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4"/>
  </p:sldMasterIdLst>
  <p:notesMasterIdLst>
    <p:notesMasterId r:id="rId34"/>
  </p:notesMasterIdLst>
  <p:handoutMasterIdLst>
    <p:handoutMasterId r:id="rId35"/>
  </p:handoutMasterIdLst>
  <p:sldIdLst>
    <p:sldId id="338" r:id="rId5"/>
    <p:sldId id="339" r:id="rId6"/>
    <p:sldId id="340" r:id="rId7"/>
    <p:sldId id="343" r:id="rId8"/>
    <p:sldId id="344" r:id="rId9"/>
    <p:sldId id="345" r:id="rId10"/>
    <p:sldId id="346" r:id="rId11"/>
    <p:sldId id="347" r:id="rId12"/>
    <p:sldId id="348" r:id="rId13"/>
    <p:sldId id="349" r:id="rId14"/>
    <p:sldId id="350" r:id="rId15"/>
    <p:sldId id="354" r:id="rId16"/>
    <p:sldId id="355" r:id="rId17"/>
    <p:sldId id="356" r:id="rId18"/>
    <p:sldId id="357" r:id="rId19"/>
    <p:sldId id="370" r:id="rId20"/>
    <p:sldId id="351" r:id="rId21"/>
    <p:sldId id="352" r:id="rId22"/>
    <p:sldId id="353" r:id="rId23"/>
    <p:sldId id="360" r:id="rId24"/>
    <p:sldId id="361" r:id="rId25"/>
    <p:sldId id="362" r:id="rId26"/>
    <p:sldId id="359" r:id="rId27"/>
    <p:sldId id="363" r:id="rId28"/>
    <p:sldId id="364" r:id="rId29"/>
    <p:sldId id="365" r:id="rId30"/>
    <p:sldId id="366" r:id="rId31"/>
    <p:sldId id="369" r:id="rId32"/>
    <p:sldId id="368" r:id="rId33"/>
  </p:sldIdLst>
  <p:sldSz cx="9144000" cy="6858000" type="screen4x3"/>
  <p:notesSz cx="6888163" cy="100203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">
          <p15:clr>
            <a:srgbClr val="A4A3A4"/>
          </p15:clr>
        </p15:guide>
        <p15:guide id="2" pos="6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FFCC99"/>
    <a:srgbClr val="FFCCCC"/>
    <a:srgbClr val="FFFF00"/>
    <a:srgbClr val="FFFF66"/>
    <a:srgbClr val="CC3300"/>
    <a:srgbClr val="FF99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82" autoAdjust="0"/>
    <p:restoredTop sz="94622" autoAdjust="0"/>
  </p:normalViewPr>
  <p:slideViewPr>
    <p:cSldViewPr snapToGrid="0">
      <p:cViewPr varScale="1">
        <p:scale>
          <a:sx n="119" d="100"/>
          <a:sy n="119" d="100"/>
        </p:scale>
        <p:origin x="1260" y="102"/>
      </p:cViewPr>
      <p:guideLst>
        <p:guide orient="horz" pos="164"/>
        <p:guide pos="6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>
            <a:extLst>
              <a:ext uri="{FF2B5EF4-FFF2-40B4-BE49-F238E27FC236}">
                <a16:creationId xmlns:a16="http://schemas.microsoft.com/office/drawing/2014/main" id="{3A195C75-5939-42B8-8EA7-64C4A6C626D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1488" cy="53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37" tIns="46568" rIns="93137" bIns="46568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96611" name="Rectangle 3">
            <a:extLst>
              <a:ext uri="{FF2B5EF4-FFF2-40B4-BE49-F238E27FC236}">
                <a16:creationId xmlns:a16="http://schemas.microsoft.com/office/drawing/2014/main" id="{F10DE359-8D4F-4129-AB19-20DF8DDF012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8588" y="0"/>
            <a:ext cx="2935287" cy="53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37" tIns="46568" rIns="93137" bIns="46568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96612" name="Rectangle 4">
            <a:extLst>
              <a:ext uri="{FF2B5EF4-FFF2-40B4-BE49-F238E27FC236}">
                <a16:creationId xmlns:a16="http://schemas.microsoft.com/office/drawing/2014/main" id="{2CB4CA34-F82B-45AA-BAF9-66DF472A0C6B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37700"/>
            <a:ext cx="30114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37" tIns="46568" rIns="93137" bIns="46568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96613" name="Rectangle 5">
            <a:extLst>
              <a:ext uri="{FF2B5EF4-FFF2-40B4-BE49-F238E27FC236}">
                <a16:creationId xmlns:a16="http://schemas.microsoft.com/office/drawing/2014/main" id="{06BEB0DE-0698-4AD1-86F8-3B665C4B0FCB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8588" y="9537700"/>
            <a:ext cx="2935287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37" tIns="46568" rIns="93137" bIns="46568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fld id="{33C1740F-F5DA-4FA2-8547-081AECF67602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>
            <a:extLst>
              <a:ext uri="{FF2B5EF4-FFF2-40B4-BE49-F238E27FC236}">
                <a16:creationId xmlns:a16="http://schemas.microsoft.com/office/drawing/2014/main" id="{0F67335E-EEC4-49AA-A8E9-1EDA837E6F1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50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37" tIns="46568" rIns="93137" bIns="46568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75107" name="Rectangle 3">
            <a:extLst>
              <a:ext uri="{FF2B5EF4-FFF2-40B4-BE49-F238E27FC236}">
                <a16:creationId xmlns:a16="http://schemas.microsoft.com/office/drawing/2014/main" id="{63C8AF26-5994-44D5-A12C-0A3C0F99CABC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03663" y="0"/>
            <a:ext cx="298450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37" tIns="46568" rIns="93137" bIns="46568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1644BA17-64B0-41ED-BC61-2E3B6510914B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939800" y="750888"/>
            <a:ext cx="5010150" cy="37576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75109" name="Rectangle 5">
            <a:extLst>
              <a:ext uri="{FF2B5EF4-FFF2-40B4-BE49-F238E27FC236}">
                <a16:creationId xmlns:a16="http://schemas.microsoft.com/office/drawing/2014/main" id="{43F03452-007A-4205-A9CA-4555354A900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759325"/>
            <a:ext cx="5053013" cy="451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37" tIns="46568" rIns="93137" bIns="465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noProof="0"/>
              <a:t>Klicken Sie, um die Formate des Vorlagentextes zu bearbeiten</a:t>
            </a:r>
          </a:p>
          <a:p>
            <a:pPr lvl="1"/>
            <a:r>
              <a:rPr lang="de-DE" altLang="de-DE" noProof="0"/>
              <a:t>Zweite Ebene</a:t>
            </a:r>
          </a:p>
          <a:p>
            <a:pPr lvl="2"/>
            <a:r>
              <a:rPr lang="de-DE" altLang="de-DE" noProof="0"/>
              <a:t>Dritte Ebene</a:t>
            </a:r>
          </a:p>
          <a:p>
            <a:pPr lvl="3"/>
            <a:r>
              <a:rPr lang="de-DE" altLang="de-DE" noProof="0"/>
              <a:t>Vierte Ebene</a:t>
            </a:r>
          </a:p>
          <a:p>
            <a:pPr lvl="4"/>
            <a:r>
              <a:rPr lang="de-DE" altLang="de-DE" noProof="0"/>
              <a:t>Fünfte Ebene</a:t>
            </a:r>
          </a:p>
        </p:txBody>
      </p:sp>
      <p:sp>
        <p:nvSpPr>
          <p:cNvPr id="175110" name="Rectangle 6">
            <a:extLst>
              <a:ext uri="{FF2B5EF4-FFF2-40B4-BE49-F238E27FC236}">
                <a16:creationId xmlns:a16="http://schemas.microsoft.com/office/drawing/2014/main" id="{3A96C00D-6A6D-4B56-B1E5-89ABB7A1925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18650"/>
            <a:ext cx="298450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37" tIns="46568" rIns="93137" bIns="46568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75111" name="Rectangle 7">
            <a:extLst>
              <a:ext uri="{FF2B5EF4-FFF2-40B4-BE49-F238E27FC236}">
                <a16:creationId xmlns:a16="http://schemas.microsoft.com/office/drawing/2014/main" id="{473FF9F2-0640-4291-A5DC-B9620D99F6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3663" y="9518650"/>
            <a:ext cx="298450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37" tIns="46568" rIns="93137" bIns="46568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Times New Roman" panose="02020603050405020304" pitchFamily="18" charset="0"/>
              </a:defRPr>
            </a:lvl1pPr>
          </a:lstStyle>
          <a:p>
            <a:fld id="{D824780A-EAF6-4314-8CB0-2474FE5C405A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39862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166855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06378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51299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551994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110796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706488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031236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701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9580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165045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026">
            <a:extLst>
              <a:ext uri="{FF2B5EF4-FFF2-40B4-BE49-F238E27FC236}">
                <a16:creationId xmlns:a16="http://schemas.microsoft.com/office/drawing/2014/main" id="{6858CEB2-CAD7-4C42-BCC8-CC32D463AA80}"/>
              </a:ext>
            </a:extLst>
          </p:cNvPr>
          <p:cNvGrpSpPr>
            <a:grpSpLocks/>
          </p:cNvGrpSpPr>
          <p:nvPr/>
        </p:nvGrpSpPr>
        <p:grpSpPr bwMode="auto">
          <a:xfrm>
            <a:off x="533400" y="228600"/>
            <a:ext cx="8088313" cy="6281738"/>
            <a:chOff x="336" y="144"/>
            <a:chExt cx="5095" cy="3957"/>
          </a:xfrm>
        </p:grpSpPr>
        <p:sp>
          <p:nvSpPr>
            <p:cNvPr id="1027" name="Text Box 1027">
              <a:extLst>
                <a:ext uri="{FF2B5EF4-FFF2-40B4-BE49-F238E27FC236}">
                  <a16:creationId xmlns:a16="http://schemas.microsoft.com/office/drawing/2014/main" id="{8EC8D4DB-E8A6-4990-BB59-39A21605B7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4" y="192"/>
              <a:ext cx="117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r>
                <a:rPr lang="de-DE" altLang="de-DE" sz="1000" b="1"/>
                <a:t>Feuerwehr-Kreisausbildung</a:t>
              </a:r>
            </a:p>
            <a:p>
              <a:pPr algn="ctr">
                <a:defRPr/>
              </a:pPr>
              <a:r>
                <a:rPr lang="de-DE" altLang="de-DE" sz="1000" b="1"/>
                <a:t>Rheinland-Pfalz</a:t>
              </a:r>
              <a:endParaRPr lang="de-DE" altLang="de-DE" sz="1600" b="1"/>
            </a:p>
          </p:txBody>
        </p:sp>
        <p:sp>
          <p:nvSpPr>
            <p:cNvPr id="1028" name="Text Box 1028">
              <a:extLst>
                <a:ext uri="{FF2B5EF4-FFF2-40B4-BE49-F238E27FC236}">
                  <a16:creationId xmlns:a16="http://schemas.microsoft.com/office/drawing/2014/main" id="{71E86C54-634B-4DB6-94CA-27E5B6CCE4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0" y="144"/>
              <a:ext cx="1591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de-DE" altLang="de-DE" sz="800" b="1" dirty="0"/>
                <a:t>Lehrgang: Truppmann -Teil 1- Grundausbildung</a:t>
              </a:r>
            </a:p>
            <a:p>
              <a:pPr>
                <a:defRPr/>
              </a:pPr>
              <a:r>
                <a:rPr lang="de-DE" altLang="de-DE" sz="800" b="1" dirty="0"/>
                <a:t>Thema:      Lebensrettende Sofortmaßnahmen</a:t>
              </a:r>
            </a:p>
            <a:p>
              <a:pPr>
                <a:defRPr/>
              </a:pPr>
              <a:r>
                <a:rPr lang="de-DE" altLang="de-DE" sz="800" b="1" dirty="0"/>
                <a:t>                  (Erste Hilfe)</a:t>
              </a:r>
            </a:p>
            <a:p>
              <a:pPr>
                <a:defRPr/>
              </a:pPr>
              <a:r>
                <a:rPr lang="de-DE" altLang="de-DE" sz="800" b="1"/>
                <a:t>                  </a:t>
              </a:r>
              <a:endParaRPr lang="de-DE" altLang="de-DE" sz="800" b="1" dirty="0"/>
            </a:p>
            <a:p>
              <a:pPr>
                <a:defRPr/>
              </a:pPr>
              <a:r>
                <a:rPr lang="de-DE" altLang="de-DE" sz="800" b="1" dirty="0"/>
                <a:t>Stand</a:t>
              </a:r>
              <a:r>
                <a:rPr lang="de-DE" altLang="de-DE" sz="800" b="1"/>
                <a:t>:        02/2021</a:t>
              </a:r>
              <a:endParaRPr lang="de-DE" altLang="de-DE" sz="1000" b="1" dirty="0"/>
            </a:p>
          </p:txBody>
        </p:sp>
        <p:sp>
          <p:nvSpPr>
            <p:cNvPr id="1029" name="Line 1029">
              <a:extLst>
                <a:ext uri="{FF2B5EF4-FFF2-40B4-BE49-F238E27FC236}">
                  <a16:creationId xmlns:a16="http://schemas.microsoft.com/office/drawing/2014/main" id="{D92DF16A-1BFC-4905-B71E-EA1EF6EED8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" y="624"/>
              <a:ext cx="5040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30" name="Line 1030">
              <a:extLst>
                <a:ext uri="{FF2B5EF4-FFF2-40B4-BE49-F238E27FC236}">
                  <a16:creationId xmlns:a16="http://schemas.microsoft.com/office/drawing/2014/main" id="{EC0F9F33-A1D1-480B-9946-FAD53ACAD9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" y="3840"/>
              <a:ext cx="5040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pic>
          <p:nvPicPr>
            <p:cNvPr id="1031" name="Picture 1031" descr="Rplfarb3">
              <a:extLst>
                <a:ext uri="{FF2B5EF4-FFF2-40B4-BE49-F238E27FC236}">
                  <a16:creationId xmlns:a16="http://schemas.microsoft.com/office/drawing/2014/main" id="{6FE7A9ED-13E3-4CED-9D76-86833EEC6D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144"/>
              <a:ext cx="347" cy="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2" name="Text Box 1032">
              <a:extLst>
                <a:ext uri="{FF2B5EF4-FFF2-40B4-BE49-F238E27FC236}">
                  <a16:creationId xmlns:a16="http://schemas.microsoft.com/office/drawing/2014/main" id="{A6191522-3E20-4130-AE4C-C5DF87A2CB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3888"/>
              <a:ext cx="1992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de-DE" altLang="de-DE" sz="800"/>
                <a:t>© Feuerwehr- und Katastrophenschutzakademie Rheinland-Pfalz</a:t>
              </a:r>
            </a:p>
            <a:p>
              <a:pPr>
                <a:defRPr/>
              </a:pPr>
              <a:r>
                <a:rPr lang="de-DE" altLang="de-DE" sz="800"/>
                <a:t>Bildquelle: LFKS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jpeg"/><Relationship Id="rId4" Type="http://schemas.openxmlformats.org/officeDocument/2006/relationships/image" Target="../media/image5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16">
            <a:extLst>
              <a:ext uri="{FF2B5EF4-FFF2-40B4-BE49-F238E27FC236}">
                <a16:creationId xmlns:a16="http://schemas.microsoft.com/office/drawing/2014/main" id="{39AC0536-E31A-4E77-8381-C25E6E7894AF}"/>
              </a:ext>
            </a:extLst>
          </p:cNvPr>
          <p:cNvGrpSpPr>
            <a:grpSpLocks/>
          </p:cNvGrpSpPr>
          <p:nvPr/>
        </p:nvGrpSpPr>
        <p:grpSpPr bwMode="auto">
          <a:xfrm>
            <a:off x="990600" y="1981200"/>
            <a:ext cx="7002463" cy="1020763"/>
            <a:chOff x="603" y="1073"/>
            <a:chExt cx="4411" cy="643"/>
          </a:xfrm>
        </p:grpSpPr>
        <p:sp>
          <p:nvSpPr>
            <p:cNvPr id="4108" name="Rectangle 17">
              <a:extLst>
                <a:ext uri="{FF2B5EF4-FFF2-40B4-BE49-F238E27FC236}">
                  <a16:creationId xmlns:a16="http://schemas.microsoft.com/office/drawing/2014/main" id="{D7A72AB6-A41A-467C-ACC6-EC275A4321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3" y="1073"/>
              <a:ext cx="4363" cy="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4109" name="Rectangle 18">
              <a:extLst>
                <a:ext uri="{FF2B5EF4-FFF2-40B4-BE49-F238E27FC236}">
                  <a16:creationId xmlns:a16="http://schemas.microsoft.com/office/drawing/2014/main" id="{DC9CC256-51CD-49F2-B06B-55DB587904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1" y="1112"/>
              <a:ext cx="1208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4110" name="Rectangle 19">
              <a:extLst>
                <a:ext uri="{FF2B5EF4-FFF2-40B4-BE49-F238E27FC236}">
                  <a16:creationId xmlns:a16="http://schemas.microsoft.com/office/drawing/2014/main" id="{37591781-5406-41F0-9172-646831B7B4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1" y="1122"/>
              <a:ext cx="1207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4111" name="Rectangle 20">
              <a:extLst>
                <a:ext uri="{FF2B5EF4-FFF2-40B4-BE49-F238E27FC236}">
                  <a16:creationId xmlns:a16="http://schemas.microsoft.com/office/drawing/2014/main" id="{21780D31-8D72-4F05-B90D-92377F5675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1" y="1132"/>
              <a:ext cx="1206" cy="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4112" name="Rectangle 21">
              <a:extLst>
                <a:ext uri="{FF2B5EF4-FFF2-40B4-BE49-F238E27FC236}">
                  <a16:creationId xmlns:a16="http://schemas.microsoft.com/office/drawing/2014/main" id="{1079CB07-CA63-46C7-8C9D-014E59C0CE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1" y="1142"/>
              <a:ext cx="1205" cy="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4113" name="Rectangle 22">
              <a:extLst>
                <a:ext uri="{FF2B5EF4-FFF2-40B4-BE49-F238E27FC236}">
                  <a16:creationId xmlns:a16="http://schemas.microsoft.com/office/drawing/2014/main" id="{0963B609-4BB0-475A-B9D4-A3BAFBA96F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1" y="1152"/>
              <a:ext cx="1097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2800" b="1">
                  <a:solidFill>
                    <a:srgbClr val="000000"/>
                  </a:solidFill>
                </a:rPr>
                <a:t>Lehrgang:</a:t>
              </a:r>
              <a:endParaRPr lang="de-DE" altLang="de-DE" b="1"/>
            </a:p>
          </p:txBody>
        </p:sp>
        <p:sp>
          <p:nvSpPr>
            <p:cNvPr id="4114" name="Rectangle 23">
              <a:extLst>
                <a:ext uri="{FF2B5EF4-FFF2-40B4-BE49-F238E27FC236}">
                  <a16:creationId xmlns:a16="http://schemas.microsoft.com/office/drawing/2014/main" id="{DE05D2AC-306A-4F88-9442-2F5939A8EB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3" y="1112"/>
              <a:ext cx="3175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4115" name="Rectangle 24">
              <a:extLst>
                <a:ext uri="{FF2B5EF4-FFF2-40B4-BE49-F238E27FC236}">
                  <a16:creationId xmlns:a16="http://schemas.microsoft.com/office/drawing/2014/main" id="{7FCCE8BA-42F2-4302-8AA3-986289892F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3" y="1122"/>
              <a:ext cx="3174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4116" name="Rectangle 25">
              <a:extLst>
                <a:ext uri="{FF2B5EF4-FFF2-40B4-BE49-F238E27FC236}">
                  <a16:creationId xmlns:a16="http://schemas.microsoft.com/office/drawing/2014/main" id="{4EA49F00-4974-40CE-B5C3-A755D7E97D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3" y="1132"/>
              <a:ext cx="3173" cy="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4117" name="Rectangle 26">
              <a:extLst>
                <a:ext uri="{FF2B5EF4-FFF2-40B4-BE49-F238E27FC236}">
                  <a16:creationId xmlns:a16="http://schemas.microsoft.com/office/drawing/2014/main" id="{7845FF63-C66A-4C83-9318-9AF88DA702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3" y="1142"/>
              <a:ext cx="3172" cy="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4118" name="Rectangle 27">
              <a:extLst>
                <a:ext uri="{FF2B5EF4-FFF2-40B4-BE49-F238E27FC236}">
                  <a16:creationId xmlns:a16="http://schemas.microsoft.com/office/drawing/2014/main" id="{97C8C7D1-CE01-4118-A728-CC8F2617D0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3" y="1152"/>
              <a:ext cx="3064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2800" b="1">
                  <a:solidFill>
                    <a:srgbClr val="000000"/>
                  </a:solidFill>
                </a:rPr>
                <a:t>Truppmannausbildung Teil 1</a:t>
              </a:r>
              <a:endParaRPr lang="de-DE" altLang="de-DE" b="1"/>
            </a:p>
          </p:txBody>
        </p:sp>
        <p:sp>
          <p:nvSpPr>
            <p:cNvPr id="4119" name="Rectangle 28">
              <a:extLst>
                <a:ext uri="{FF2B5EF4-FFF2-40B4-BE49-F238E27FC236}">
                  <a16:creationId xmlns:a16="http://schemas.microsoft.com/office/drawing/2014/main" id="{19001E9B-BBE7-4724-8A6B-08FC75A178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3" y="1381"/>
              <a:ext cx="3201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4120" name="Rectangle 29">
              <a:extLst>
                <a:ext uri="{FF2B5EF4-FFF2-40B4-BE49-F238E27FC236}">
                  <a16:creationId xmlns:a16="http://schemas.microsoft.com/office/drawing/2014/main" id="{BD35A6D1-55A1-4501-81F2-B1B8F70F76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3" y="1391"/>
              <a:ext cx="3200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4121" name="Rectangle 30">
              <a:extLst>
                <a:ext uri="{FF2B5EF4-FFF2-40B4-BE49-F238E27FC236}">
                  <a16:creationId xmlns:a16="http://schemas.microsoft.com/office/drawing/2014/main" id="{A4FB019E-08EE-4B30-846A-5DF633EF28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3" y="1401"/>
              <a:ext cx="3199" cy="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4122" name="Rectangle 31">
              <a:extLst>
                <a:ext uri="{FF2B5EF4-FFF2-40B4-BE49-F238E27FC236}">
                  <a16:creationId xmlns:a16="http://schemas.microsoft.com/office/drawing/2014/main" id="{3B7A1D55-9D42-4B9E-9984-950F78D03F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3" y="1411"/>
              <a:ext cx="3198" cy="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4123" name="Rectangle 32">
              <a:extLst>
                <a:ext uri="{FF2B5EF4-FFF2-40B4-BE49-F238E27FC236}">
                  <a16:creationId xmlns:a16="http://schemas.microsoft.com/office/drawing/2014/main" id="{68BA4A72-6763-4828-821C-64F35A3F17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3" y="1421"/>
              <a:ext cx="3090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2800" b="1">
                  <a:solidFill>
                    <a:srgbClr val="000000"/>
                  </a:solidFill>
                </a:rPr>
                <a:t>(Grundausbildungslehrgang)</a:t>
              </a:r>
              <a:endParaRPr lang="de-DE" altLang="de-DE" b="1"/>
            </a:p>
          </p:txBody>
        </p:sp>
      </p:grpSp>
      <p:sp>
        <p:nvSpPr>
          <p:cNvPr id="4099" name="Rectangle 33">
            <a:extLst>
              <a:ext uri="{FF2B5EF4-FFF2-40B4-BE49-F238E27FC236}">
                <a16:creationId xmlns:a16="http://schemas.microsoft.com/office/drawing/2014/main" id="{D75E95FB-7937-4E1C-851D-07FF0C336D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5863" y="4065588"/>
            <a:ext cx="7154862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4100" name="Rectangle 34">
            <a:extLst>
              <a:ext uri="{FF2B5EF4-FFF2-40B4-BE49-F238E27FC236}">
                <a16:creationId xmlns:a16="http://schemas.microsoft.com/office/drawing/2014/main" id="{58258B26-1072-42EF-B709-B03C011BF7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863" y="3303588"/>
            <a:ext cx="7391400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4101" name="Rectangle 36">
            <a:extLst>
              <a:ext uri="{FF2B5EF4-FFF2-40B4-BE49-F238E27FC236}">
                <a16:creationId xmlns:a16="http://schemas.microsoft.com/office/drawing/2014/main" id="{5F8A312E-A05F-4087-B989-C014B75F7D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6213" y="3373438"/>
            <a:ext cx="629761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4102" name="Rectangle 37">
            <a:extLst>
              <a:ext uri="{FF2B5EF4-FFF2-40B4-BE49-F238E27FC236}">
                <a16:creationId xmlns:a16="http://schemas.microsoft.com/office/drawing/2014/main" id="{85B44269-7B36-4D2C-A41E-15026EBC4F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2013" y="3375025"/>
            <a:ext cx="501015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4103" name="Rectangle 38">
            <a:extLst>
              <a:ext uri="{FF2B5EF4-FFF2-40B4-BE49-F238E27FC236}">
                <a16:creationId xmlns:a16="http://schemas.microsoft.com/office/drawing/2014/main" id="{6C2C25B4-6F59-414F-BFE6-FA9A2AE605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2013" y="3390900"/>
            <a:ext cx="5840412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4104" name="Rectangle 39">
            <a:extLst>
              <a:ext uri="{FF2B5EF4-FFF2-40B4-BE49-F238E27FC236}">
                <a16:creationId xmlns:a16="http://schemas.microsoft.com/office/drawing/2014/main" id="{A9AA8B03-0214-4513-A7B0-0D5F4B1ECC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3352800"/>
            <a:ext cx="6488113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800" b="1">
                <a:solidFill>
                  <a:srgbClr val="3333CC"/>
                </a:solidFill>
              </a:rPr>
              <a:t>11. Unterrichtseinheit: </a:t>
            </a:r>
          </a:p>
          <a:p>
            <a:r>
              <a:rPr lang="de-DE" altLang="de-DE" sz="2800" b="1">
                <a:solidFill>
                  <a:srgbClr val="3333CC"/>
                </a:solidFill>
              </a:rPr>
              <a:t>      Lebensrettende Sofortmaßnahmen</a:t>
            </a:r>
          </a:p>
          <a:p>
            <a:r>
              <a:rPr lang="de-DE" altLang="de-DE" sz="2800" b="1">
                <a:solidFill>
                  <a:srgbClr val="3333CC"/>
                </a:solidFill>
              </a:rPr>
              <a:t>      (Erste Hilfe)</a:t>
            </a:r>
            <a:endParaRPr lang="de-DE" altLang="de-DE" b="1"/>
          </a:p>
        </p:txBody>
      </p:sp>
      <p:sp>
        <p:nvSpPr>
          <p:cNvPr id="4105" name="Text Box 40">
            <a:extLst>
              <a:ext uri="{FF2B5EF4-FFF2-40B4-BE49-F238E27FC236}">
                <a16:creationId xmlns:a16="http://schemas.microsoft.com/office/drawing/2014/main" id="{54DF3AAC-2744-4B5A-98E9-1879D4DA90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4953000"/>
            <a:ext cx="58642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600" b="1">
                <a:solidFill>
                  <a:schemeClr val="accent2"/>
                </a:solidFill>
              </a:rPr>
              <a:t>11.1 Überprüfung der Vitalfunktionen / Erstversorgung von</a:t>
            </a:r>
          </a:p>
          <a:p>
            <a:r>
              <a:rPr lang="de-DE" altLang="de-DE" sz="1600" b="1">
                <a:solidFill>
                  <a:schemeClr val="accent2"/>
                </a:solidFill>
              </a:rPr>
              <a:t>        Verletzten / Transport und Lagerung von Verletzten</a:t>
            </a:r>
          </a:p>
        </p:txBody>
      </p:sp>
      <p:sp>
        <p:nvSpPr>
          <p:cNvPr id="4106" name="Rectangle 41">
            <a:extLst>
              <a:ext uri="{FF2B5EF4-FFF2-40B4-BE49-F238E27FC236}">
                <a16:creationId xmlns:a16="http://schemas.microsoft.com/office/drawing/2014/main" id="{2D54EAE7-5E81-4500-8630-A114A895B39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181600" y="6248400"/>
            <a:ext cx="1295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 altLang="de-DE" sz="800">
                <a:solidFill>
                  <a:schemeClr val="bg1"/>
                </a:solidFill>
              </a:rPr>
              <a:t>Deckblatt – Erste Hilfe</a:t>
            </a:r>
          </a:p>
        </p:txBody>
      </p:sp>
      <p:sp>
        <p:nvSpPr>
          <p:cNvPr id="4107" name="Text Box 42">
            <a:extLst>
              <a:ext uri="{FF2B5EF4-FFF2-40B4-BE49-F238E27FC236}">
                <a16:creationId xmlns:a16="http://schemas.microsoft.com/office/drawing/2014/main" id="{2296892D-9F5C-4843-985F-60B88FACA0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2588" y="898525"/>
            <a:ext cx="3603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de-DE" altLang="de-DE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4">
            <a:extLst>
              <a:ext uri="{FF2B5EF4-FFF2-40B4-BE49-F238E27FC236}">
                <a16:creationId xmlns:a16="http://schemas.microsoft.com/office/drawing/2014/main" id="{7E749875-3E22-4410-A4AA-98D2590A9D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143000"/>
            <a:ext cx="53705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 b="1">
                <a:solidFill>
                  <a:schemeClr val="accent2"/>
                </a:solidFill>
              </a:rPr>
              <a:t>Die Helmabnahme / Zwei - Helfer - Methode</a:t>
            </a:r>
          </a:p>
        </p:txBody>
      </p:sp>
      <p:grpSp>
        <p:nvGrpSpPr>
          <p:cNvPr id="209942" name="Group 22">
            <a:extLst>
              <a:ext uri="{FF2B5EF4-FFF2-40B4-BE49-F238E27FC236}">
                <a16:creationId xmlns:a16="http://schemas.microsoft.com/office/drawing/2014/main" id="{DBF2636C-D7FB-4402-B6C3-EC57B1839D7E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2209800"/>
            <a:ext cx="4114800" cy="1330325"/>
            <a:chOff x="288" y="1392"/>
            <a:chExt cx="2592" cy="838"/>
          </a:xfrm>
        </p:grpSpPr>
        <p:pic>
          <p:nvPicPr>
            <p:cNvPr id="13324" name="Picture 15" descr="Helm2-1">
              <a:extLst>
                <a:ext uri="{FF2B5EF4-FFF2-40B4-BE49-F238E27FC236}">
                  <a16:creationId xmlns:a16="http://schemas.microsoft.com/office/drawing/2014/main" id="{FE6352AE-6730-4871-B25D-0996C46615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1392"/>
              <a:ext cx="1257" cy="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5" name="Picture 16" descr="Helm2-2">
              <a:extLst>
                <a:ext uri="{FF2B5EF4-FFF2-40B4-BE49-F238E27FC236}">
                  <a16:creationId xmlns:a16="http://schemas.microsoft.com/office/drawing/2014/main" id="{5ACE094B-049A-4FEF-B0D3-553599CFF9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2" y="1392"/>
              <a:ext cx="1248" cy="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9943" name="Group 23">
            <a:extLst>
              <a:ext uri="{FF2B5EF4-FFF2-40B4-BE49-F238E27FC236}">
                <a16:creationId xmlns:a16="http://schemas.microsoft.com/office/drawing/2014/main" id="{2C9E4BB1-D096-4E0E-BCF6-23073D5CABC0}"/>
              </a:ext>
            </a:extLst>
          </p:cNvPr>
          <p:cNvGrpSpPr>
            <a:grpSpLocks/>
          </p:cNvGrpSpPr>
          <p:nvPr/>
        </p:nvGrpSpPr>
        <p:grpSpPr bwMode="auto">
          <a:xfrm>
            <a:off x="4648200" y="2209800"/>
            <a:ext cx="4129088" cy="1330325"/>
            <a:chOff x="2928" y="1392"/>
            <a:chExt cx="2601" cy="838"/>
          </a:xfrm>
        </p:grpSpPr>
        <p:pic>
          <p:nvPicPr>
            <p:cNvPr id="13322" name="Picture 17" descr="Helm2-3">
              <a:extLst>
                <a:ext uri="{FF2B5EF4-FFF2-40B4-BE49-F238E27FC236}">
                  <a16:creationId xmlns:a16="http://schemas.microsoft.com/office/drawing/2014/main" id="{4FB3FEEB-0C9C-468C-A6F3-9213A9BA7D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392"/>
              <a:ext cx="1248" cy="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3" name="Picture 18" descr="Helm2-4">
              <a:extLst>
                <a:ext uri="{FF2B5EF4-FFF2-40B4-BE49-F238E27FC236}">
                  <a16:creationId xmlns:a16="http://schemas.microsoft.com/office/drawing/2014/main" id="{79F8A41F-8093-4226-A289-8DB15E059F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2" y="1392"/>
              <a:ext cx="1257" cy="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9939" name="Picture 19" descr="Helm2-5">
            <a:extLst>
              <a:ext uri="{FF2B5EF4-FFF2-40B4-BE49-F238E27FC236}">
                <a16:creationId xmlns:a16="http://schemas.microsoft.com/office/drawing/2014/main" id="{E2B69E27-759B-43AE-B2E5-B60C78B2B5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038600"/>
            <a:ext cx="1995488" cy="133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9944" name="Group 24">
            <a:extLst>
              <a:ext uri="{FF2B5EF4-FFF2-40B4-BE49-F238E27FC236}">
                <a16:creationId xmlns:a16="http://schemas.microsoft.com/office/drawing/2014/main" id="{0C2CEBD5-34C8-42F3-A053-DA4E6E331A58}"/>
              </a:ext>
            </a:extLst>
          </p:cNvPr>
          <p:cNvGrpSpPr>
            <a:grpSpLocks/>
          </p:cNvGrpSpPr>
          <p:nvPr/>
        </p:nvGrpSpPr>
        <p:grpSpPr bwMode="auto">
          <a:xfrm>
            <a:off x="3581400" y="4038600"/>
            <a:ext cx="4205288" cy="1330325"/>
            <a:chOff x="2256" y="2544"/>
            <a:chExt cx="2649" cy="838"/>
          </a:xfrm>
        </p:grpSpPr>
        <p:pic>
          <p:nvPicPr>
            <p:cNvPr id="13320" name="Picture 20" descr="Helm2-6">
              <a:extLst>
                <a:ext uri="{FF2B5EF4-FFF2-40B4-BE49-F238E27FC236}">
                  <a16:creationId xmlns:a16="http://schemas.microsoft.com/office/drawing/2014/main" id="{98DA371F-2B19-4693-ADDF-F6EED275CA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6" y="2544"/>
              <a:ext cx="1257" cy="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1" name="Picture 21" descr="Helm2-7">
              <a:extLst>
                <a:ext uri="{FF2B5EF4-FFF2-40B4-BE49-F238E27FC236}">
                  <a16:creationId xmlns:a16="http://schemas.microsoft.com/office/drawing/2014/main" id="{22FF3BC5-79EA-4CC0-90FD-39663B2BCA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8" y="2544"/>
              <a:ext cx="1257" cy="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319" name="Rectangle 25">
            <a:extLst>
              <a:ext uri="{FF2B5EF4-FFF2-40B4-BE49-F238E27FC236}">
                <a16:creationId xmlns:a16="http://schemas.microsoft.com/office/drawing/2014/main" id="{0889CDAF-1914-4F90-983A-C7F2EB00EC2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343400" y="6324600"/>
            <a:ext cx="2057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 altLang="de-DE" sz="800">
                <a:solidFill>
                  <a:schemeClr val="bg1"/>
                </a:solidFill>
              </a:rPr>
              <a:t>Die Helmabnahme / Zwei-Helfer-Methode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99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99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99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99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99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99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99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99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4">
            <a:extLst>
              <a:ext uri="{FF2B5EF4-FFF2-40B4-BE49-F238E27FC236}">
                <a16:creationId xmlns:a16="http://schemas.microsoft.com/office/drawing/2014/main" id="{675B8F5C-754C-42BA-82A4-A447C42784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1143000"/>
            <a:ext cx="52022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 b="1">
                <a:solidFill>
                  <a:schemeClr val="accent2"/>
                </a:solidFill>
              </a:rPr>
              <a:t>Die Helmabnahme / Ein - Helfer - Methode</a:t>
            </a:r>
          </a:p>
        </p:txBody>
      </p:sp>
      <p:pic>
        <p:nvPicPr>
          <p:cNvPr id="210959" name="Picture 15" descr="Helm1-2">
            <a:extLst>
              <a:ext uri="{FF2B5EF4-FFF2-40B4-BE49-F238E27FC236}">
                <a16:creationId xmlns:a16="http://schemas.microsoft.com/office/drawing/2014/main" id="{5654026F-50A5-4B0B-A26F-183B3A9E6B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905000"/>
            <a:ext cx="2133600" cy="142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0968" name="Group 24">
            <a:extLst>
              <a:ext uri="{FF2B5EF4-FFF2-40B4-BE49-F238E27FC236}">
                <a16:creationId xmlns:a16="http://schemas.microsoft.com/office/drawing/2014/main" id="{9EA7A861-FED0-4470-8623-2F90952826CB}"/>
              </a:ext>
            </a:extLst>
          </p:cNvPr>
          <p:cNvGrpSpPr>
            <a:grpSpLocks/>
          </p:cNvGrpSpPr>
          <p:nvPr/>
        </p:nvGrpSpPr>
        <p:grpSpPr bwMode="auto">
          <a:xfrm>
            <a:off x="3505200" y="1905000"/>
            <a:ext cx="4267200" cy="1422400"/>
            <a:chOff x="2208" y="1200"/>
            <a:chExt cx="2688" cy="896"/>
          </a:xfrm>
        </p:grpSpPr>
        <p:pic>
          <p:nvPicPr>
            <p:cNvPr id="14347" name="Picture 16" descr="Helm1-3">
              <a:extLst>
                <a:ext uri="{FF2B5EF4-FFF2-40B4-BE49-F238E27FC236}">
                  <a16:creationId xmlns:a16="http://schemas.microsoft.com/office/drawing/2014/main" id="{5549B96B-F05A-413A-98B1-B7F68D3BFD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8" y="1200"/>
              <a:ext cx="1200" cy="8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8" name="Picture 17" descr="Helm1-4">
              <a:extLst>
                <a:ext uri="{FF2B5EF4-FFF2-40B4-BE49-F238E27FC236}">
                  <a16:creationId xmlns:a16="http://schemas.microsoft.com/office/drawing/2014/main" id="{CABEB4E2-4F38-4015-A49D-EDE2F53E78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2" y="1200"/>
              <a:ext cx="1344" cy="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10962" name="Picture 18" descr="Helm1-5">
            <a:extLst>
              <a:ext uri="{FF2B5EF4-FFF2-40B4-BE49-F238E27FC236}">
                <a16:creationId xmlns:a16="http://schemas.microsoft.com/office/drawing/2014/main" id="{6841BD43-380C-4B79-B66E-FED1953E4D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922713"/>
            <a:ext cx="2071688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0969" name="Group 25">
            <a:extLst>
              <a:ext uri="{FF2B5EF4-FFF2-40B4-BE49-F238E27FC236}">
                <a16:creationId xmlns:a16="http://schemas.microsoft.com/office/drawing/2014/main" id="{0C53FD01-3D51-47DE-A5BE-92CB55FAD8D3}"/>
              </a:ext>
            </a:extLst>
          </p:cNvPr>
          <p:cNvGrpSpPr>
            <a:grpSpLocks/>
          </p:cNvGrpSpPr>
          <p:nvPr/>
        </p:nvGrpSpPr>
        <p:grpSpPr bwMode="auto">
          <a:xfrm>
            <a:off x="2514600" y="3922713"/>
            <a:ext cx="4191000" cy="1381125"/>
            <a:chOff x="1584" y="2471"/>
            <a:chExt cx="2640" cy="870"/>
          </a:xfrm>
        </p:grpSpPr>
        <p:pic>
          <p:nvPicPr>
            <p:cNvPr id="14345" name="Picture 19" descr="Helm1-7">
              <a:extLst>
                <a:ext uri="{FF2B5EF4-FFF2-40B4-BE49-F238E27FC236}">
                  <a16:creationId xmlns:a16="http://schemas.microsoft.com/office/drawing/2014/main" id="{5A0C8776-9967-46DB-B5AD-CF5C6A1883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" y="2471"/>
              <a:ext cx="1305" cy="8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6" name="Picture 20" descr="Helm1-8">
              <a:extLst>
                <a:ext uri="{FF2B5EF4-FFF2-40B4-BE49-F238E27FC236}">
                  <a16:creationId xmlns:a16="http://schemas.microsoft.com/office/drawing/2014/main" id="{6A1BAC3D-8CE1-473D-847E-0EDB4452B0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2471"/>
              <a:ext cx="1296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10965" name="Picture 21" descr="Helm1-11">
            <a:extLst>
              <a:ext uri="{FF2B5EF4-FFF2-40B4-BE49-F238E27FC236}">
                <a16:creationId xmlns:a16="http://schemas.microsoft.com/office/drawing/2014/main" id="{E51C832C-C2DF-4876-922F-4C1D957256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922713"/>
            <a:ext cx="2043113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4" name="Rectangle 26">
            <a:extLst>
              <a:ext uri="{FF2B5EF4-FFF2-40B4-BE49-F238E27FC236}">
                <a16:creationId xmlns:a16="http://schemas.microsoft.com/office/drawing/2014/main" id="{6B825781-6B96-4FE8-A91E-B11C4277AD8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0" y="6248400"/>
            <a:ext cx="19050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 altLang="de-DE" sz="800">
                <a:solidFill>
                  <a:schemeClr val="bg1"/>
                </a:solidFill>
              </a:rPr>
              <a:t>Die Helmabnahme / Ein-Helfer-Methode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09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09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09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09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0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0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09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09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09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09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0">
            <a:extLst>
              <a:ext uri="{FF2B5EF4-FFF2-40B4-BE49-F238E27FC236}">
                <a16:creationId xmlns:a16="http://schemas.microsoft.com/office/drawing/2014/main" id="{D2C75BCE-8631-40FC-94E3-448F61614FB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029200" y="6248400"/>
            <a:ext cx="19050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 altLang="de-DE" sz="900">
                <a:solidFill>
                  <a:schemeClr val="bg1"/>
                </a:solidFill>
              </a:rPr>
              <a:t>Keine Atmung feststellbar</a:t>
            </a:r>
          </a:p>
        </p:txBody>
      </p:sp>
      <p:sp>
        <p:nvSpPr>
          <p:cNvPr id="215051" name="Rectangle 11">
            <a:extLst>
              <a:ext uri="{FF2B5EF4-FFF2-40B4-BE49-F238E27FC236}">
                <a16:creationId xmlns:a16="http://schemas.microsoft.com/office/drawing/2014/main" id="{2B6546DC-BC6F-4C99-AAE8-130613F380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988" y="3860800"/>
            <a:ext cx="7786687" cy="1947863"/>
          </a:xfrm>
          <a:prstGeom prst="rect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</a:pPr>
            <a:endParaRPr lang="de-DE" altLang="de-DE" sz="2000">
              <a:latin typeface="Times New Roman" panose="02020603050405020304" pitchFamily="18" charset="0"/>
            </a:endParaRPr>
          </a:p>
          <a:p>
            <a:pPr algn="ctr">
              <a:spcBef>
                <a:spcPct val="20000"/>
              </a:spcBef>
            </a:pPr>
            <a:r>
              <a:rPr lang="de-DE" altLang="de-DE" sz="3200" b="1">
                <a:solidFill>
                  <a:srgbClr val="FFFF66"/>
                </a:solidFill>
              </a:rPr>
              <a:t>unverzüglicher Beginn</a:t>
            </a:r>
            <a:r>
              <a:rPr lang="de-DE" altLang="de-DE" sz="3200">
                <a:solidFill>
                  <a:srgbClr val="FFFF66"/>
                </a:solidFill>
              </a:rPr>
              <a:t> mit der </a:t>
            </a:r>
          </a:p>
          <a:p>
            <a:pPr algn="ctr">
              <a:spcBef>
                <a:spcPct val="20000"/>
              </a:spcBef>
            </a:pPr>
            <a:r>
              <a:rPr lang="de-DE" altLang="de-DE" sz="3200" b="1">
                <a:solidFill>
                  <a:srgbClr val="FFFF66"/>
                </a:solidFill>
              </a:rPr>
              <a:t>Reanimation</a:t>
            </a:r>
          </a:p>
        </p:txBody>
      </p:sp>
      <p:sp>
        <p:nvSpPr>
          <p:cNvPr id="215052" name="Rectangle 12">
            <a:extLst>
              <a:ext uri="{FF2B5EF4-FFF2-40B4-BE49-F238E27FC236}">
                <a16:creationId xmlns:a16="http://schemas.microsoft.com/office/drawing/2014/main" id="{B50B2AAF-49E3-45A9-87FC-F6B709E241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988" y="1773238"/>
            <a:ext cx="7788275" cy="1946275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2800" b="1"/>
              <a:t>Ist </a:t>
            </a:r>
            <a:r>
              <a:rPr lang="de-DE" altLang="de-DE" sz="2800" b="1" i="1"/>
              <a:t>keine</a:t>
            </a:r>
            <a:r>
              <a:rPr lang="de-DE" altLang="de-DE" sz="2800" b="1"/>
              <a:t> Atmung feststellbar</a:t>
            </a:r>
          </a:p>
          <a:p>
            <a:pPr algn="ctr" eaLnBrk="1" hangingPunct="1">
              <a:spcBef>
                <a:spcPct val="50000"/>
              </a:spcBef>
            </a:pPr>
            <a:r>
              <a:rPr lang="de-DE" altLang="de-DE" sz="2800" b="1"/>
              <a:t>und</a:t>
            </a:r>
          </a:p>
          <a:p>
            <a:pPr algn="ctr" eaLnBrk="1" hangingPunct="1">
              <a:spcBef>
                <a:spcPct val="50000"/>
              </a:spcBef>
            </a:pPr>
            <a:r>
              <a:rPr lang="de-DE" altLang="de-DE" sz="2800" b="1" i="1"/>
              <a:t>kein</a:t>
            </a:r>
            <a:r>
              <a:rPr lang="de-DE" altLang="de-DE" sz="2800" b="1"/>
              <a:t> Pulsschlag vorhanden</a:t>
            </a:r>
          </a:p>
        </p:txBody>
      </p:sp>
      <p:sp>
        <p:nvSpPr>
          <p:cNvPr id="15365" name="Text Box 13">
            <a:extLst>
              <a:ext uri="{FF2B5EF4-FFF2-40B4-BE49-F238E27FC236}">
                <a16:creationId xmlns:a16="http://schemas.microsoft.com/office/drawing/2014/main" id="{F76A588D-267B-4F1D-81ED-A709920482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6238" y="1125538"/>
            <a:ext cx="33289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 b="1">
                <a:solidFill>
                  <a:schemeClr val="accent2"/>
                </a:solidFill>
              </a:rPr>
              <a:t>Keine Atmung feststellbar</a:t>
            </a:r>
          </a:p>
        </p:txBody>
      </p:sp>
      <p:sp>
        <p:nvSpPr>
          <p:cNvPr id="15366" name="Text Box 14">
            <a:extLst>
              <a:ext uri="{FF2B5EF4-FFF2-40B4-BE49-F238E27FC236}">
                <a16:creationId xmlns:a16="http://schemas.microsoft.com/office/drawing/2014/main" id="{32CEEBCA-EE2B-4530-B278-93DBB0483E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7350" y="884238"/>
            <a:ext cx="406400" cy="1222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800" b="1"/>
              <a:t>11/2006</a:t>
            </a:r>
          </a:p>
        </p:txBody>
      </p:sp>
      <p:sp>
        <p:nvSpPr>
          <p:cNvPr id="15367" name="Line 16">
            <a:extLst>
              <a:ext uri="{FF2B5EF4-FFF2-40B4-BE49-F238E27FC236}">
                <a16:creationId xmlns:a16="http://schemas.microsoft.com/office/drawing/2014/main" id="{687A4B1D-393C-45E6-8536-852E0E1E4C1B}"/>
              </a:ext>
            </a:extLst>
          </p:cNvPr>
          <p:cNvSpPr>
            <a:spLocks noChangeShapeType="1"/>
          </p:cNvSpPr>
          <p:nvPr/>
        </p:nvSpPr>
        <p:spPr bwMode="auto">
          <a:xfrm>
            <a:off x="6629400" y="990600"/>
            <a:ext cx="609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5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5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51" grpId="0" animBg="1"/>
      <p:bldP spid="21505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9">
            <a:extLst>
              <a:ext uri="{FF2B5EF4-FFF2-40B4-BE49-F238E27FC236}">
                <a16:creationId xmlns:a16="http://schemas.microsoft.com/office/drawing/2014/main" id="{40105985-CC5F-473B-920E-621E169ECA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1143000"/>
            <a:ext cx="53355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 b="1">
                <a:solidFill>
                  <a:schemeClr val="accent2"/>
                </a:solidFill>
              </a:rPr>
              <a:t>Der Druckpunkt für die Herzdruckmassage</a:t>
            </a:r>
          </a:p>
        </p:txBody>
      </p:sp>
      <p:pic>
        <p:nvPicPr>
          <p:cNvPr id="16387" name="Picture 11" descr="Druckpunkt">
            <a:extLst>
              <a:ext uri="{FF2B5EF4-FFF2-40B4-BE49-F238E27FC236}">
                <a16:creationId xmlns:a16="http://schemas.microsoft.com/office/drawing/2014/main" id="{DD104A75-5AAC-4754-BE19-30E9B170DE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74863"/>
            <a:ext cx="3352800" cy="325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13" descr="Thorax">
            <a:extLst>
              <a:ext uri="{FF2B5EF4-FFF2-40B4-BE49-F238E27FC236}">
                <a16:creationId xmlns:a16="http://schemas.microsoft.com/office/drawing/2014/main" id="{8618C478-1BD5-428E-B338-A1A56CDE2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752600"/>
            <a:ext cx="2779713" cy="362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Rectangle 15">
            <a:extLst>
              <a:ext uri="{FF2B5EF4-FFF2-40B4-BE49-F238E27FC236}">
                <a16:creationId xmlns:a16="http://schemas.microsoft.com/office/drawing/2014/main" id="{679B1944-A228-4B2C-84C8-15CCFA4D21C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419600" y="6248400"/>
            <a:ext cx="19812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 altLang="de-DE" sz="800">
                <a:solidFill>
                  <a:schemeClr val="bg1"/>
                </a:solidFill>
              </a:rPr>
              <a:t>Der Druckpunkt für die Herzdruckmassage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4">
            <a:extLst>
              <a:ext uri="{FF2B5EF4-FFF2-40B4-BE49-F238E27FC236}">
                <a16:creationId xmlns:a16="http://schemas.microsoft.com/office/drawing/2014/main" id="{621D78FA-3EBD-44AC-92C8-CFFE5EADDE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1143000"/>
            <a:ext cx="29797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 b="1">
                <a:solidFill>
                  <a:schemeClr val="accent2"/>
                </a:solidFill>
              </a:rPr>
              <a:t>Die Herzdruckmassage</a:t>
            </a:r>
          </a:p>
        </p:txBody>
      </p:sp>
      <p:sp>
        <p:nvSpPr>
          <p:cNvPr id="17411" name="Rectangle 18">
            <a:extLst>
              <a:ext uri="{FF2B5EF4-FFF2-40B4-BE49-F238E27FC236}">
                <a16:creationId xmlns:a16="http://schemas.microsoft.com/office/drawing/2014/main" id="{9015E44C-DF96-423E-8EF2-F00983B79B5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181600" y="6248400"/>
            <a:ext cx="15240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 altLang="de-DE" sz="900">
                <a:solidFill>
                  <a:schemeClr val="bg1"/>
                </a:solidFill>
              </a:rPr>
              <a:t>Die Herzdruckmassage</a:t>
            </a:r>
          </a:p>
        </p:txBody>
      </p:sp>
      <p:pic>
        <p:nvPicPr>
          <p:cNvPr id="217109" name="Picture 21" descr="Herzdruck2">
            <a:extLst>
              <a:ext uri="{FF2B5EF4-FFF2-40B4-BE49-F238E27FC236}">
                <a16:creationId xmlns:a16="http://schemas.microsoft.com/office/drawing/2014/main" id="{723F4BAB-080A-42D4-B737-0DB7C46963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1700213"/>
            <a:ext cx="2400300" cy="360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7116" name="Group 28">
            <a:extLst>
              <a:ext uri="{FF2B5EF4-FFF2-40B4-BE49-F238E27FC236}">
                <a16:creationId xmlns:a16="http://schemas.microsoft.com/office/drawing/2014/main" id="{2C6A16EC-7A0D-4104-9D19-BF20D2DCA2A4}"/>
              </a:ext>
            </a:extLst>
          </p:cNvPr>
          <p:cNvGrpSpPr>
            <a:grpSpLocks/>
          </p:cNvGrpSpPr>
          <p:nvPr/>
        </p:nvGrpSpPr>
        <p:grpSpPr bwMode="auto">
          <a:xfrm>
            <a:off x="468313" y="1773238"/>
            <a:ext cx="5399087" cy="3957637"/>
            <a:chOff x="295" y="1117"/>
            <a:chExt cx="3401" cy="2493"/>
          </a:xfrm>
        </p:grpSpPr>
        <p:pic>
          <p:nvPicPr>
            <p:cNvPr id="17416" name="Picture 20" descr="Herzdruck">
              <a:extLst>
                <a:ext uri="{FF2B5EF4-FFF2-40B4-BE49-F238E27FC236}">
                  <a16:creationId xmlns:a16="http://schemas.microsoft.com/office/drawing/2014/main" id="{3B4D4EB5-F48E-41CB-8FD0-3E5774DF8A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" y="1117"/>
              <a:ext cx="1814" cy="1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17" name="Rectangle 22">
              <a:extLst>
                <a:ext uri="{FF2B5EF4-FFF2-40B4-BE49-F238E27FC236}">
                  <a16:creationId xmlns:a16="http://schemas.microsoft.com/office/drawing/2014/main" id="{C84228EB-D6D0-467D-863B-F91C83D7D9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" y="2976"/>
              <a:ext cx="3311" cy="634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2000" b="1"/>
                <a:t>Druckpunkt: 	       Mitte des Brustkorbes</a:t>
              </a:r>
            </a:p>
            <a:p>
              <a:r>
                <a:rPr lang="de-DE" altLang="de-DE" sz="2000" b="1"/>
                <a:t>Druckfrequenz:      100-120/ min</a:t>
              </a:r>
            </a:p>
            <a:p>
              <a:r>
                <a:rPr lang="de-DE" altLang="de-DE" sz="2000" b="1"/>
                <a:t>Drucktiefe (Erw.):   4-5 cm</a:t>
              </a:r>
            </a:p>
          </p:txBody>
        </p:sp>
      </p:grpSp>
      <p:sp>
        <p:nvSpPr>
          <p:cNvPr id="17414" name="Text Box 23">
            <a:extLst>
              <a:ext uri="{FF2B5EF4-FFF2-40B4-BE49-F238E27FC236}">
                <a16:creationId xmlns:a16="http://schemas.microsoft.com/office/drawing/2014/main" id="{0EC4100A-C8AE-4762-BA15-023FB24666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7350" y="884238"/>
            <a:ext cx="406400" cy="1222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800" b="1"/>
              <a:t>11/2017</a:t>
            </a:r>
          </a:p>
        </p:txBody>
      </p:sp>
      <p:sp>
        <p:nvSpPr>
          <p:cNvPr id="17415" name="Line 24">
            <a:extLst>
              <a:ext uri="{FF2B5EF4-FFF2-40B4-BE49-F238E27FC236}">
                <a16:creationId xmlns:a16="http://schemas.microsoft.com/office/drawing/2014/main" id="{EC0B36B7-2D6F-4372-BD90-CF34F619BBF2}"/>
              </a:ext>
            </a:extLst>
          </p:cNvPr>
          <p:cNvSpPr>
            <a:spLocks noChangeShapeType="1"/>
          </p:cNvSpPr>
          <p:nvPr/>
        </p:nvSpPr>
        <p:spPr bwMode="auto">
          <a:xfrm>
            <a:off x="6629400" y="990600"/>
            <a:ext cx="609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7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7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7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7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0">
            <a:extLst>
              <a:ext uri="{FF2B5EF4-FFF2-40B4-BE49-F238E27FC236}">
                <a16:creationId xmlns:a16="http://schemas.microsoft.com/office/drawing/2014/main" id="{7CC49041-7173-4266-98A1-15D1D5791E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3713" y="1125538"/>
            <a:ext cx="546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 b="1">
                <a:solidFill>
                  <a:schemeClr val="accent2"/>
                </a:solidFill>
              </a:rPr>
              <a:t>Der Herz - Lungen - Wiederbelebungsablauf</a:t>
            </a:r>
          </a:p>
        </p:txBody>
      </p:sp>
      <p:sp>
        <p:nvSpPr>
          <p:cNvPr id="18435" name="Rectangle 4">
            <a:extLst>
              <a:ext uri="{FF2B5EF4-FFF2-40B4-BE49-F238E27FC236}">
                <a16:creationId xmlns:a16="http://schemas.microsoft.com/office/drawing/2014/main" id="{C044E9B1-A084-4112-B7AE-9452CCA61A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6213" y="3373438"/>
            <a:ext cx="629761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18436" name="Rectangle 5">
            <a:extLst>
              <a:ext uri="{FF2B5EF4-FFF2-40B4-BE49-F238E27FC236}">
                <a16:creationId xmlns:a16="http://schemas.microsoft.com/office/drawing/2014/main" id="{89866E8D-A94E-4D9F-9911-586D6CA46D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2013" y="3375025"/>
            <a:ext cx="501015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18437" name="Rectangle 17">
            <a:extLst>
              <a:ext uri="{FF2B5EF4-FFF2-40B4-BE49-F238E27FC236}">
                <a16:creationId xmlns:a16="http://schemas.microsoft.com/office/drawing/2014/main" id="{B5751F64-0F17-486D-A7A1-2EA3D1310B1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648200" y="6248400"/>
            <a:ext cx="20574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 altLang="de-DE" sz="800">
                <a:solidFill>
                  <a:schemeClr val="bg1"/>
                </a:solidFill>
              </a:rPr>
              <a:t>Ablauf der Herz-Lungen-Wiederbelebung</a:t>
            </a:r>
          </a:p>
        </p:txBody>
      </p:sp>
      <p:sp>
        <p:nvSpPr>
          <p:cNvPr id="18438" name="Rectangle 2">
            <a:extLst>
              <a:ext uri="{FF2B5EF4-FFF2-40B4-BE49-F238E27FC236}">
                <a16:creationId xmlns:a16="http://schemas.microsoft.com/office/drawing/2014/main" id="{771EE194-4B8A-4641-BD31-5D94F8AEB5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5863" y="4065588"/>
            <a:ext cx="7154862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grpSp>
        <p:nvGrpSpPr>
          <p:cNvPr id="218141" name="Group 29">
            <a:extLst>
              <a:ext uri="{FF2B5EF4-FFF2-40B4-BE49-F238E27FC236}">
                <a16:creationId xmlns:a16="http://schemas.microsoft.com/office/drawing/2014/main" id="{C0AD6AAD-BF46-4A46-AC9B-726F0DCBDD1C}"/>
              </a:ext>
            </a:extLst>
          </p:cNvPr>
          <p:cNvGrpSpPr>
            <a:grpSpLocks/>
          </p:cNvGrpSpPr>
          <p:nvPr/>
        </p:nvGrpSpPr>
        <p:grpSpPr bwMode="auto">
          <a:xfrm>
            <a:off x="2771775" y="1484313"/>
            <a:ext cx="4324350" cy="2078037"/>
            <a:chOff x="1746" y="935"/>
            <a:chExt cx="2724" cy="1309"/>
          </a:xfrm>
        </p:grpSpPr>
        <p:pic>
          <p:nvPicPr>
            <p:cNvPr id="18447" name="Picture 18" descr="Druckpunkt">
              <a:extLst>
                <a:ext uri="{FF2B5EF4-FFF2-40B4-BE49-F238E27FC236}">
                  <a16:creationId xmlns:a16="http://schemas.microsoft.com/office/drawing/2014/main" id="{4B41FE8C-6465-48B4-BF64-2FF9E450D8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6" y="1162"/>
              <a:ext cx="1113" cy="1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8" name="Text Box 21">
              <a:extLst>
                <a:ext uri="{FF2B5EF4-FFF2-40B4-BE49-F238E27FC236}">
                  <a16:creationId xmlns:a16="http://schemas.microsoft.com/office/drawing/2014/main" id="{D2A8CB78-0F4D-462A-BAC4-20F1AFD83D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46" y="935"/>
              <a:ext cx="27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b="1">
                  <a:solidFill>
                    <a:srgbClr val="CC3300"/>
                  </a:solidFill>
                </a:rPr>
                <a:t>1.</a:t>
              </a:r>
              <a:r>
                <a:rPr lang="de-DE" altLang="de-DE" b="1"/>
                <a:t> Druckpunkt suchen </a:t>
              </a:r>
              <a:r>
                <a:rPr lang="de-DE" altLang="de-DE"/>
                <a:t>(Mitte Brustkorb)</a:t>
              </a:r>
            </a:p>
          </p:txBody>
        </p:sp>
      </p:grpSp>
      <p:grpSp>
        <p:nvGrpSpPr>
          <p:cNvPr id="218142" name="Group 30">
            <a:extLst>
              <a:ext uri="{FF2B5EF4-FFF2-40B4-BE49-F238E27FC236}">
                <a16:creationId xmlns:a16="http://schemas.microsoft.com/office/drawing/2014/main" id="{132B6FD8-0C97-416A-B128-5AC8B20AA73D}"/>
              </a:ext>
            </a:extLst>
          </p:cNvPr>
          <p:cNvGrpSpPr>
            <a:grpSpLocks/>
          </p:cNvGrpSpPr>
          <p:nvPr/>
        </p:nvGrpSpPr>
        <p:grpSpPr bwMode="auto">
          <a:xfrm>
            <a:off x="900113" y="3500438"/>
            <a:ext cx="2879725" cy="2354262"/>
            <a:chOff x="567" y="2205"/>
            <a:chExt cx="1814" cy="1483"/>
          </a:xfrm>
        </p:grpSpPr>
        <p:pic>
          <p:nvPicPr>
            <p:cNvPr id="18445" name="Picture 19" descr="Herzdruck">
              <a:extLst>
                <a:ext uri="{FF2B5EF4-FFF2-40B4-BE49-F238E27FC236}">
                  <a16:creationId xmlns:a16="http://schemas.microsoft.com/office/drawing/2014/main" id="{D85DA9CF-A3D8-4667-A3A3-0751C303BE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" y="2478"/>
              <a:ext cx="1814" cy="1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6" name="Text Box 23">
              <a:extLst>
                <a:ext uri="{FF2B5EF4-FFF2-40B4-BE49-F238E27FC236}">
                  <a16:creationId xmlns:a16="http://schemas.microsoft.com/office/drawing/2014/main" id="{855B2333-74FF-4BAD-BA26-6A567A769B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8" y="2205"/>
              <a:ext cx="11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b="1">
                  <a:solidFill>
                    <a:srgbClr val="CC3300"/>
                  </a:solidFill>
                </a:rPr>
                <a:t>2.</a:t>
              </a:r>
              <a:r>
                <a:rPr lang="de-DE" altLang="de-DE" b="1"/>
                <a:t> 30 x drücken</a:t>
              </a:r>
            </a:p>
          </p:txBody>
        </p:sp>
      </p:grpSp>
      <p:sp>
        <p:nvSpPr>
          <p:cNvPr id="18441" name="Text Box 25">
            <a:extLst>
              <a:ext uri="{FF2B5EF4-FFF2-40B4-BE49-F238E27FC236}">
                <a16:creationId xmlns:a16="http://schemas.microsoft.com/office/drawing/2014/main" id="{253F7BC5-FEF0-47FE-83A7-1BF77B9D24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4888" y="3500438"/>
            <a:ext cx="1822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b="1">
                <a:solidFill>
                  <a:srgbClr val="CC3300"/>
                </a:solidFill>
              </a:rPr>
              <a:t>3.</a:t>
            </a:r>
            <a:r>
              <a:rPr lang="de-DE" altLang="de-DE" b="1"/>
              <a:t>  2 x beatmen</a:t>
            </a:r>
          </a:p>
        </p:txBody>
      </p:sp>
      <p:sp>
        <p:nvSpPr>
          <p:cNvPr id="18442" name="Text Box 26">
            <a:extLst>
              <a:ext uri="{FF2B5EF4-FFF2-40B4-BE49-F238E27FC236}">
                <a16:creationId xmlns:a16="http://schemas.microsoft.com/office/drawing/2014/main" id="{21E2360C-8538-4CC2-B74E-E0520ED68D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7350" y="884238"/>
            <a:ext cx="406400" cy="1222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800" b="1"/>
              <a:t>11/2017</a:t>
            </a:r>
          </a:p>
        </p:txBody>
      </p:sp>
      <p:sp>
        <p:nvSpPr>
          <p:cNvPr id="18443" name="Line 27">
            <a:extLst>
              <a:ext uri="{FF2B5EF4-FFF2-40B4-BE49-F238E27FC236}">
                <a16:creationId xmlns:a16="http://schemas.microsoft.com/office/drawing/2014/main" id="{F9EE7FEF-E04C-4BE1-A7B8-0CEA05F5DA91}"/>
              </a:ext>
            </a:extLst>
          </p:cNvPr>
          <p:cNvSpPr>
            <a:spLocks noChangeShapeType="1"/>
          </p:cNvSpPr>
          <p:nvPr/>
        </p:nvSpPr>
        <p:spPr bwMode="auto">
          <a:xfrm>
            <a:off x="6629400" y="990600"/>
            <a:ext cx="609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18" name="Picture 13" descr="Maskenbeatmung">
            <a:extLst>
              <a:ext uri="{FF2B5EF4-FFF2-40B4-BE49-F238E27FC236}">
                <a16:creationId xmlns:a16="http://schemas.microsoft.com/office/drawing/2014/main" id="{D53B40BB-8189-42FD-A6AB-ACA969E76A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867150"/>
            <a:ext cx="1924050" cy="253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8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8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8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8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0">
            <a:extLst>
              <a:ext uri="{FF2B5EF4-FFF2-40B4-BE49-F238E27FC236}">
                <a16:creationId xmlns:a16="http://schemas.microsoft.com/office/drawing/2014/main" id="{3D8DC4D7-5D32-4084-B719-C858870F5C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1143000"/>
            <a:ext cx="4206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 b="1">
                <a:solidFill>
                  <a:schemeClr val="accent2"/>
                </a:solidFill>
              </a:rPr>
              <a:t>Die Mund- und Racheninspektion</a:t>
            </a:r>
          </a:p>
        </p:txBody>
      </p:sp>
      <p:pic>
        <p:nvPicPr>
          <p:cNvPr id="235533" name="Picture 13" descr="Mund öfnen">
            <a:extLst>
              <a:ext uri="{FF2B5EF4-FFF2-40B4-BE49-F238E27FC236}">
                <a16:creationId xmlns:a16="http://schemas.microsoft.com/office/drawing/2014/main" id="{34465EF9-3E5E-4887-801B-4187C60AE8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209800"/>
            <a:ext cx="3362325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34" name="Picture 14">
            <a:extLst>
              <a:ext uri="{FF2B5EF4-FFF2-40B4-BE49-F238E27FC236}">
                <a16:creationId xmlns:a16="http://schemas.microsoft.com/office/drawing/2014/main" id="{3AFE947D-2081-4CE0-9FFA-13710F2696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209800"/>
            <a:ext cx="25908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61" name="Rectangle 15">
            <a:extLst>
              <a:ext uri="{FF2B5EF4-FFF2-40B4-BE49-F238E27FC236}">
                <a16:creationId xmlns:a16="http://schemas.microsoft.com/office/drawing/2014/main" id="{D65CA804-05F5-4367-A1FF-4CBA82F4B28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419600" y="6248400"/>
            <a:ext cx="18288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 altLang="de-DE" sz="800">
                <a:solidFill>
                  <a:schemeClr val="bg1"/>
                </a:solidFill>
              </a:rPr>
              <a:t>Die Mund- und Racheninspektion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5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5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1">
            <a:extLst>
              <a:ext uri="{FF2B5EF4-FFF2-40B4-BE49-F238E27FC236}">
                <a16:creationId xmlns:a16="http://schemas.microsoft.com/office/drawing/2014/main" id="{86164F04-F6A3-4C57-91E6-49938BEBF0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1143000"/>
            <a:ext cx="1892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 b="1">
                <a:solidFill>
                  <a:schemeClr val="accent2"/>
                </a:solidFill>
              </a:rPr>
              <a:t>Die Beatmung</a:t>
            </a:r>
          </a:p>
        </p:txBody>
      </p:sp>
      <p:pic>
        <p:nvPicPr>
          <p:cNvPr id="211980" name="Picture 12" descr="Atemkontrolle">
            <a:extLst>
              <a:ext uri="{FF2B5EF4-FFF2-40B4-BE49-F238E27FC236}">
                <a16:creationId xmlns:a16="http://schemas.microsoft.com/office/drawing/2014/main" id="{948C176F-2D21-42B2-AAFE-43E0000DBA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2057400"/>
            <a:ext cx="32004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1981" name="Picture 13" descr="Kopfschnittmodell Ambu">
            <a:extLst>
              <a:ext uri="{FF2B5EF4-FFF2-40B4-BE49-F238E27FC236}">
                <a16:creationId xmlns:a16="http://schemas.microsoft.com/office/drawing/2014/main" id="{3EE332FD-6780-4BD9-A71D-6B66B05D2C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300" y="4343400"/>
            <a:ext cx="3567113" cy="153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Rectangle 15">
            <a:extLst>
              <a:ext uri="{FF2B5EF4-FFF2-40B4-BE49-F238E27FC236}">
                <a16:creationId xmlns:a16="http://schemas.microsoft.com/office/drawing/2014/main" id="{4FCCFF47-3649-4145-B845-33EF5D7EAC8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029200" y="6324600"/>
            <a:ext cx="10668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 altLang="de-DE" sz="800">
                <a:solidFill>
                  <a:schemeClr val="bg1"/>
                </a:solidFill>
              </a:rPr>
              <a:t>Die Beatmung</a:t>
            </a:r>
          </a:p>
        </p:txBody>
      </p:sp>
      <p:pic>
        <p:nvPicPr>
          <p:cNvPr id="7" name="Picture 13" descr="Maskenbeatmung">
            <a:extLst>
              <a:ext uri="{FF2B5EF4-FFF2-40B4-BE49-F238E27FC236}">
                <a16:creationId xmlns:a16="http://schemas.microsoft.com/office/drawing/2014/main" id="{48587C90-5124-4B56-8972-019EA790B8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950" y="1370013"/>
            <a:ext cx="2376488" cy="313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19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19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19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19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0">
            <a:extLst>
              <a:ext uri="{FF2B5EF4-FFF2-40B4-BE49-F238E27FC236}">
                <a16:creationId xmlns:a16="http://schemas.microsoft.com/office/drawing/2014/main" id="{51E350EF-6EAF-47A5-AEBB-4C916E796C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1143000"/>
            <a:ext cx="27955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 b="1">
                <a:solidFill>
                  <a:schemeClr val="accent2"/>
                </a:solidFill>
              </a:rPr>
              <a:t>Die Maskenbeatmung</a:t>
            </a:r>
          </a:p>
        </p:txBody>
      </p:sp>
      <p:pic>
        <p:nvPicPr>
          <p:cNvPr id="213003" name="Picture 11" descr="Sauerstoff">
            <a:extLst>
              <a:ext uri="{FF2B5EF4-FFF2-40B4-BE49-F238E27FC236}">
                <a16:creationId xmlns:a16="http://schemas.microsoft.com/office/drawing/2014/main" id="{2B95FFFC-6BBE-47B0-8F06-C47F6442C4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362200"/>
            <a:ext cx="3276600" cy="247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3005" name="Picture 13" descr="Maskenbeatmung">
            <a:extLst>
              <a:ext uri="{FF2B5EF4-FFF2-40B4-BE49-F238E27FC236}">
                <a16:creationId xmlns:a16="http://schemas.microsoft.com/office/drawing/2014/main" id="{2860D099-6EE1-4C5D-AA6D-FA0996FD0C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057400"/>
            <a:ext cx="2763838" cy="364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Rectangle 14">
            <a:extLst>
              <a:ext uri="{FF2B5EF4-FFF2-40B4-BE49-F238E27FC236}">
                <a16:creationId xmlns:a16="http://schemas.microsoft.com/office/drawing/2014/main" id="{5DEFB7C3-8D8A-4012-85D6-9F51A9966EA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876800" y="6248400"/>
            <a:ext cx="12192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 altLang="de-DE" sz="800">
                <a:solidFill>
                  <a:schemeClr val="bg1"/>
                </a:solidFill>
              </a:rPr>
              <a:t>Die Maskenbeatmung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30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30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30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30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10">
            <a:extLst>
              <a:ext uri="{FF2B5EF4-FFF2-40B4-BE49-F238E27FC236}">
                <a16:creationId xmlns:a16="http://schemas.microsoft.com/office/drawing/2014/main" id="{5F396E7B-67A5-4F48-9961-A8716FB11F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219200"/>
            <a:ext cx="73818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2000" b="1">
                <a:solidFill>
                  <a:schemeClr val="accent2"/>
                </a:solidFill>
              </a:rPr>
              <a:t>Verschiedene Sauerstoffkonzentrationen, abhängig von der</a:t>
            </a:r>
          </a:p>
          <a:p>
            <a:pPr algn="ctr"/>
            <a:r>
              <a:rPr lang="de-DE" altLang="de-DE" sz="2000" b="1">
                <a:solidFill>
                  <a:schemeClr val="accent2"/>
                </a:solidFill>
              </a:rPr>
              <a:t>Beatmungsart</a:t>
            </a:r>
          </a:p>
        </p:txBody>
      </p:sp>
      <p:sp>
        <p:nvSpPr>
          <p:cNvPr id="214027" name="Text Box 11">
            <a:extLst>
              <a:ext uri="{FF2B5EF4-FFF2-40B4-BE49-F238E27FC236}">
                <a16:creationId xmlns:a16="http://schemas.microsoft.com/office/drawing/2014/main" id="{ACCA98D5-A247-4478-8E28-9046950737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743200"/>
            <a:ext cx="4637088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de-DE" altLang="de-DE"/>
              <a:t>1. Mund-Nase (Mund) – Beatmung: 	</a:t>
            </a:r>
            <a:r>
              <a:rPr lang="de-DE" altLang="de-DE">
                <a:solidFill>
                  <a:srgbClr val="CC3300"/>
                </a:solidFill>
              </a:rPr>
              <a:t>17 % 0</a:t>
            </a:r>
            <a:r>
              <a:rPr lang="de-DE" altLang="de-DE" baseline="-25000">
                <a:solidFill>
                  <a:srgbClr val="CC3300"/>
                </a:solidFill>
              </a:rPr>
              <a:t>2</a:t>
            </a:r>
            <a:endParaRPr lang="de-DE" altLang="de-DE">
              <a:solidFill>
                <a:srgbClr val="CC3300"/>
              </a:solidFill>
            </a:endParaRPr>
          </a:p>
        </p:txBody>
      </p:sp>
      <p:sp>
        <p:nvSpPr>
          <p:cNvPr id="214028" name="Text Box 12">
            <a:extLst>
              <a:ext uri="{FF2B5EF4-FFF2-40B4-BE49-F238E27FC236}">
                <a16:creationId xmlns:a16="http://schemas.microsoft.com/office/drawing/2014/main" id="{E5421C22-6777-4072-9351-2C6BB11EEC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200400"/>
            <a:ext cx="55514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/>
              <a:t>2. Maskenbeutel - Beatmung mit Raumluft:	</a:t>
            </a:r>
            <a:r>
              <a:rPr lang="de-DE" altLang="de-DE">
                <a:solidFill>
                  <a:srgbClr val="CC3300"/>
                </a:solidFill>
              </a:rPr>
              <a:t>21 % 0</a:t>
            </a:r>
            <a:r>
              <a:rPr lang="de-DE" altLang="de-DE" baseline="-25000">
                <a:solidFill>
                  <a:srgbClr val="CC3300"/>
                </a:solidFill>
              </a:rPr>
              <a:t>2</a:t>
            </a:r>
            <a:endParaRPr lang="de-DE" altLang="de-DE">
              <a:solidFill>
                <a:srgbClr val="CC3300"/>
              </a:solidFill>
            </a:endParaRPr>
          </a:p>
        </p:txBody>
      </p:sp>
      <p:sp>
        <p:nvSpPr>
          <p:cNvPr id="214029" name="Text Box 13">
            <a:extLst>
              <a:ext uri="{FF2B5EF4-FFF2-40B4-BE49-F238E27FC236}">
                <a16:creationId xmlns:a16="http://schemas.microsoft.com/office/drawing/2014/main" id="{8045860B-99AB-4D9E-83F9-1E5A8CC258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657600"/>
            <a:ext cx="67389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/>
              <a:t>3. Maskenbeutel - Beatmung + 10 l Sauerstoff / min.: </a:t>
            </a:r>
            <a:r>
              <a:rPr lang="de-DE" altLang="de-DE">
                <a:solidFill>
                  <a:srgbClr val="CC3300"/>
                </a:solidFill>
              </a:rPr>
              <a:t>bis 40 % 0</a:t>
            </a:r>
            <a:r>
              <a:rPr lang="de-DE" altLang="de-DE" baseline="-25000">
                <a:solidFill>
                  <a:srgbClr val="CC3300"/>
                </a:solidFill>
              </a:rPr>
              <a:t>2</a:t>
            </a:r>
            <a:endParaRPr lang="de-DE" altLang="de-DE">
              <a:solidFill>
                <a:srgbClr val="CC3300"/>
              </a:solidFill>
            </a:endParaRPr>
          </a:p>
        </p:txBody>
      </p:sp>
      <p:sp>
        <p:nvSpPr>
          <p:cNvPr id="214030" name="Text Box 14">
            <a:extLst>
              <a:ext uri="{FF2B5EF4-FFF2-40B4-BE49-F238E27FC236}">
                <a16:creationId xmlns:a16="http://schemas.microsoft.com/office/drawing/2014/main" id="{2695D080-89FC-4D41-9E22-001CAE2157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114800"/>
            <a:ext cx="81803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/>
              <a:t>4. Maskenbeutel - Beatmung + Reservoirbeutel + 10 l Sauerstoff / min: </a:t>
            </a:r>
            <a:r>
              <a:rPr lang="de-DE" altLang="de-DE">
                <a:solidFill>
                  <a:srgbClr val="CC3300"/>
                </a:solidFill>
              </a:rPr>
              <a:t>95 % 0</a:t>
            </a:r>
            <a:r>
              <a:rPr lang="de-DE" altLang="de-DE" baseline="-25000">
                <a:solidFill>
                  <a:srgbClr val="CC3300"/>
                </a:solidFill>
              </a:rPr>
              <a:t>2</a:t>
            </a:r>
            <a:endParaRPr lang="de-DE" altLang="de-DE">
              <a:solidFill>
                <a:srgbClr val="CC3300"/>
              </a:solidFill>
            </a:endParaRPr>
          </a:p>
        </p:txBody>
      </p:sp>
      <p:sp>
        <p:nvSpPr>
          <p:cNvPr id="22535" name="Rectangle 16">
            <a:extLst>
              <a:ext uri="{FF2B5EF4-FFF2-40B4-BE49-F238E27FC236}">
                <a16:creationId xmlns:a16="http://schemas.microsoft.com/office/drawing/2014/main" id="{C072B219-7DFA-42AF-A799-80112472FBC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648200" y="6248400"/>
            <a:ext cx="2057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 altLang="de-DE" sz="800">
                <a:solidFill>
                  <a:schemeClr val="bg1"/>
                </a:solidFill>
              </a:rPr>
              <a:t>Verschiedene Sauerstoffkonzentrationen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4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4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4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4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4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4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4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4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027" grpId="0" autoUpdateAnimBg="0"/>
      <p:bldP spid="214028" grpId="0" autoUpdateAnimBg="0"/>
      <p:bldP spid="214029" grpId="0" autoUpdateAnimBg="0"/>
      <p:bldP spid="214030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9717" name="Group 3109">
            <a:extLst>
              <a:ext uri="{FF2B5EF4-FFF2-40B4-BE49-F238E27FC236}">
                <a16:creationId xmlns:a16="http://schemas.microsoft.com/office/drawing/2014/main" id="{9B0FB79F-9282-4513-B313-AE5FDAE7F9B2}"/>
              </a:ext>
            </a:extLst>
          </p:cNvPr>
          <p:cNvGrpSpPr>
            <a:grpSpLocks/>
          </p:cNvGrpSpPr>
          <p:nvPr/>
        </p:nvGrpSpPr>
        <p:grpSpPr bwMode="auto">
          <a:xfrm>
            <a:off x="838200" y="2743200"/>
            <a:ext cx="7535863" cy="2043113"/>
            <a:chOff x="528" y="1728"/>
            <a:chExt cx="4747" cy="1287"/>
          </a:xfrm>
        </p:grpSpPr>
        <p:sp>
          <p:nvSpPr>
            <p:cNvPr id="5125" name="Rectangle 3091">
              <a:extLst>
                <a:ext uri="{FF2B5EF4-FFF2-40B4-BE49-F238E27FC236}">
                  <a16:creationId xmlns:a16="http://schemas.microsoft.com/office/drawing/2014/main" id="{EA7CF9B1-7265-40B1-90F2-E4A53F9398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2321"/>
              <a:ext cx="4507" cy="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5126" name="Rectangle 3092">
              <a:extLst>
                <a:ext uri="{FF2B5EF4-FFF2-40B4-BE49-F238E27FC236}">
                  <a16:creationId xmlns:a16="http://schemas.microsoft.com/office/drawing/2014/main" id="{80A0880B-9BDA-43B7-9B60-95B081A6F2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1841"/>
              <a:ext cx="4656" cy="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5127" name="Rectangle 3093">
              <a:extLst>
                <a:ext uri="{FF2B5EF4-FFF2-40B4-BE49-F238E27FC236}">
                  <a16:creationId xmlns:a16="http://schemas.microsoft.com/office/drawing/2014/main" id="{0EE537BB-67EF-43ED-B3A7-830E1481E3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2" y="1885"/>
              <a:ext cx="3967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5128" name="Rectangle 3094">
              <a:extLst>
                <a:ext uri="{FF2B5EF4-FFF2-40B4-BE49-F238E27FC236}">
                  <a16:creationId xmlns:a16="http://schemas.microsoft.com/office/drawing/2014/main" id="{401D9561-14E7-4911-999D-B18C2B8A6F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4" y="1886"/>
              <a:ext cx="3156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5129" name="Rectangle 3095">
              <a:extLst>
                <a:ext uri="{FF2B5EF4-FFF2-40B4-BE49-F238E27FC236}">
                  <a16:creationId xmlns:a16="http://schemas.microsoft.com/office/drawing/2014/main" id="{081146C0-9D19-4864-80B2-8D5F147E5D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4" y="1896"/>
              <a:ext cx="3679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5130" name="Oval 3100">
              <a:extLst>
                <a:ext uri="{FF2B5EF4-FFF2-40B4-BE49-F238E27FC236}">
                  <a16:creationId xmlns:a16="http://schemas.microsoft.com/office/drawing/2014/main" id="{26E28AEA-3470-42CF-9F9C-7D4FDC23F3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5" y="1728"/>
              <a:ext cx="1248" cy="816"/>
            </a:xfrm>
            <a:prstGeom prst="ellipse">
              <a:avLst/>
            </a:prstGeom>
            <a:solidFill>
              <a:srgbClr val="FFFFCC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de-DE" altLang="de-DE" b="1"/>
                <a:t>Sofort-</a:t>
              </a:r>
            </a:p>
            <a:p>
              <a:pPr algn="ctr"/>
              <a:r>
                <a:rPr lang="de-DE" altLang="de-DE" b="1"/>
                <a:t>maßnahmen</a:t>
              </a:r>
            </a:p>
          </p:txBody>
        </p:sp>
        <p:sp>
          <p:nvSpPr>
            <p:cNvPr id="5131" name="Oval 3102">
              <a:extLst>
                <a:ext uri="{FF2B5EF4-FFF2-40B4-BE49-F238E27FC236}">
                  <a16:creationId xmlns:a16="http://schemas.microsoft.com/office/drawing/2014/main" id="{61A5F245-EA2D-4252-A118-EF52CB0361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6" y="1728"/>
              <a:ext cx="1248" cy="816"/>
            </a:xfrm>
            <a:prstGeom prst="ellipse">
              <a:avLst/>
            </a:prstGeom>
            <a:solidFill>
              <a:srgbClr val="FFFF99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de-DE" altLang="de-DE" b="1"/>
                <a:t>weitere</a:t>
              </a:r>
            </a:p>
            <a:p>
              <a:pPr algn="ctr"/>
              <a:r>
                <a:rPr lang="de-DE" altLang="de-DE" b="1"/>
                <a:t>Maßnahmen</a:t>
              </a:r>
            </a:p>
          </p:txBody>
        </p:sp>
        <p:sp>
          <p:nvSpPr>
            <p:cNvPr id="5132" name="Oval 3103">
              <a:extLst>
                <a:ext uri="{FF2B5EF4-FFF2-40B4-BE49-F238E27FC236}">
                  <a16:creationId xmlns:a16="http://schemas.microsoft.com/office/drawing/2014/main" id="{E5F5BABF-2171-404C-A67B-FDD5D23271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" y="1728"/>
              <a:ext cx="1248" cy="816"/>
            </a:xfrm>
            <a:prstGeom prst="ellipse">
              <a:avLst/>
            </a:prstGeom>
            <a:solidFill>
              <a:srgbClr val="FFFF66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de-DE" altLang="de-DE" b="1"/>
                <a:t>Rettungs-</a:t>
              </a:r>
            </a:p>
            <a:p>
              <a:pPr algn="ctr"/>
              <a:r>
                <a:rPr lang="de-DE" altLang="de-DE" b="1"/>
                <a:t>dienst</a:t>
              </a:r>
            </a:p>
          </p:txBody>
        </p:sp>
        <p:sp>
          <p:nvSpPr>
            <p:cNvPr id="5133" name="Oval 3104">
              <a:extLst>
                <a:ext uri="{FF2B5EF4-FFF2-40B4-BE49-F238E27FC236}">
                  <a16:creationId xmlns:a16="http://schemas.microsoft.com/office/drawing/2014/main" id="{E9656E2C-481D-4BDB-A7CE-C376969581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1728"/>
              <a:ext cx="1248" cy="816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de-DE" altLang="de-DE" b="1"/>
                <a:t>Krankenhaus</a:t>
              </a:r>
            </a:p>
          </p:txBody>
        </p:sp>
        <p:sp>
          <p:nvSpPr>
            <p:cNvPr id="5134" name="Line 3105">
              <a:extLst>
                <a:ext uri="{FF2B5EF4-FFF2-40B4-BE49-F238E27FC236}">
                  <a16:creationId xmlns:a16="http://schemas.microsoft.com/office/drawing/2014/main" id="{49EA9B8F-C3DC-4A83-9CD2-3206980992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1" y="2736"/>
              <a:ext cx="230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35" name="Text Box 3106">
              <a:extLst>
                <a:ext uri="{FF2B5EF4-FFF2-40B4-BE49-F238E27FC236}">
                  <a16:creationId xmlns:a16="http://schemas.microsoft.com/office/drawing/2014/main" id="{B6709A80-F310-4AAF-BB00-760D80D3F4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6" y="2784"/>
              <a:ext cx="97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b="1">
                  <a:solidFill>
                    <a:srgbClr val="CC3300"/>
                  </a:solidFill>
                </a:rPr>
                <a:t>„Erste Hilfe“</a:t>
              </a:r>
            </a:p>
          </p:txBody>
        </p:sp>
      </p:grpSp>
      <p:sp>
        <p:nvSpPr>
          <p:cNvPr id="5123" name="Text Box 3107">
            <a:extLst>
              <a:ext uri="{FF2B5EF4-FFF2-40B4-BE49-F238E27FC236}">
                <a16:creationId xmlns:a16="http://schemas.microsoft.com/office/drawing/2014/main" id="{1D40C41F-0F52-43A0-8C14-4A3ECCDB0A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1143000"/>
            <a:ext cx="2343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 b="1">
                <a:solidFill>
                  <a:schemeClr val="accent2"/>
                </a:solidFill>
              </a:rPr>
              <a:t>Die Rettungskette</a:t>
            </a:r>
          </a:p>
        </p:txBody>
      </p:sp>
      <p:sp>
        <p:nvSpPr>
          <p:cNvPr id="5124" name="Rectangle 3110">
            <a:extLst>
              <a:ext uri="{FF2B5EF4-FFF2-40B4-BE49-F238E27FC236}">
                <a16:creationId xmlns:a16="http://schemas.microsoft.com/office/drawing/2014/main" id="{974ADD7E-466B-406B-B711-1EB233A6DB6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105400" y="6248400"/>
            <a:ext cx="9906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 altLang="de-DE" sz="800">
                <a:solidFill>
                  <a:schemeClr val="bg1"/>
                </a:solidFill>
              </a:rPr>
              <a:t>Die Rettungskette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97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97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0">
            <a:extLst>
              <a:ext uri="{FF2B5EF4-FFF2-40B4-BE49-F238E27FC236}">
                <a16:creationId xmlns:a16="http://schemas.microsoft.com/office/drawing/2014/main" id="{7B5F85A4-74DE-43AA-AB7F-C0F0A514F5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9975" y="1125538"/>
            <a:ext cx="44481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 b="1">
                <a:solidFill>
                  <a:schemeClr val="accent2"/>
                </a:solidFill>
              </a:rPr>
              <a:t>Das Abdrücken der Oberarmarterie</a:t>
            </a:r>
          </a:p>
        </p:txBody>
      </p:sp>
      <p:pic>
        <p:nvPicPr>
          <p:cNvPr id="221195" name="Picture 11" descr="Abdrücken">
            <a:extLst>
              <a:ext uri="{FF2B5EF4-FFF2-40B4-BE49-F238E27FC236}">
                <a16:creationId xmlns:a16="http://schemas.microsoft.com/office/drawing/2014/main" id="{D181AD60-C4BE-46D3-A649-C71EE2257B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676400"/>
            <a:ext cx="3000375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Rectangle 12">
            <a:extLst>
              <a:ext uri="{FF2B5EF4-FFF2-40B4-BE49-F238E27FC236}">
                <a16:creationId xmlns:a16="http://schemas.microsoft.com/office/drawing/2014/main" id="{683E1EC0-01A5-48CC-A5BA-D9773BA8AAB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648200" y="6248400"/>
            <a:ext cx="16002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 altLang="de-DE" sz="800">
                <a:solidFill>
                  <a:schemeClr val="bg1"/>
                </a:solidFill>
              </a:rPr>
              <a:t>Das Abdrücken der Armschlagader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1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1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0">
            <a:extLst>
              <a:ext uri="{FF2B5EF4-FFF2-40B4-BE49-F238E27FC236}">
                <a16:creationId xmlns:a16="http://schemas.microsoft.com/office/drawing/2014/main" id="{F4D1D083-66B2-4C81-99F4-868CD2BA1C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1143000"/>
            <a:ext cx="2387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 b="1">
                <a:solidFill>
                  <a:schemeClr val="accent2"/>
                </a:solidFill>
              </a:rPr>
              <a:t>Der Druckverband</a:t>
            </a:r>
          </a:p>
        </p:txBody>
      </p:sp>
      <p:pic>
        <p:nvPicPr>
          <p:cNvPr id="222220" name="Picture 12" descr="Druckverband2">
            <a:extLst>
              <a:ext uri="{FF2B5EF4-FFF2-40B4-BE49-F238E27FC236}">
                <a16:creationId xmlns:a16="http://schemas.microsoft.com/office/drawing/2014/main" id="{7D4C7E5B-6FB0-45B8-AA4F-1AF4EAD44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733800"/>
            <a:ext cx="2743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2228" name="Group 20">
            <a:extLst>
              <a:ext uri="{FF2B5EF4-FFF2-40B4-BE49-F238E27FC236}">
                <a16:creationId xmlns:a16="http://schemas.microsoft.com/office/drawing/2014/main" id="{6213418E-0229-4804-AB89-D21EF188CEE7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1752600"/>
            <a:ext cx="6553200" cy="2895600"/>
            <a:chOff x="192" y="1104"/>
            <a:chExt cx="4128" cy="1824"/>
          </a:xfrm>
        </p:grpSpPr>
        <p:pic>
          <p:nvPicPr>
            <p:cNvPr id="24582" name="Picture 11" descr="Druckverband1">
              <a:extLst>
                <a:ext uri="{FF2B5EF4-FFF2-40B4-BE49-F238E27FC236}">
                  <a16:creationId xmlns:a16="http://schemas.microsoft.com/office/drawing/2014/main" id="{805155CA-2280-42F4-A7CF-CC182E40F0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" y="1104"/>
              <a:ext cx="1728" cy="1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4583" name="Group 19">
              <a:extLst>
                <a:ext uri="{FF2B5EF4-FFF2-40B4-BE49-F238E27FC236}">
                  <a16:creationId xmlns:a16="http://schemas.microsoft.com/office/drawing/2014/main" id="{683F7E0D-49F4-4269-84EA-EB38E587E63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2" y="1440"/>
              <a:ext cx="2178" cy="1488"/>
              <a:chOff x="96" y="1440"/>
              <a:chExt cx="2178" cy="1488"/>
            </a:xfrm>
          </p:grpSpPr>
          <p:pic>
            <p:nvPicPr>
              <p:cNvPr id="24584" name="Picture 13" descr="Druckverband-0">
                <a:extLst>
                  <a:ext uri="{FF2B5EF4-FFF2-40B4-BE49-F238E27FC236}">
                    <a16:creationId xmlns:a16="http://schemas.microsoft.com/office/drawing/2014/main" id="{C9C76ED0-E6EA-424D-AF12-FECB20554E1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" y="1536"/>
                <a:ext cx="1824" cy="13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585" name="Text Box 14">
                <a:extLst>
                  <a:ext uri="{FF2B5EF4-FFF2-40B4-BE49-F238E27FC236}">
                    <a16:creationId xmlns:a16="http://schemas.microsoft.com/office/drawing/2014/main" id="{E5D7AA3E-F005-41C5-AD0E-8E5B2AD4DC7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6" y="1872"/>
                <a:ext cx="774" cy="3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de-DE" altLang="de-DE" sz="1400"/>
                  <a:t>Keimfreie</a:t>
                </a:r>
              </a:p>
              <a:p>
                <a:pPr algn="ctr"/>
                <a:r>
                  <a:rPr lang="de-DE" altLang="de-DE" sz="1400"/>
                  <a:t>Wundauflage</a:t>
                </a:r>
              </a:p>
            </p:txBody>
          </p:sp>
          <p:sp>
            <p:nvSpPr>
              <p:cNvPr id="24586" name="Text Box 15">
                <a:extLst>
                  <a:ext uri="{FF2B5EF4-FFF2-40B4-BE49-F238E27FC236}">
                    <a16:creationId xmlns:a16="http://schemas.microsoft.com/office/drawing/2014/main" id="{1256770B-485E-4164-93E3-5E2E722BD55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92" y="1440"/>
                <a:ext cx="743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de-DE" altLang="de-DE" sz="1400"/>
                  <a:t>Druckpolster</a:t>
                </a:r>
              </a:p>
            </p:txBody>
          </p:sp>
          <p:sp>
            <p:nvSpPr>
              <p:cNvPr id="24587" name="Text Box 16">
                <a:extLst>
                  <a:ext uri="{FF2B5EF4-FFF2-40B4-BE49-F238E27FC236}">
                    <a16:creationId xmlns:a16="http://schemas.microsoft.com/office/drawing/2014/main" id="{022DD85A-C094-4B7B-AB18-7D8BC66E88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80" y="1920"/>
                <a:ext cx="594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de-DE" altLang="de-DE" sz="1400"/>
                  <a:t>Mullbinde</a:t>
                </a:r>
              </a:p>
            </p:txBody>
          </p:sp>
          <p:sp>
            <p:nvSpPr>
              <p:cNvPr id="24588" name="Text Box 17">
                <a:extLst>
                  <a:ext uri="{FF2B5EF4-FFF2-40B4-BE49-F238E27FC236}">
                    <a16:creationId xmlns:a16="http://schemas.microsoft.com/office/drawing/2014/main" id="{4B1CD170-F3EF-4863-9721-D95CEAA88EA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84" y="2448"/>
                <a:ext cx="557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de-DE" altLang="de-DE" sz="1400"/>
                  <a:t>Knochen</a:t>
                </a:r>
              </a:p>
            </p:txBody>
          </p:sp>
          <p:sp>
            <p:nvSpPr>
              <p:cNvPr id="24589" name="Text Box 18">
                <a:extLst>
                  <a:ext uri="{FF2B5EF4-FFF2-40B4-BE49-F238E27FC236}">
                    <a16:creationId xmlns:a16="http://schemas.microsoft.com/office/drawing/2014/main" id="{241B0BBF-ACC4-425A-8745-B5AAC75F637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0" y="2736"/>
                <a:ext cx="656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de-DE" altLang="de-DE" sz="1400"/>
                  <a:t>Blutgefäße</a:t>
                </a:r>
              </a:p>
            </p:txBody>
          </p:sp>
        </p:grpSp>
      </p:grpSp>
      <p:sp>
        <p:nvSpPr>
          <p:cNvPr id="24581" name="Rectangle 21">
            <a:extLst>
              <a:ext uri="{FF2B5EF4-FFF2-40B4-BE49-F238E27FC236}">
                <a16:creationId xmlns:a16="http://schemas.microsoft.com/office/drawing/2014/main" id="{19B6049C-4E7F-489F-96DA-E41D491DB1B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800600" y="6248400"/>
            <a:ext cx="1295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 altLang="de-DE" sz="800">
                <a:solidFill>
                  <a:schemeClr val="bg1"/>
                </a:solidFill>
              </a:rPr>
              <a:t>Der Druckverband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2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2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2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2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10">
            <a:extLst>
              <a:ext uri="{FF2B5EF4-FFF2-40B4-BE49-F238E27FC236}">
                <a16:creationId xmlns:a16="http://schemas.microsoft.com/office/drawing/2014/main" id="{5FC21B32-4E05-4767-B92F-7A701E99D6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1143000"/>
            <a:ext cx="3471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 b="1">
                <a:solidFill>
                  <a:schemeClr val="accent2"/>
                </a:solidFill>
              </a:rPr>
              <a:t>Die Amputationsverletzung</a:t>
            </a:r>
          </a:p>
        </p:txBody>
      </p:sp>
      <p:grpSp>
        <p:nvGrpSpPr>
          <p:cNvPr id="25603" name="Group 15">
            <a:extLst>
              <a:ext uri="{FF2B5EF4-FFF2-40B4-BE49-F238E27FC236}">
                <a16:creationId xmlns:a16="http://schemas.microsoft.com/office/drawing/2014/main" id="{210C4482-26DE-4D72-8A49-06166F62F92C}"/>
              </a:ext>
            </a:extLst>
          </p:cNvPr>
          <p:cNvGrpSpPr>
            <a:grpSpLocks/>
          </p:cNvGrpSpPr>
          <p:nvPr/>
        </p:nvGrpSpPr>
        <p:grpSpPr bwMode="auto">
          <a:xfrm>
            <a:off x="1187450" y="1700213"/>
            <a:ext cx="6572250" cy="3889375"/>
            <a:chOff x="748" y="1071"/>
            <a:chExt cx="4140" cy="2450"/>
          </a:xfrm>
        </p:grpSpPr>
        <p:sp>
          <p:nvSpPr>
            <p:cNvPr id="25605" name="Text Box 11">
              <a:extLst>
                <a:ext uri="{FF2B5EF4-FFF2-40B4-BE49-F238E27FC236}">
                  <a16:creationId xmlns:a16="http://schemas.microsoft.com/office/drawing/2014/main" id="{6781F3BD-C64E-4802-B11A-FC1F6D35D2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8" y="1071"/>
              <a:ext cx="414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>
                  <a:solidFill>
                    <a:srgbClr val="CC3300"/>
                  </a:solidFill>
                </a:rPr>
                <a:t>Das Amputat in eine sterile Kompresse einpacken, wasserdicht</a:t>
              </a:r>
            </a:p>
            <a:p>
              <a:r>
                <a:rPr lang="de-DE" altLang="de-DE">
                  <a:solidFill>
                    <a:srgbClr val="CC3300"/>
                  </a:solidFill>
                </a:rPr>
                <a:t>verpacken und in ein Wasser - Eis - Gemisch legen.</a:t>
              </a:r>
            </a:p>
          </p:txBody>
        </p:sp>
        <p:pic>
          <p:nvPicPr>
            <p:cNvPr id="25606" name="Picture 12" descr="Amputat">
              <a:extLst>
                <a:ext uri="{FF2B5EF4-FFF2-40B4-BE49-F238E27FC236}">
                  <a16:creationId xmlns:a16="http://schemas.microsoft.com/office/drawing/2014/main" id="{79C277D6-7734-4B4F-BC45-C10A1838E9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2" y="1680"/>
              <a:ext cx="2352" cy="18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5604" name="Rectangle 14">
            <a:extLst>
              <a:ext uri="{FF2B5EF4-FFF2-40B4-BE49-F238E27FC236}">
                <a16:creationId xmlns:a16="http://schemas.microsoft.com/office/drawing/2014/main" id="{49ED35DE-66A7-49E3-83AA-BD2F3C0F304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953000" y="6248400"/>
            <a:ext cx="13716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 altLang="de-DE" sz="800">
                <a:solidFill>
                  <a:schemeClr val="bg1"/>
                </a:solidFill>
              </a:rPr>
              <a:t>Die Amputationsverletzung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41">
            <a:extLst>
              <a:ext uri="{FF2B5EF4-FFF2-40B4-BE49-F238E27FC236}">
                <a16:creationId xmlns:a16="http://schemas.microsoft.com/office/drawing/2014/main" id="{48D1B985-FAA7-4E5B-B5C7-AE1F01F9F4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143000"/>
            <a:ext cx="3571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 b="1">
                <a:solidFill>
                  <a:schemeClr val="accent2"/>
                </a:solidFill>
              </a:rPr>
              <a:t>Die bedrohlichen Blutungen</a:t>
            </a:r>
          </a:p>
        </p:txBody>
      </p:sp>
      <p:grpSp>
        <p:nvGrpSpPr>
          <p:cNvPr id="220211" name="Group 51">
            <a:extLst>
              <a:ext uri="{FF2B5EF4-FFF2-40B4-BE49-F238E27FC236}">
                <a16:creationId xmlns:a16="http://schemas.microsoft.com/office/drawing/2014/main" id="{2F4A5159-5DEA-40AD-9F37-31B6BCEFD27D}"/>
              </a:ext>
            </a:extLst>
          </p:cNvPr>
          <p:cNvGrpSpPr>
            <a:grpSpLocks/>
          </p:cNvGrpSpPr>
          <p:nvPr/>
        </p:nvGrpSpPr>
        <p:grpSpPr bwMode="auto">
          <a:xfrm>
            <a:off x="4038600" y="1066800"/>
            <a:ext cx="3789363" cy="4876800"/>
            <a:chOff x="2544" y="672"/>
            <a:chExt cx="2387" cy="3072"/>
          </a:xfrm>
        </p:grpSpPr>
        <p:sp>
          <p:nvSpPr>
            <p:cNvPr id="26629" name="Rectangle 5">
              <a:extLst>
                <a:ext uri="{FF2B5EF4-FFF2-40B4-BE49-F238E27FC236}">
                  <a16:creationId xmlns:a16="http://schemas.microsoft.com/office/drawing/2014/main" id="{30E7AC8D-1DD6-4272-956A-EC5BA6E7A9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2" y="2130"/>
              <a:ext cx="2339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cxnSp>
          <p:nvCxnSpPr>
            <p:cNvPr id="26630" name="_s33831">
              <a:extLst>
                <a:ext uri="{FF2B5EF4-FFF2-40B4-BE49-F238E27FC236}">
                  <a16:creationId xmlns:a16="http://schemas.microsoft.com/office/drawing/2014/main" id="{E1F08B8A-DF71-447F-B03B-A937FDCFF1C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4182" y="3450"/>
              <a:ext cx="148" cy="256"/>
            </a:xfrm>
            <a:prstGeom prst="bentConnector2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631" name="_s33834">
              <a:extLst>
                <a:ext uri="{FF2B5EF4-FFF2-40B4-BE49-F238E27FC236}">
                  <a16:creationId xmlns:a16="http://schemas.microsoft.com/office/drawing/2014/main" id="{EACFA464-B7B6-4190-923F-ADC09EFBD31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 flipV="1">
              <a:off x="4417" y="2162"/>
              <a:ext cx="0" cy="0"/>
            </a:xfrm>
            <a:prstGeom prst="bentConnector3">
              <a:avLst>
                <a:gd name="adj1" fmla="val -44900000"/>
              </a:avLst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632" name="_s33835">
              <a:extLst>
                <a:ext uri="{FF2B5EF4-FFF2-40B4-BE49-F238E27FC236}">
                  <a16:creationId xmlns:a16="http://schemas.microsoft.com/office/drawing/2014/main" id="{B320FD7F-62D5-4288-B0A8-860CDEE10E8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4318" y="1730"/>
              <a:ext cx="100" cy="0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633" name="_s33836">
              <a:extLst>
                <a:ext uri="{FF2B5EF4-FFF2-40B4-BE49-F238E27FC236}">
                  <a16:creationId xmlns:a16="http://schemas.microsoft.com/office/drawing/2014/main" id="{B8527968-5822-4A18-8821-C7140A0B931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 flipH="1">
              <a:off x="4318" y="1426"/>
              <a:ext cx="116" cy="25"/>
            </a:xfrm>
            <a:prstGeom prst="bentConnector3">
              <a:avLst>
                <a:gd name="adj1" fmla="val 48000"/>
              </a:avLst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634" name="_s33838">
              <a:extLst>
                <a:ext uri="{FF2B5EF4-FFF2-40B4-BE49-F238E27FC236}">
                  <a16:creationId xmlns:a16="http://schemas.microsoft.com/office/drawing/2014/main" id="{08D492AD-BED0-4AAC-89E9-AEE3D9AD56FE}"/>
                </a:ext>
              </a:extLst>
            </p:cNvPr>
            <p:cNvCxnSpPr>
              <a:cxnSpLocks noChangeShapeType="1"/>
              <a:endCxn id="26645" idx="2"/>
            </p:cNvCxnSpPr>
            <p:nvPr/>
          </p:nvCxnSpPr>
          <p:spPr bwMode="auto">
            <a:xfrm rot="-5400000">
              <a:off x="3615" y="1716"/>
              <a:ext cx="112" cy="0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635" name="_s33839">
              <a:extLst>
                <a:ext uri="{FF2B5EF4-FFF2-40B4-BE49-F238E27FC236}">
                  <a16:creationId xmlns:a16="http://schemas.microsoft.com/office/drawing/2014/main" id="{7332451A-6B80-4E2E-85C5-AD6C9A1F7EA3}"/>
                </a:ext>
              </a:extLst>
            </p:cNvPr>
            <p:cNvCxnSpPr>
              <a:cxnSpLocks noChangeShapeType="1"/>
              <a:stCxn id="26645" idx="0"/>
              <a:endCxn id="26642" idx="2"/>
            </p:cNvCxnSpPr>
            <p:nvPr/>
          </p:nvCxnSpPr>
          <p:spPr bwMode="auto">
            <a:xfrm rot="-5400000">
              <a:off x="3605" y="1442"/>
              <a:ext cx="132" cy="2"/>
            </a:xfrm>
            <a:prstGeom prst="bentConnector3">
              <a:avLst>
                <a:gd name="adj1" fmla="val 42153"/>
              </a:avLst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636" name="_s33840">
              <a:extLst>
                <a:ext uri="{FF2B5EF4-FFF2-40B4-BE49-F238E27FC236}">
                  <a16:creationId xmlns:a16="http://schemas.microsoft.com/office/drawing/2014/main" id="{A7C6783A-FBEB-4437-98C3-AE4F8C6B5EE3}"/>
                </a:ext>
              </a:extLst>
            </p:cNvPr>
            <p:cNvCxnSpPr>
              <a:cxnSpLocks noChangeShapeType="1"/>
              <a:stCxn id="26644" idx="0"/>
            </p:cNvCxnSpPr>
            <p:nvPr/>
          </p:nvCxnSpPr>
          <p:spPr bwMode="auto">
            <a:xfrm rot="-5400000">
              <a:off x="2861" y="2179"/>
              <a:ext cx="155" cy="0"/>
            </a:xfrm>
            <a:prstGeom prst="bentConnector3">
              <a:avLst>
                <a:gd name="adj1" fmla="val 36074"/>
              </a:avLst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637" name="_s33842">
              <a:extLst>
                <a:ext uri="{FF2B5EF4-FFF2-40B4-BE49-F238E27FC236}">
                  <a16:creationId xmlns:a16="http://schemas.microsoft.com/office/drawing/2014/main" id="{CE66E56C-C8B1-4B87-A7FF-D6F8895DDCEF}"/>
                </a:ext>
              </a:extLst>
            </p:cNvPr>
            <p:cNvCxnSpPr>
              <a:cxnSpLocks noChangeShapeType="1"/>
              <a:stCxn id="26643" idx="0"/>
              <a:endCxn id="26640" idx="2"/>
            </p:cNvCxnSpPr>
            <p:nvPr/>
          </p:nvCxnSpPr>
          <p:spPr bwMode="auto">
            <a:xfrm rot="5400000" flipH="1">
              <a:off x="3984" y="781"/>
              <a:ext cx="94" cy="722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638" name="_s33843">
              <a:extLst>
                <a:ext uri="{FF2B5EF4-FFF2-40B4-BE49-F238E27FC236}">
                  <a16:creationId xmlns:a16="http://schemas.microsoft.com/office/drawing/2014/main" id="{F0631CAA-A0BC-4E32-8564-69A18DFB8A81}"/>
                </a:ext>
              </a:extLst>
            </p:cNvPr>
            <p:cNvCxnSpPr>
              <a:cxnSpLocks noChangeShapeType="1"/>
              <a:stCxn id="26642" idx="0"/>
              <a:endCxn id="26640" idx="2"/>
            </p:cNvCxnSpPr>
            <p:nvPr/>
          </p:nvCxnSpPr>
          <p:spPr bwMode="auto">
            <a:xfrm rot="5400000" flipH="1">
              <a:off x="3624" y="1141"/>
              <a:ext cx="94" cy="2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639" name="_s33844">
              <a:extLst>
                <a:ext uri="{FF2B5EF4-FFF2-40B4-BE49-F238E27FC236}">
                  <a16:creationId xmlns:a16="http://schemas.microsoft.com/office/drawing/2014/main" id="{79113DAC-77D4-4FF7-820E-89583F2D0E73}"/>
                </a:ext>
              </a:extLst>
            </p:cNvPr>
            <p:cNvCxnSpPr>
              <a:cxnSpLocks noChangeShapeType="1"/>
              <a:stCxn id="26641" idx="0"/>
              <a:endCxn id="26640" idx="2"/>
            </p:cNvCxnSpPr>
            <p:nvPr/>
          </p:nvCxnSpPr>
          <p:spPr bwMode="auto">
            <a:xfrm rot="-5400000">
              <a:off x="3263" y="781"/>
              <a:ext cx="94" cy="721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6640" name="_s33845">
              <a:extLst>
                <a:ext uri="{FF2B5EF4-FFF2-40B4-BE49-F238E27FC236}">
                  <a16:creationId xmlns:a16="http://schemas.microsoft.com/office/drawing/2014/main" id="{F24AD08F-DE22-4415-8B3D-F97AF0D069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9" y="672"/>
              <a:ext cx="1281" cy="423"/>
            </a:xfrm>
            <a:prstGeom prst="roundRect">
              <a:avLst>
                <a:gd name="adj" fmla="val 16667"/>
              </a:avLst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77065" tIns="38533" rIns="77065" bIns="38533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de-DE" altLang="de-DE" sz="1200" b="1"/>
                <a:t>Bedrohliche Blutungen </a:t>
              </a:r>
            </a:p>
            <a:p>
              <a:pPr algn="ctr"/>
              <a:r>
                <a:rPr lang="de-DE" altLang="de-DE" sz="1200" b="1"/>
                <a:t>aus</a:t>
              </a:r>
            </a:p>
            <a:p>
              <a:pPr algn="ctr"/>
              <a:r>
                <a:rPr lang="de-DE" altLang="de-DE" sz="1200" b="1"/>
                <a:t>Wunden</a:t>
              </a:r>
            </a:p>
          </p:txBody>
        </p:sp>
        <p:sp>
          <p:nvSpPr>
            <p:cNvPr id="26641" name="_s33846">
              <a:extLst>
                <a:ext uri="{FF2B5EF4-FFF2-40B4-BE49-F238E27FC236}">
                  <a16:creationId xmlns:a16="http://schemas.microsoft.com/office/drawing/2014/main" id="{ACB461BA-6E4F-486E-979B-B042B30E5B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2" y="1189"/>
              <a:ext cx="694" cy="299"/>
            </a:xfrm>
            <a:prstGeom prst="roundRect">
              <a:avLst>
                <a:gd name="adj" fmla="val 16667"/>
              </a:avLst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77065" tIns="38533" rIns="77065" bIns="38533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de-DE" altLang="de-DE" sz="1000" b="1"/>
                <a:t>an</a:t>
              </a:r>
            </a:p>
            <a:p>
              <a:pPr algn="ctr"/>
              <a:r>
                <a:rPr lang="de-DE" altLang="de-DE" sz="1000" b="1"/>
                <a:t>Kopf, Bein, Rumpf</a:t>
              </a:r>
            </a:p>
          </p:txBody>
        </p:sp>
        <p:sp>
          <p:nvSpPr>
            <p:cNvPr id="26642" name="_s33847">
              <a:extLst>
                <a:ext uri="{FF2B5EF4-FFF2-40B4-BE49-F238E27FC236}">
                  <a16:creationId xmlns:a16="http://schemas.microsoft.com/office/drawing/2014/main" id="{FD1EACD4-BF12-4103-A6BC-F184DFC5E9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1" y="1189"/>
              <a:ext cx="642" cy="188"/>
            </a:xfrm>
            <a:prstGeom prst="roundRect">
              <a:avLst>
                <a:gd name="adj" fmla="val 16667"/>
              </a:avLst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77065" tIns="38533" rIns="77065" bIns="38533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de-DE" altLang="de-DE" sz="1000" b="1"/>
                <a:t>an Arm </a:t>
              </a:r>
            </a:p>
          </p:txBody>
        </p:sp>
        <p:sp>
          <p:nvSpPr>
            <p:cNvPr id="26643" name="_s33848">
              <a:extLst>
                <a:ext uri="{FF2B5EF4-FFF2-40B4-BE49-F238E27FC236}">
                  <a16:creationId xmlns:a16="http://schemas.microsoft.com/office/drawing/2014/main" id="{3B83BE0A-6978-4EFF-AFBC-22D7DAE9D3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3" y="1189"/>
              <a:ext cx="698" cy="188"/>
            </a:xfrm>
            <a:prstGeom prst="roundRect">
              <a:avLst>
                <a:gd name="adj" fmla="val 16667"/>
              </a:avLst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77065" tIns="38533" rIns="77065" bIns="38533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de-DE" altLang="de-DE" sz="1000" b="1"/>
                <a:t>Amputations-verletzung</a:t>
              </a:r>
            </a:p>
          </p:txBody>
        </p:sp>
        <p:sp>
          <p:nvSpPr>
            <p:cNvPr id="26644" name="_s33850">
              <a:extLst>
                <a:ext uri="{FF2B5EF4-FFF2-40B4-BE49-F238E27FC236}">
                  <a16:creationId xmlns:a16="http://schemas.microsoft.com/office/drawing/2014/main" id="{AE228288-078A-4F3E-9D70-06E66C695E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2" y="2256"/>
              <a:ext cx="694" cy="336"/>
            </a:xfrm>
            <a:prstGeom prst="roundRect">
              <a:avLst>
                <a:gd name="adj" fmla="val 16667"/>
              </a:avLst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de-DE" altLang="de-DE" sz="1000" b="1"/>
                <a:t>wenn möglich</a:t>
              </a:r>
            </a:p>
            <a:p>
              <a:pPr algn="ctr"/>
              <a:r>
                <a:rPr lang="de-DE" altLang="de-DE" sz="1000" b="1"/>
                <a:t>Druckverband</a:t>
              </a:r>
            </a:p>
          </p:txBody>
        </p:sp>
        <p:sp>
          <p:nvSpPr>
            <p:cNvPr id="26645" name="_s33851">
              <a:extLst>
                <a:ext uri="{FF2B5EF4-FFF2-40B4-BE49-F238E27FC236}">
                  <a16:creationId xmlns:a16="http://schemas.microsoft.com/office/drawing/2014/main" id="{29C18E8A-3954-40C9-9983-3BA3E6D874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1" y="1509"/>
              <a:ext cx="639" cy="151"/>
            </a:xfrm>
            <a:prstGeom prst="roundRect">
              <a:avLst>
                <a:gd name="adj" fmla="val 16667"/>
              </a:avLst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de-DE" altLang="de-DE" sz="1000" b="1"/>
                <a:t>hochhalten</a:t>
              </a:r>
            </a:p>
          </p:txBody>
        </p:sp>
        <p:sp>
          <p:nvSpPr>
            <p:cNvPr id="26646" name="_s33852">
              <a:extLst>
                <a:ext uri="{FF2B5EF4-FFF2-40B4-BE49-F238E27FC236}">
                  <a16:creationId xmlns:a16="http://schemas.microsoft.com/office/drawing/2014/main" id="{78802924-7390-4F73-9337-9D8E883615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9" y="1772"/>
              <a:ext cx="642" cy="196"/>
            </a:xfrm>
            <a:prstGeom prst="roundRect">
              <a:avLst>
                <a:gd name="adj" fmla="val 16667"/>
              </a:avLst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de-DE" altLang="de-DE" sz="1000" b="1"/>
                <a:t>abdrücken</a:t>
              </a:r>
            </a:p>
          </p:txBody>
        </p:sp>
        <p:sp>
          <p:nvSpPr>
            <p:cNvPr id="26647" name="_s33853">
              <a:extLst>
                <a:ext uri="{FF2B5EF4-FFF2-40B4-BE49-F238E27FC236}">
                  <a16:creationId xmlns:a16="http://schemas.microsoft.com/office/drawing/2014/main" id="{F2C08225-83A0-4E17-A801-CA0100B1F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2112"/>
              <a:ext cx="635" cy="240"/>
            </a:xfrm>
            <a:prstGeom prst="roundRect">
              <a:avLst>
                <a:gd name="adj" fmla="val 16667"/>
              </a:avLst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de-DE" altLang="de-DE" sz="1000" b="1"/>
                <a:t>Druck-</a:t>
              </a:r>
            </a:p>
            <a:p>
              <a:pPr algn="ctr"/>
              <a:r>
                <a:rPr lang="de-DE" altLang="de-DE" sz="1000" b="1"/>
                <a:t>verband</a:t>
              </a:r>
            </a:p>
          </p:txBody>
        </p:sp>
        <p:sp>
          <p:nvSpPr>
            <p:cNvPr id="26648" name="_s33854">
              <a:extLst>
                <a:ext uri="{FF2B5EF4-FFF2-40B4-BE49-F238E27FC236}">
                  <a16:creationId xmlns:a16="http://schemas.microsoft.com/office/drawing/2014/main" id="{8EEED275-015E-4B0B-955E-4D694A0556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" y="2448"/>
              <a:ext cx="912" cy="672"/>
            </a:xfrm>
            <a:prstGeom prst="roundRect">
              <a:avLst>
                <a:gd name="adj" fmla="val 7093"/>
              </a:avLst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de-DE" altLang="de-DE" sz="1000"/>
                <a:t> </a:t>
              </a:r>
              <a:r>
                <a:rPr lang="de-DE" altLang="de-DE" sz="1000" b="1"/>
                <a:t>ansonsten</a:t>
              </a:r>
            </a:p>
            <a:p>
              <a:pPr algn="ctr"/>
              <a:r>
                <a:rPr lang="de-DE" altLang="de-DE" sz="1000" b="1"/>
                <a:t>mit keimfreier Kompresse</a:t>
              </a:r>
            </a:p>
            <a:p>
              <a:pPr algn="ctr"/>
              <a:r>
                <a:rPr lang="de-DE" altLang="de-DE" sz="1000" b="1"/>
                <a:t>direkter Druck</a:t>
              </a:r>
            </a:p>
            <a:p>
              <a:pPr algn="ctr"/>
              <a:r>
                <a:rPr lang="de-DE" altLang="de-DE" sz="1000" b="1"/>
                <a:t>auf die Amputationswunde</a:t>
              </a:r>
              <a:endParaRPr lang="de-DE" altLang="de-DE" sz="1000" b="1">
                <a:latin typeface="Times New Roman" panose="02020603050405020304" pitchFamily="18" charset="0"/>
              </a:endParaRPr>
            </a:p>
            <a:p>
              <a:pPr algn="ctr"/>
              <a:endParaRPr lang="de-DE" altLang="de-DE" sz="1000" b="1">
                <a:latin typeface="Times New Roman" panose="02020603050405020304" pitchFamily="18" charset="0"/>
              </a:endParaRPr>
            </a:p>
          </p:txBody>
        </p:sp>
        <p:sp>
          <p:nvSpPr>
            <p:cNvPr id="26649" name="_s33855">
              <a:extLst>
                <a:ext uri="{FF2B5EF4-FFF2-40B4-BE49-F238E27FC236}">
                  <a16:creationId xmlns:a16="http://schemas.microsoft.com/office/drawing/2014/main" id="{F112F686-E948-4A36-8A55-CC3DC8BEBD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3" y="1437"/>
              <a:ext cx="747" cy="235"/>
            </a:xfrm>
            <a:prstGeom prst="roundRect">
              <a:avLst>
                <a:gd name="adj" fmla="val 16667"/>
              </a:avLst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de-DE" altLang="de-DE" sz="1000" b="1"/>
                <a:t>wenn möglich</a:t>
              </a:r>
            </a:p>
            <a:p>
              <a:pPr algn="ctr"/>
              <a:r>
                <a:rPr lang="de-DE" altLang="de-DE" sz="1000" b="1"/>
                <a:t>hochhalten</a:t>
              </a:r>
            </a:p>
          </p:txBody>
        </p:sp>
        <p:sp>
          <p:nvSpPr>
            <p:cNvPr id="26650" name="_s33856">
              <a:extLst>
                <a:ext uri="{FF2B5EF4-FFF2-40B4-BE49-F238E27FC236}">
                  <a16:creationId xmlns:a16="http://schemas.microsoft.com/office/drawing/2014/main" id="{CE7F9D48-5B2F-4E31-BE3D-4251202A8E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3" y="1772"/>
              <a:ext cx="747" cy="235"/>
            </a:xfrm>
            <a:prstGeom prst="roundRect">
              <a:avLst>
                <a:gd name="adj" fmla="val 16667"/>
              </a:avLst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de-DE" altLang="de-DE" sz="1000" b="1"/>
                <a:t>wenn möglich abdrücken</a:t>
              </a:r>
            </a:p>
          </p:txBody>
        </p:sp>
        <p:sp>
          <p:nvSpPr>
            <p:cNvPr id="26651" name="_s33857">
              <a:extLst>
                <a:ext uri="{FF2B5EF4-FFF2-40B4-BE49-F238E27FC236}">
                  <a16:creationId xmlns:a16="http://schemas.microsoft.com/office/drawing/2014/main" id="{92055A34-EF87-41B0-9E3B-63F7792539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3" y="2112"/>
              <a:ext cx="747" cy="240"/>
            </a:xfrm>
            <a:prstGeom prst="roundRect">
              <a:avLst>
                <a:gd name="adj" fmla="val 16667"/>
              </a:avLst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de-DE" altLang="de-DE" sz="1000" b="1"/>
                <a:t>wenn möglich </a:t>
              </a:r>
            </a:p>
            <a:p>
              <a:pPr algn="ctr"/>
              <a:r>
                <a:rPr lang="de-DE" altLang="de-DE" sz="1000" b="1"/>
                <a:t>Druckverband</a:t>
              </a:r>
              <a:endParaRPr lang="de-DE" altLang="de-DE" sz="1200" b="1">
                <a:latin typeface="Times New Roman" panose="02020603050405020304" pitchFamily="18" charset="0"/>
              </a:endParaRPr>
            </a:p>
          </p:txBody>
        </p:sp>
        <p:sp>
          <p:nvSpPr>
            <p:cNvPr id="26652" name="_s33858">
              <a:extLst>
                <a:ext uri="{FF2B5EF4-FFF2-40B4-BE49-F238E27FC236}">
                  <a16:creationId xmlns:a16="http://schemas.microsoft.com/office/drawing/2014/main" id="{73DFFD61-03C1-4F77-8CCA-94925E9F54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3264"/>
              <a:ext cx="747" cy="236"/>
            </a:xfrm>
            <a:prstGeom prst="roundRect">
              <a:avLst>
                <a:gd name="adj" fmla="val 16667"/>
              </a:avLst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de-DE" altLang="de-DE" sz="1000" b="1"/>
                <a:t>Amputat sichern</a:t>
              </a:r>
            </a:p>
          </p:txBody>
        </p:sp>
        <p:sp>
          <p:nvSpPr>
            <p:cNvPr id="26653" name="_s33859">
              <a:extLst>
                <a:ext uri="{FF2B5EF4-FFF2-40B4-BE49-F238E27FC236}">
                  <a16:creationId xmlns:a16="http://schemas.microsoft.com/office/drawing/2014/main" id="{07112F6D-2AA5-4081-BA24-DC9CF40CD2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9" y="3552"/>
              <a:ext cx="1441" cy="192"/>
            </a:xfrm>
            <a:prstGeom prst="roundRect">
              <a:avLst>
                <a:gd name="adj" fmla="val 16667"/>
              </a:avLst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de-DE" altLang="de-DE" sz="1200" b="1"/>
                <a:t>Schockbekämpfung</a:t>
              </a:r>
            </a:p>
          </p:txBody>
        </p:sp>
        <p:sp>
          <p:nvSpPr>
            <p:cNvPr id="26654" name="Line 38">
              <a:extLst>
                <a:ext uri="{FF2B5EF4-FFF2-40B4-BE49-F238E27FC236}">
                  <a16:creationId xmlns:a16="http://schemas.microsoft.com/office/drawing/2014/main" id="{EA41CEA5-9633-4F52-98A8-F8CDA3E464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28" y="2592"/>
              <a:ext cx="0" cy="960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655" name="Line 39">
              <a:extLst>
                <a:ext uri="{FF2B5EF4-FFF2-40B4-BE49-F238E27FC236}">
                  <a16:creationId xmlns:a16="http://schemas.microsoft.com/office/drawing/2014/main" id="{1DF83C20-0913-4403-9209-813D7E77AD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96" y="2352"/>
              <a:ext cx="0" cy="12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656" name="Line 42">
              <a:extLst>
                <a:ext uri="{FF2B5EF4-FFF2-40B4-BE49-F238E27FC236}">
                  <a16:creationId xmlns:a16="http://schemas.microsoft.com/office/drawing/2014/main" id="{67911673-63EE-44FF-BDA5-E00DBED3CA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96" y="1968"/>
              <a:ext cx="0" cy="14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657" name="_s33850">
              <a:extLst>
                <a:ext uri="{FF2B5EF4-FFF2-40B4-BE49-F238E27FC236}">
                  <a16:creationId xmlns:a16="http://schemas.microsoft.com/office/drawing/2014/main" id="{E48B18FA-8AC5-4F94-96B0-3F18F57182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4" y="1680"/>
              <a:ext cx="720" cy="432"/>
            </a:xfrm>
            <a:prstGeom prst="roundRect">
              <a:avLst>
                <a:gd name="adj" fmla="val 16667"/>
              </a:avLst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de-DE" altLang="de-DE" sz="800" b="1"/>
                <a:t>mit keimfreier Kompresse</a:t>
              </a:r>
            </a:p>
            <a:p>
              <a:pPr algn="ctr"/>
              <a:r>
                <a:rPr lang="de-DE" altLang="de-DE" sz="1000" b="1"/>
                <a:t>direkter Druck</a:t>
              </a:r>
            </a:p>
            <a:p>
              <a:pPr algn="ctr"/>
              <a:r>
                <a:rPr lang="de-DE" altLang="de-DE" sz="1000" b="1"/>
                <a:t>auf die Wunde</a:t>
              </a:r>
            </a:p>
            <a:p>
              <a:pPr algn="ctr"/>
              <a:endParaRPr lang="de-DE" altLang="de-DE" sz="800"/>
            </a:p>
          </p:txBody>
        </p:sp>
        <p:sp>
          <p:nvSpPr>
            <p:cNvPr id="26658" name="Line 46">
              <a:extLst>
                <a:ext uri="{FF2B5EF4-FFF2-40B4-BE49-F238E27FC236}">
                  <a16:creationId xmlns:a16="http://schemas.microsoft.com/office/drawing/2014/main" id="{5D352C2B-59AF-4AEB-9530-E1A365B375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28" y="1488"/>
              <a:ext cx="0" cy="19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659" name="Line 48">
              <a:extLst>
                <a:ext uri="{FF2B5EF4-FFF2-40B4-BE49-F238E27FC236}">
                  <a16:creationId xmlns:a16="http://schemas.microsoft.com/office/drawing/2014/main" id="{5A06C96A-4DA6-4F98-8D94-1FFD658A5D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68" y="2016"/>
              <a:ext cx="0" cy="9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660" name="Line 49">
              <a:extLst>
                <a:ext uri="{FF2B5EF4-FFF2-40B4-BE49-F238E27FC236}">
                  <a16:creationId xmlns:a16="http://schemas.microsoft.com/office/drawing/2014/main" id="{72929F23-DB45-4A86-AD27-E2B7B46ABC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68" y="2352"/>
              <a:ext cx="0" cy="9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661" name="Line 50">
              <a:extLst>
                <a:ext uri="{FF2B5EF4-FFF2-40B4-BE49-F238E27FC236}">
                  <a16:creationId xmlns:a16="http://schemas.microsoft.com/office/drawing/2014/main" id="{0AB9F6F8-64D2-40DB-9F5D-B9DE224B26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68" y="3120"/>
              <a:ext cx="0" cy="14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6628" name="Rectangle 52">
            <a:extLst>
              <a:ext uri="{FF2B5EF4-FFF2-40B4-BE49-F238E27FC236}">
                <a16:creationId xmlns:a16="http://schemas.microsoft.com/office/drawing/2014/main" id="{948B5B3E-ED0D-468C-AB2C-F3113A7B28E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648200" y="6248400"/>
            <a:ext cx="1676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 altLang="de-DE" sz="800">
                <a:solidFill>
                  <a:schemeClr val="bg1"/>
                </a:solidFill>
              </a:rPr>
              <a:t>Die bedrohlichen Blutungen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0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0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11">
            <a:extLst>
              <a:ext uri="{FF2B5EF4-FFF2-40B4-BE49-F238E27FC236}">
                <a16:creationId xmlns:a16="http://schemas.microsoft.com/office/drawing/2014/main" id="{5DAEFEB9-62C1-416B-A195-E1D3780EAA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1143000"/>
            <a:ext cx="20621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 b="1">
                <a:solidFill>
                  <a:schemeClr val="accent2"/>
                </a:solidFill>
              </a:rPr>
              <a:t>Die Schocklage</a:t>
            </a:r>
          </a:p>
        </p:txBody>
      </p:sp>
      <p:grpSp>
        <p:nvGrpSpPr>
          <p:cNvPr id="224274" name="Group 18">
            <a:extLst>
              <a:ext uri="{FF2B5EF4-FFF2-40B4-BE49-F238E27FC236}">
                <a16:creationId xmlns:a16="http://schemas.microsoft.com/office/drawing/2014/main" id="{FEA54999-C1FD-480A-8975-14C1FB52067F}"/>
              </a:ext>
            </a:extLst>
          </p:cNvPr>
          <p:cNvGrpSpPr>
            <a:grpSpLocks/>
          </p:cNvGrpSpPr>
          <p:nvPr/>
        </p:nvGrpSpPr>
        <p:grpSpPr bwMode="auto">
          <a:xfrm>
            <a:off x="914400" y="2133600"/>
            <a:ext cx="2152650" cy="3536950"/>
            <a:chOff x="576" y="1344"/>
            <a:chExt cx="1356" cy="2228"/>
          </a:xfrm>
        </p:grpSpPr>
        <p:sp>
          <p:nvSpPr>
            <p:cNvPr id="27659" name="Text Box 12">
              <a:extLst>
                <a:ext uri="{FF2B5EF4-FFF2-40B4-BE49-F238E27FC236}">
                  <a16:creationId xmlns:a16="http://schemas.microsoft.com/office/drawing/2014/main" id="{98DE6BAE-5665-4312-ACB0-9884177F60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" y="3360"/>
              <a:ext cx="100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600"/>
                <a:t>Autotransfusion</a:t>
              </a:r>
            </a:p>
          </p:txBody>
        </p:sp>
        <p:pic>
          <p:nvPicPr>
            <p:cNvPr id="27660" name="Picture 15" descr="Schocklage1">
              <a:extLst>
                <a:ext uri="{FF2B5EF4-FFF2-40B4-BE49-F238E27FC236}">
                  <a16:creationId xmlns:a16="http://schemas.microsoft.com/office/drawing/2014/main" id="{A22ECE35-CD46-4C4D-8F3A-BD421135C7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1344"/>
              <a:ext cx="1356" cy="2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4275" name="Group 19">
            <a:extLst>
              <a:ext uri="{FF2B5EF4-FFF2-40B4-BE49-F238E27FC236}">
                <a16:creationId xmlns:a16="http://schemas.microsoft.com/office/drawing/2014/main" id="{54126E97-0728-448D-92A5-25EA931F60A9}"/>
              </a:ext>
            </a:extLst>
          </p:cNvPr>
          <p:cNvGrpSpPr>
            <a:grpSpLocks/>
          </p:cNvGrpSpPr>
          <p:nvPr/>
        </p:nvGrpSpPr>
        <p:grpSpPr bwMode="auto">
          <a:xfrm>
            <a:off x="5029200" y="1676400"/>
            <a:ext cx="2828925" cy="2012950"/>
            <a:chOff x="3168" y="1056"/>
            <a:chExt cx="1782" cy="1268"/>
          </a:xfrm>
        </p:grpSpPr>
        <p:sp>
          <p:nvSpPr>
            <p:cNvPr id="27657" name="Text Box 13">
              <a:extLst>
                <a:ext uri="{FF2B5EF4-FFF2-40B4-BE49-F238E27FC236}">
                  <a16:creationId xmlns:a16="http://schemas.microsoft.com/office/drawing/2014/main" id="{AF6787A1-BE24-4C75-9FE5-57756A5D5D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0" y="2112"/>
              <a:ext cx="77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600"/>
                <a:t>Schocklage</a:t>
              </a:r>
            </a:p>
          </p:txBody>
        </p:sp>
        <p:pic>
          <p:nvPicPr>
            <p:cNvPr id="27658" name="Picture 16" descr="Schocklage">
              <a:extLst>
                <a:ext uri="{FF2B5EF4-FFF2-40B4-BE49-F238E27FC236}">
                  <a16:creationId xmlns:a16="http://schemas.microsoft.com/office/drawing/2014/main" id="{BE96331A-C6EA-46D8-913F-CE3418FB3C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8" y="1056"/>
              <a:ext cx="1782" cy="1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4276" name="Group 20">
            <a:extLst>
              <a:ext uri="{FF2B5EF4-FFF2-40B4-BE49-F238E27FC236}">
                <a16:creationId xmlns:a16="http://schemas.microsoft.com/office/drawing/2014/main" id="{A816B967-6D4E-44AA-B050-008B3CEF422C}"/>
              </a:ext>
            </a:extLst>
          </p:cNvPr>
          <p:cNvGrpSpPr>
            <a:grpSpLocks/>
          </p:cNvGrpSpPr>
          <p:nvPr/>
        </p:nvGrpSpPr>
        <p:grpSpPr bwMode="auto">
          <a:xfrm>
            <a:off x="4648200" y="3962400"/>
            <a:ext cx="3910013" cy="2089150"/>
            <a:chOff x="2928" y="2496"/>
            <a:chExt cx="2463" cy="1316"/>
          </a:xfrm>
        </p:grpSpPr>
        <p:sp>
          <p:nvSpPr>
            <p:cNvPr id="27655" name="Text Box 14">
              <a:extLst>
                <a:ext uri="{FF2B5EF4-FFF2-40B4-BE49-F238E27FC236}">
                  <a16:creationId xmlns:a16="http://schemas.microsoft.com/office/drawing/2014/main" id="{1FBE4562-E878-403B-BAAC-9AF04CC1CB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28" y="3600"/>
              <a:ext cx="246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600"/>
                <a:t>Wärmeerhaltung – psychische Betreuung</a:t>
              </a:r>
            </a:p>
          </p:txBody>
        </p:sp>
        <p:pic>
          <p:nvPicPr>
            <p:cNvPr id="27656" name="Picture 17" descr="Schocklage Wärmerhaltung">
              <a:extLst>
                <a:ext uri="{FF2B5EF4-FFF2-40B4-BE49-F238E27FC236}">
                  <a16:creationId xmlns:a16="http://schemas.microsoft.com/office/drawing/2014/main" id="{CA4ED57D-79C7-4162-B98C-059957B9D7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2" y="2496"/>
              <a:ext cx="1632" cy="1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654" name="Rectangle 21">
            <a:extLst>
              <a:ext uri="{FF2B5EF4-FFF2-40B4-BE49-F238E27FC236}">
                <a16:creationId xmlns:a16="http://schemas.microsoft.com/office/drawing/2014/main" id="{696ADBA5-9EBB-4946-A75A-BD3CFA3DA2A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876800" y="6248400"/>
            <a:ext cx="10668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 altLang="de-DE" sz="800">
                <a:solidFill>
                  <a:schemeClr val="bg1"/>
                </a:solidFill>
              </a:rPr>
              <a:t>Die Schocklage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4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4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4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4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4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4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Group 13">
            <a:extLst>
              <a:ext uri="{FF2B5EF4-FFF2-40B4-BE49-F238E27FC236}">
                <a16:creationId xmlns:a16="http://schemas.microsoft.com/office/drawing/2014/main" id="{DF4845E1-6F4A-4D4A-A77E-89CE8D65AA45}"/>
              </a:ext>
            </a:extLst>
          </p:cNvPr>
          <p:cNvGrpSpPr>
            <a:grpSpLocks/>
          </p:cNvGrpSpPr>
          <p:nvPr/>
        </p:nvGrpSpPr>
        <p:grpSpPr bwMode="auto">
          <a:xfrm>
            <a:off x="1295400" y="1447800"/>
            <a:ext cx="6462713" cy="4041775"/>
            <a:chOff x="816" y="912"/>
            <a:chExt cx="4071" cy="2546"/>
          </a:xfrm>
        </p:grpSpPr>
        <p:sp>
          <p:nvSpPr>
            <p:cNvPr id="28676" name="Text Box 9">
              <a:extLst>
                <a:ext uri="{FF2B5EF4-FFF2-40B4-BE49-F238E27FC236}">
                  <a16:creationId xmlns:a16="http://schemas.microsoft.com/office/drawing/2014/main" id="{D1F3D6B8-ED18-4AC9-A44C-52E13E8DA0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6" y="1392"/>
              <a:ext cx="463" cy="158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9600" b="1">
                  <a:solidFill>
                    <a:srgbClr val="CC3300"/>
                  </a:solidFill>
                </a:rPr>
                <a:t>!</a:t>
              </a:r>
              <a:endParaRPr lang="de-DE" altLang="de-DE" sz="19600">
                <a:solidFill>
                  <a:srgbClr val="CC33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8677" name="Text Box 10">
              <a:extLst>
                <a:ext uri="{FF2B5EF4-FFF2-40B4-BE49-F238E27FC236}">
                  <a16:creationId xmlns:a16="http://schemas.microsoft.com/office/drawing/2014/main" id="{AF95B30C-FEBB-4ADF-A82B-629FEF3D7F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4" y="912"/>
              <a:ext cx="3303" cy="25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sz="3200" b="1" u="sng">
                  <a:solidFill>
                    <a:schemeClr val="accent2"/>
                  </a:solidFill>
                </a:rPr>
                <a:t>Keine Schocklage bei:</a:t>
              </a:r>
            </a:p>
            <a:p>
              <a:pPr eaLnBrk="1" hangingPunct="1"/>
              <a:endParaRPr lang="de-DE" altLang="de-DE" sz="3200" b="1" u="sng">
                <a:solidFill>
                  <a:schemeClr val="accent2"/>
                </a:solidFill>
              </a:endParaRPr>
            </a:p>
            <a:p>
              <a:pPr eaLnBrk="1" hangingPunct="1">
                <a:lnSpc>
                  <a:spcPct val="80000"/>
                </a:lnSpc>
                <a:buFont typeface="Wingdings" panose="05000000000000000000" pitchFamily="2" charset="2"/>
                <a:buChar char="Ø"/>
              </a:pPr>
              <a:r>
                <a:rPr lang="de-DE" altLang="de-DE" sz="3200"/>
                <a:t>  Beinbrüchen</a:t>
              </a:r>
            </a:p>
            <a:p>
              <a:pPr eaLnBrk="1" hangingPunct="1">
                <a:buFont typeface="Wingdings" panose="05000000000000000000" pitchFamily="2" charset="2"/>
                <a:buChar char="Ø"/>
              </a:pPr>
              <a:endParaRPr lang="de-DE" altLang="de-DE" sz="3200"/>
            </a:p>
            <a:p>
              <a:pPr eaLnBrk="1" hangingPunct="1">
                <a:lnSpc>
                  <a:spcPct val="80000"/>
                </a:lnSpc>
                <a:buFont typeface="Wingdings" panose="05000000000000000000" pitchFamily="2" charset="2"/>
                <a:buChar char="Ø"/>
              </a:pPr>
              <a:r>
                <a:rPr lang="de-DE" altLang="de-DE" sz="3200"/>
                <a:t>  Beckenbrüchen</a:t>
              </a:r>
            </a:p>
            <a:p>
              <a:pPr eaLnBrk="1" hangingPunct="1">
                <a:buFont typeface="Wingdings" panose="05000000000000000000" pitchFamily="2" charset="2"/>
                <a:buChar char="Ø"/>
              </a:pPr>
              <a:endParaRPr lang="de-DE" altLang="de-DE" sz="3200"/>
            </a:p>
            <a:p>
              <a:pPr eaLnBrk="1" hangingPunct="1">
                <a:lnSpc>
                  <a:spcPct val="80000"/>
                </a:lnSpc>
                <a:buFont typeface="Wingdings" panose="05000000000000000000" pitchFamily="2" charset="2"/>
                <a:buChar char="Ø"/>
              </a:pPr>
              <a:r>
                <a:rPr lang="de-DE" altLang="de-DE" sz="3200"/>
                <a:t>  Schädelverletzungen</a:t>
              </a:r>
            </a:p>
            <a:p>
              <a:pPr eaLnBrk="1" hangingPunct="1">
                <a:buFont typeface="Wingdings" panose="05000000000000000000" pitchFamily="2" charset="2"/>
                <a:buChar char="Ø"/>
              </a:pPr>
              <a:endParaRPr lang="de-DE" altLang="de-DE" sz="3200"/>
            </a:p>
            <a:p>
              <a:pPr eaLnBrk="1" hangingPunct="1">
                <a:lnSpc>
                  <a:spcPct val="70000"/>
                </a:lnSpc>
                <a:buFont typeface="Wingdings" panose="05000000000000000000" pitchFamily="2" charset="2"/>
                <a:buChar char="Ø"/>
              </a:pPr>
              <a:r>
                <a:rPr lang="de-DE" altLang="de-DE" sz="3200"/>
                <a:t>  Herzinfarkt / Schlaganfall</a:t>
              </a:r>
            </a:p>
          </p:txBody>
        </p:sp>
      </p:grpSp>
      <p:sp>
        <p:nvSpPr>
          <p:cNvPr id="28675" name="Rectangle 12">
            <a:extLst>
              <a:ext uri="{FF2B5EF4-FFF2-40B4-BE49-F238E27FC236}">
                <a16:creationId xmlns:a16="http://schemas.microsoft.com/office/drawing/2014/main" id="{6FE70C47-FFD5-4207-A318-68BA3FF446D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953000" y="6248400"/>
            <a:ext cx="11430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 altLang="de-DE" sz="800">
                <a:solidFill>
                  <a:schemeClr val="bg1"/>
                </a:solidFill>
              </a:rPr>
              <a:t>Keine Schocklage bei:</a:t>
            </a: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313" name="Picture 9">
            <a:extLst>
              <a:ext uri="{FF2B5EF4-FFF2-40B4-BE49-F238E27FC236}">
                <a16:creationId xmlns:a16="http://schemas.microsoft.com/office/drawing/2014/main" id="{B0F8C2CA-A3B1-4EFF-BFE1-25929D5258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513" y="2141538"/>
            <a:ext cx="3429000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699" name="Text Box 10">
            <a:extLst>
              <a:ext uri="{FF2B5EF4-FFF2-40B4-BE49-F238E27FC236}">
                <a16:creationId xmlns:a16="http://schemas.microsoft.com/office/drawing/2014/main" id="{C64A2F85-3E2E-46BF-BD1D-741F82DAF2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1143000"/>
            <a:ext cx="4518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 b="1">
                <a:solidFill>
                  <a:schemeClr val="accent2"/>
                </a:solidFill>
              </a:rPr>
              <a:t>Die Maßnahmen bei Verbrennungen</a:t>
            </a:r>
          </a:p>
        </p:txBody>
      </p:sp>
      <p:sp>
        <p:nvSpPr>
          <p:cNvPr id="29700" name="Rectangle 11">
            <a:extLst>
              <a:ext uri="{FF2B5EF4-FFF2-40B4-BE49-F238E27FC236}">
                <a16:creationId xmlns:a16="http://schemas.microsoft.com/office/drawing/2014/main" id="{EB66C177-AE17-44C3-AB6A-03D27A66FEF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495800" y="6248400"/>
            <a:ext cx="1752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 altLang="de-DE" sz="800">
                <a:solidFill>
                  <a:schemeClr val="bg1"/>
                </a:solidFill>
              </a:rPr>
              <a:t>Die Maßnahmen bei Verbrennungen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6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6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336" name="Picture 8">
            <a:extLst>
              <a:ext uri="{FF2B5EF4-FFF2-40B4-BE49-F238E27FC236}">
                <a16:creationId xmlns:a16="http://schemas.microsoft.com/office/drawing/2014/main" id="{A3775596-8A7B-400D-BE8C-0110E8C872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505200"/>
            <a:ext cx="2971800" cy="2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3" name="Picture 10">
            <a:extLst>
              <a:ext uri="{FF2B5EF4-FFF2-40B4-BE49-F238E27FC236}">
                <a16:creationId xmlns:a16="http://schemas.microsoft.com/office/drawing/2014/main" id="{FF33EA0A-0A60-44AD-9453-1E91D53558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676400"/>
            <a:ext cx="1952625" cy="173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Text Box 11">
            <a:extLst>
              <a:ext uri="{FF2B5EF4-FFF2-40B4-BE49-F238E27FC236}">
                <a16:creationId xmlns:a16="http://schemas.microsoft.com/office/drawing/2014/main" id="{50EABEA8-3D25-4F79-8ACB-AC862BE311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1143000"/>
            <a:ext cx="4164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 b="1">
                <a:solidFill>
                  <a:schemeClr val="accent2"/>
                </a:solidFill>
              </a:rPr>
              <a:t>Die Maßnahmen bei Verätzungen</a:t>
            </a:r>
          </a:p>
        </p:txBody>
      </p:sp>
      <p:pic>
        <p:nvPicPr>
          <p:cNvPr id="227340" name="Picture 12" descr="Augenspülung">
            <a:extLst>
              <a:ext uri="{FF2B5EF4-FFF2-40B4-BE49-F238E27FC236}">
                <a16:creationId xmlns:a16="http://schemas.microsoft.com/office/drawing/2014/main" id="{47257E55-1AFF-4092-A806-7D16625378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505200"/>
            <a:ext cx="3352800" cy="223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6" name="Rectangle 13">
            <a:extLst>
              <a:ext uri="{FF2B5EF4-FFF2-40B4-BE49-F238E27FC236}">
                <a16:creationId xmlns:a16="http://schemas.microsoft.com/office/drawing/2014/main" id="{37781066-0C83-4CDF-8638-66BCEF98E21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724400" y="6248400"/>
            <a:ext cx="18288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 altLang="de-DE" sz="800">
                <a:solidFill>
                  <a:schemeClr val="bg1"/>
                </a:solidFill>
              </a:rPr>
              <a:t>Die Maßnahmen bei Verätzungen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73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73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7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7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3">
            <a:extLst>
              <a:ext uri="{FF2B5EF4-FFF2-40B4-BE49-F238E27FC236}">
                <a16:creationId xmlns:a16="http://schemas.microsoft.com/office/drawing/2014/main" id="{AD30DB6B-FB53-4280-80F8-A87F7F8FAF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143000"/>
            <a:ext cx="57245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 b="1">
                <a:solidFill>
                  <a:schemeClr val="accent2"/>
                </a:solidFill>
              </a:rPr>
              <a:t>Die Hilfsmittel zur Rettung und zum Transport</a:t>
            </a:r>
          </a:p>
        </p:txBody>
      </p:sp>
      <p:grpSp>
        <p:nvGrpSpPr>
          <p:cNvPr id="230431" name="Group 31">
            <a:extLst>
              <a:ext uri="{FF2B5EF4-FFF2-40B4-BE49-F238E27FC236}">
                <a16:creationId xmlns:a16="http://schemas.microsoft.com/office/drawing/2014/main" id="{823C0E67-B9E2-4B6C-8F50-06ED270B47C0}"/>
              </a:ext>
            </a:extLst>
          </p:cNvPr>
          <p:cNvGrpSpPr>
            <a:grpSpLocks/>
          </p:cNvGrpSpPr>
          <p:nvPr/>
        </p:nvGrpSpPr>
        <p:grpSpPr bwMode="auto">
          <a:xfrm>
            <a:off x="4476750" y="1609725"/>
            <a:ext cx="4210050" cy="3009900"/>
            <a:chOff x="2784" y="1008"/>
            <a:chExt cx="2448" cy="1508"/>
          </a:xfrm>
        </p:grpSpPr>
        <p:pic>
          <p:nvPicPr>
            <p:cNvPr id="31755" name="Picture 9">
              <a:extLst>
                <a:ext uri="{FF2B5EF4-FFF2-40B4-BE49-F238E27FC236}">
                  <a16:creationId xmlns:a16="http://schemas.microsoft.com/office/drawing/2014/main" id="{B7D4C71C-F102-4D4F-9C8E-32B11DFA74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1104"/>
              <a:ext cx="384" cy="1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56" name="Rectangle 17">
              <a:extLst>
                <a:ext uri="{FF2B5EF4-FFF2-40B4-BE49-F238E27FC236}">
                  <a16:creationId xmlns:a16="http://schemas.microsoft.com/office/drawing/2014/main" id="{A29E790E-F43E-45BE-9078-B6F3BFB7E2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4" y="2304"/>
              <a:ext cx="166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600"/>
                <a:t>Rettungsbrett (Spineboard)</a:t>
              </a:r>
            </a:p>
          </p:txBody>
        </p:sp>
        <p:sp>
          <p:nvSpPr>
            <p:cNvPr id="31757" name="Rectangle 18">
              <a:extLst>
                <a:ext uri="{FF2B5EF4-FFF2-40B4-BE49-F238E27FC236}">
                  <a16:creationId xmlns:a16="http://schemas.microsoft.com/office/drawing/2014/main" id="{4EB628C8-7F03-48D1-BF2F-0F6133DE83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2064"/>
              <a:ext cx="88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600"/>
                <a:t>Krankentrage</a:t>
              </a:r>
            </a:p>
          </p:txBody>
        </p:sp>
        <p:pic>
          <p:nvPicPr>
            <p:cNvPr id="31758" name="Picture 24" descr="Krankentrage">
              <a:extLst>
                <a:ext uri="{FF2B5EF4-FFF2-40B4-BE49-F238E27FC236}">
                  <a16:creationId xmlns:a16="http://schemas.microsoft.com/office/drawing/2014/main" id="{9BE448D4-BDE6-4773-A045-BAD937D3E6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8" y="1008"/>
              <a:ext cx="1104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0433" name="Group 33">
            <a:extLst>
              <a:ext uri="{FF2B5EF4-FFF2-40B4-BE49-F238E27FC236}">
                <a16:creationId xmlns:a16="http://schemas.microsoft.com/office/drawing/2014/main" id="{AD304588-029F-4069-9162-FF8B7A8A9E55}"/>
              </a:ext>
            </a:extLst>
          </p:cNvPr>
          <p:cNvGrpSpPr>
            <a:grpSpLocks/>
          </p:cNvGrpSpPr>
          <p:nvPr/>
        </p:nvGrpSpPr>
        <p:grpSpPr bwMode="auto">
          <a:xfrm>
            <a:off x="438150" y="3613150"/>
            <a:ext cx="3822700" cy="2393950"/>
            <a:chOff x="3072" y="2544"/>
            <a:chExt cx="2294" cy="1268"/>
          </a:xfrm>
        </p:grpSpPr>
        <p:grpSp>
          <p:nvGrpSpPr>
            <p:cNvPr id="31750" name="Group 28">
              <a:extLst>
                <a:ext uri="{FF2B5EF4-FFF2-40B4-BE49-F238E27FC236}">
                  <a16:creationId xmlns:a16="http://schemas.microsoft.com/office/drawing/2014/main" id="{001D5CA2-F66D-4CBF-9894-C0DD1F3D7A0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72" y="2544"/>
              <a:ext cx="1040" cy="1268"/>
              <a:chOff x="3360" y="2544"/>
              <a:chExt cx="1040" cy="1268"/>
            </a:xfrm>
          </p:grpSpPr>
          <p:pic>
            <p:nvPicPr>
              <p:cNvPr id="31753" name="Picture 13">
                <a:extLst>
                  <a:ext uri="{FF2B5EF4-FFF2-40B4-BE49-F238E27FC236}">
                    <a16:creationId xmlns:a16="http://schemas.microsoft.com/office/drawing/2014/main" id="{5AC9F75A-609C-47A0-821F-EECAD9E31A8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60" y="2544"/>
                <a:ext cx="1038" cy="10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1754" name="Rectangle 16">
                <a:extLst>
                  <a:ext uri="{FF2B5EF4-FFF2-40B4-BE49-F238E27FC236}">
                    <a16:creationId xmlns:a16="http://schemas.microsoft.com/office/drawing/2014/main" id="{759E766B-5EC2-4A6F-A6DD-87C31138D4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3600"/>
                <a:ext cx="1040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de-DE" altLang="de-DE" sz="1600"/>
                  <a:t>Schleifkorbtrage</a:t>
                </a:r>
              </a:p>
            </p:txBody>
          </p:sp>
        </p:grpSp>
        <p:pic>
          <p:nvPicPr>
            <p:cNvPr id="31751" name="Picture 25" descr="rettungstuch01">
              <a:extLst>
                <a:ext uri="{FF2B5EF4-FFF2-40B4-BE49-F238E27FC236}">
                  <a16:creationId xmlns:a16="http://schemas.microsoft.com/office/drawing/2014/main" id="{F5240F83-5981-4B76-BF42-1651376313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" y="2544"/>
              <a:ext cx="1046" cy="1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52" name="Text Box 29">
              <a:extLst>
                <a:ext uri="{FF2B5EF4-FFF2-40B4-BE49-F238E27FC236}">
                  <a16:creationId xmlns:a16="http://schemas.microsoft.com/office/drawing/2014/main" id="{A8C4492E-7B3E-4B5B-B6A5-2F9BE6DBE6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4" y="3600"/>
              <a:ext cx="87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600"/>
                <a:t>Rettungstuch</a:t>
              </a:r>
            </a:p>
          </p:txBody>
        </p:sp>
      </p:grpSp>
      <p:sp>
        <p:nvSpPr>
          <p:cNvPr id="31749" name="Rectangle 35">
            <a:extLst>
              <a:ext uri="{FF2B5EF4-FFF2-40B4-BE49-F238E27FC236}">
                <a16:creationId xmlns:a16="http://schemas.microsoft.com/office/drawing/2014/main" id="{85776BCF-EA4F-4163-BC8C-D2B0DBB680E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0" y="6248400"/>
            <a:ext cx="22098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 altLang="de-DE" sz="800">
                <a:solidFill>
                  <a:schemeClr val="bg1"/>
                </a:solidFill>
              </a:rPr>
              <a:t>Hilfsmittel zur Rettung und zum Transport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04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04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0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0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18">
            <a:extLst>
              <a:ext uri="{FF2B5EF4-FFF2-40B4-BE49-F238E27FC236}">
                <a16:creationId xmlns:a16="http://schemas.microsoft.com/office/drawing/2014/main" id="{39EF29D9-449B-4896-B222-9256E5B12F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1143000"/>
            <a:ext cx="3613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 b="1">
                <a:solidFill>
                  <a:schemeClr val="accent2"/>
                </a:solidFill>
              </a:rPr>
              <a:t>Die Lagerung von Verletzten</a:t>
            </a:r>
          </a:p>
        </p:txBody>
      </p:sp>
      <p:grpSp>
        <p:nvGrpSpPr>
          <p:cNvPr id="229402" name="Group 26">
            <a:extLst>
              <a:ext uri="{FF2B5EF4-FFF2-40B4-BE49-F238E27FC236}">
                <a16:creationId xmlns:a16="http://schemas.microsoft.com/office/drawing/2014/main" id="{5360FB30-FAC3-469F-A75C-95E63893C049}"/>
              </a:ext>
            </a:extLst>
          </p:cNvPr>
          <p:cNvGrpSpPr>
            <a:grpSpLocks/>
          </p:cNvGrpSpPr>
          <p:nvPr/>
        </p:nvGrpSpPr>
        <p:grpSpPr bwMode="auto">
          <a:xfrm>
            <a:off x="2590800" y="1685925"/>
            <a:ext cx="3848100" cy="1698625"/>
            <a:chOff x="384" y="1200"/>
            <a:chExt cx="2124" cy="932"/>
          </a:xfrm>
        </p:grpSpPr>
        <p:sp>
          <p:nvSpPr>
            <p:cNvPr id="32780" name="Rectangle 14">
              <a:extLst>
                <a:ext uri="{FF2B5EF4-FFF2-40B4-BE49-F238E27FC236}">
                  <a16:creationId xmlns:a16="http://schemas.microsoft.com/office/drawing/2014/main" id="{610162E3-30CD-4829-B8EB-63A29A5521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1920"/>
              <a:ext cx="212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de-DE" altLang="de-DE" sz="1600">
                  <a:solidFill>
                    <a:schemeClr val="tx2"/>
                  </a:solidFill>
                </a:rPr>
                <a:t>Seitenlage: Bewusstlosigkeit</a:t>
              </a:r>
            </a:p>
          </p:txBody>
        </p:sp>
        <p:pic>
          <p:nvPicPr>
            <p:cNvPr id="32781" name="Picture 19" descr="Lagerung3">
              <a:extLst>
                <a:ext uri="{FF2B5EF4-FFF2-40B4-BE49-F238E27FC236}">
                  <a16:creationId xmlns:a16="http://schemas.microsoft.com/office/drawing/2014/main" id="{CF302EC1-7FBB-470A-8981-27904DBB84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1200"/>
              <a:ext cx="1515" cy="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9405" name="Group 29">
            <a:extLst>
              <a:ext uri="{FF2B5EF4-FFF2-40B4-BE49-F238E27FC236}">
                <a16:creationId xmlns:a16="http://schemas.microsoft.com/office/drawing/2014/main" id="{AEBAB6F9-C9B0-4F21-AC0F-1D1F73556AA1}"/>
              </a:ext>
            </a:extLst>
          </p:cNvPr>
          <p:cNvGrpSpPr>
            <a:grpSpLocks/>
          </p:cNvGrpSpPr>
          <p:nvPr/>
        </p:nvGrpSpPr>
        <p:grpSpPr bwMode="auto">
          <a:xfrm>
            <a:off x="4419600" y="3657600"/>
            <a:ext cx="4256088" cy="2333625"/>
            <a:chOff x="2784" y="2304"/>
            <a:chExt cx="2681" cy="1470"/>
          </a:xfrm>
        </p:grpSpPr>
        <p:sp>
          <p:nvSpPr>
            <p:cNvPr id="32778" name="Rectangle 16">
              <a:extLst>
                <a:ext uri="{FF2B5EF4-FFF2-40B4-BE49-F238E27FC236}">
                  <a16:creationId xmlns:a16="http://schemas.microsoft.com/office/drawing/2014/main" id="{E47BA841-383F-4782-9B16-299C8F2EAB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4" y="3408"/>
              <a:ext cx="2681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600">
                  <a:solidFill>
                    <a:schemeClr val="tx2"/>
                  </a:solidFill>
                </a:rPr>
                <a:t>erhöhter Oberkörper: Atemnot, Herzinfarkt,</a:t>
              </a:r>
            </a:p>
            <a:p>
              <a:r>
                <a:rPr lang="de-DE" altLang="de-DE" sz="1600">
                  <a:solidFill>
                    <a:schemeClr val="tx2"/>
                  </a:solidFill>
                </a:rPr>
                <a:t>	Schlaganfall, Schädel-Hirn-Trauma</a:t>
              </a:r>
            </a:p>
          </p:txBody>
        </p:sp>
        <p:pic>
          <p:nvPicPr>
            <p:cNvPr id="32779" name="Picture 21" descr="Lagerung1">
              <a:extLst>
                <a:ext uri="{FF2B5EF4-FFF2-40B4-BE49-F238E27FC236}">
                  <a16:creationId xmlns:a16="http://schemas.microsoft.com/office/drawing/2014/main" id="{03A27B7D-99FE-4500-A3B9-A1032499DA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2304"/>
              <a:ext cx="1296" cy="1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9404" name="Group 28">
            <a:extLst>
              <a:ext uri="{FF2B5EF4-FFF2-40B4-BE49-F238E27FC236}">
                <a16:creationId xmlns:a16="http://schemas.microsoft.com/office/drawing/2014/main" id="{883BDC9C-02A4-4678-BD81-215582DA599A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3657600"/>
            <a:ext cx="3657600" cy="2317750"/>
            <a:chOff x="480" y="2304"/>
            <a:chExt cx="2304" cy="1460"/>
          </a:xfrm>
        </p:grpSpPr>
        <p:sp>
          <p:nvSpPr>
            <p:cNvPr id="32775" name="Rectangle 15">
              <a:extLst>
                <a:ext uri="{FF2B5EF4-FFF2-40B4-BE49-F238E27FC236}">
                  <a16:creationId xmlns:a16="http://schemas.microsoft.com/office/drawing/2014/main" id="{915ED10D-3ADE-445F-883A-E3E5F4885D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3552"/>
              <a:ext cx="126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600">
                  <a:solidFill>
                    <a:schemeClr val="tx2"/>
                  </a:solidFill>
                </a:rPr>
                <a:t>Schocklage: Schock</a:t>
              </a:r>
            </a:p>
          </p:txBody>
        </p:sp>
        <p:pic>
          <p:nvPicPr>
            <p:cNvPr id="32776" name="Picture 22" descr="Schocklage1">
              <a:extLst>
                <a:ext uri="{FF2B5EF4-FFF2-40B4-BE49-F238E27FC236}">
                  <a16:creationId xmlns:a16="http://schemas.microsoft.com/office/drawing/2014/main" id="{0594AF4B-D780-4F37-B937-800554CEBD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2304"/>
              <a:ext cx="872" cy="1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7" name="Picture 24" descr="Schocklage">
              <a:extLst>
                <a:ext uri="{FF2B5EF4-FFF2-40B4-BE49-F238E27FC236}">
                  <a16:creationId xmlns:a16="http://schemas.microsoft.com/office/drawing/2014/main" id="{F3F7BB17-6EB6-4F62-980A-FE9EF464DF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" y="2448"/>
              <a:ext cx="1344" cy="8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2774" name="Rectangle 30">
            <a:extLst>
              <a:ext uri="{FF2B5EF4-FFF2-40B4-BE49-F238E27FC236}">
                <a16:creationId xmlns:a16="http://schemas.microsoft.com/office/drawing/2014/main" id="{E10DE590-8C8C-4E66-B856-40C4304B99A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334000" y="6324600"/>
            <a:ext cx="14478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 altLang="de-DE" sz="800">
                <a:solidFill>
                  <a:schemeClr val="bg1"/>
                </a:solidFill>
              </a:rPr>
              <a:t>Die Lagerung von Verletzten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9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9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94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94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94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94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12" name="AutoShape 8">
            <a:extLst>
              <a:ext uri="{FF2B5EF4-FFF2-40B4-BE49-F238E27FC236}">
                <a16:creationId xmlns:a16="http://schemas.microsoft.com/office/drawing/2014/main" id="{7D0CF9CE-ACA6-4B31-A0AB-1240C52CF0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1676400"/>
            <a:ext cx="1611313" cy="608013"/>
          </a:xfrm>
          <a:prstGeom prst="downArrowCallout">
            <a:avLst>
              <a:gd name="adj1" fmla="val 47113"/>
              <a:gd name="adj2" fmla="val 66253"/>
              <a:gd name="adj3" fmla="val 16620"/>
              <a:gd name="adj4" fmla="val 66667"/>
            </a:avLst>
          </a:prstGeom>
          <a:solidFill>
            <a:srgbClr val="FFCCCC"/>
          </a:solidFill>
          <a:ln w="317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1200" b="1">
                <a:latin typeface="Times New Roman" panose="02020603050405020304" pitchFamily="18" charset="0"/>
              </a:rPr>
              <a:t>  </a:t>
            </a:r>
            <a:r>
              <a:rPr lang="de-DE" altLang="de-DE">
                <a:latin typeface="Tahoma" panose="020B0604030504040204" pitchFamily="34" charset="0"/>
              </a:rPr>
              <a:t>Sichern</a:t>
            </a:r>
          </a:p>
          <a:p>
            <a:endParaRPr lang="de-DE" altLang="de-DE" sz="2000">
              <a:latin typeface="Tahoma" panose="020B0604030504040204" pitchFamily="34" charset="0"/>
            </a:endParaRPr>
          </a:p>
        </p:txBody>
      </p:sp>
      <p:sp>
        <p:nvSpPr>
          <p:cNvPr id="200713" name="AutoShape 9">
            <a:extLst>
              <a:ext uri="{FF2B5EF4-FFF2-40B4-BE49-F238E27FC236}">
                <a16:creationId xmlns:a16="http://schemas.microsoft.com/office/drawing/2014/main" id="{221A84C9-E065-475F-9B17-87BBBAE535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2320925"/>
            <a:ext cx="1982788" cy="790575"/>
          </a:xfrm>
          <a:prstGeom prst="downArrowCallout">
            <a:avLst>
              <a:gd name="adj1" fmla="val 62701"/>
              <a:gd name="adj2" fmla="val 62701"/>
              <a:gd name="adj3" fmla="val 16667"/>
              <a:gd name="adj4" fmla="val 66667"/>
            </a:avLst>
          </a:prstGeom>
          <a:solidFill>
            <a:srgbClr val="FFCC99"/>
          </a:solidFill>
          <a:ln w="317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>
                <a:latin typeface="Tahoma" panose="020B0604030504040204" pitchFamily="34" charset="0"/>
              </a:rPr>
              <a:t>Zugang schaffen</a:t>
            </a:r>
          </a:p>
        </p:txBody>
      </p:sp>
      <p:sp>
        <p:nvSpPr>
          <p:cNvPr id="200714" name="AutoShape 10">
            <a:extLst>
              <a:ext uri="{FF2B5EF4-FFF2-40B4-BE49-F238E27FC236}">
                <a16:creationId xmlns:a16="http://schemas.microsoft.com/office/drawing/2014/main" id="{416831C2-B082-4AC5-9EC7-1C971BC1BF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3125788"/>
            <a:ext cx="2852738" cy="1047750"/>
          </a:xfrm>
          <a:prstGeom prst="downArrowCallout">
            <a:avLst>
              <a:gd name="adj1" fmla="val 68068"/>
              <a:gd name="adj2" fmla="val 68068"/>
              <a:gd name="adj3" fmla="val 16667"/>
              <a:gd name="adj4" fmla="val 66667"/>
            </a:avLst>
          </a:prstGeom>
          <a:solidFill>
            <a:srgbClr val="FFCC66"/>
          </a:solidFill>
          <a:ln w="317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1100" b="1">
                <a:latin typeface="Times New Roman" panose="02020603050405020304" pitchFamily="18" charset="0"/>
              </a:rPr>
              <a:t> </a:t>
            </a:r>
            <a:r>
              <a:rPr lang="de-DE" altLang="de-DE">
                <a:latin typeface="Tahoma" panose="020B0604030504040204" pitchFamily="34" charset="0"/>
              </a:rPr>
              <a:t>Lebensrettende Sofortmaßnahmen</a:t>
            </a:r>
            <a:r>
              <a:rPr lang="de-DE" altLang="de-DE" sz="2000" b="1">
                <a:latin typeface="Times New Roman" panose="02020603050405020304" pitchFamily="18" charset="0"/>
              </a:rPr>
              <a:t>    </a:t>
            </a:r>
          </a:p>
        </p:txBody>
      </p:sp>
      <p:sp>
        <p:nvSpPr>
          <p:cNvPr id="200715" name="AutoShape 11">
            <a:extLst>
              <a:ext uri="{FF2B5EF4-FFF2-40B4-BE49-F238E27FC236}">
                <a16:creationId xmlns:a16="http://schemas.microsoft.com/office/drawing/2014/main" id="{C9A02BBB-D308-4641-AB98-0713501BB1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6263" y="4186238"/>
            <a:ext cx="5208587" cy="1195387"/>
          </a:xfrm>
          <a:prstGeom prst="downArrowCallout">
            <a:avLst>
              <a:gd name="adj1" fmla="val 91986"/>
              <a:gd name="adj2" fmla="val 108931"/>
              <a:gd name="adj3" fmla="val 20833"/>
              <a:gd name="adj4" fmla="val 66667"/>
            </a:avLst>
          </a:prstGeom>
          <a:solidFill>
            <a:srgbClr val="FFCC00"/>
          </a:solidFill>
          <a:ln w="317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1100" b="1">
                <a:latin typeface="Times New Roman" panose="02020603050405020304" pitchFamily="18" charset="0"/>
              </a:rPr>
              <a:t>     </a:t>
            </a:r>
            <a:r>
              <a:rPr lang="de-DE" altLang="de-DE">
                <a:latin typeface="Tahoma" panose="020B0604030504040204" pitchFamily="34" charset="0"/>
              </a:rPr>
              <a:t>Befreien aus lebensbedrohenden Zwangslagen                                           </a:t>
            </a:r>
          </a:p>
          <a:p>
            <a:pPr algn="ctr"/>
            <a:r>
              <a:rPr lang="de-DE" altLang="de-DE">
                <a:latin typeface="Tahoma" panose="020B0604030504040204" pitchFamily="34" charset="0"/>
              </a:rPr>
              <a:t>         In Sicherheit bringen von Personen</a:t>
            </a:r>
            <a:endParaRPr lang="de-DE" altLang="de-DE" sz="2000" b="1">
              <a:latin typeface="Tahoma" panose="020B0604030504040204" pitchFamily="34" charset="0"/>
            </a:endParaRPr>
          </a:p>
        </p:txBody>
      </p:sp>
      <p:sp>
        <p:nvSpPr>
          <p:cNvPr id="200717" name="Text Box 13">
            <a:extLst>
              <a:ext uri="{FF2B5EF4-FFF2-40B4-BE49-F238E27FC236}">
                <a16:creationId xmlns:a16="http://schemas.microsoft.com/office/drawing/2014/main" id="{14B92FF7-1593-4A08-8F2A-D2D56CA0FF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5410200"/>
            <a:ext cx="5270500" cy="400050"/>
          </a:xfrm>
          <a:prstGeom prst="rect">
            <a:avLst/>
          </a:prstGeom>
          <a:solidFill>
            <a:srgbClr val="FF9900"/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b="1">
                <a:latin typeface="Tahoma" panose="020B0604030504040204" pitchFamily="34" charset="0"/>
              </a:rPr>
              <a:t>Transportfähigkeit herstellen</a:t>
            </a:r>
          </a:p>
        </p:txBody>
      </p:sp>
      <p:sp>
        <p:nvSpPr>
          <p:cNvPr id="6151" name="Text Box 15">
            <a:extLst>
              <a:ext uri="{FF2B5EF4-FFF2-40B4-BE49-F238E27FC236}">
                <a16:creationId xmlns:a16="http://schemas.microsoft.com/office/drawing/2014/main" id="{F607C41F-081D-4D1A-B7DC-65E6703704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1143000"/>
            <a:ext cx="2994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 b="1">
                <a:solidFill>
                  <a:schemeClr val="accent2"/>
                </a:solidFill>
              </a:rPr>
              <a:t>Der Rettungsgrundsatz</a:t>
            </a:r>
          </a:p>
        </p:txBody>
      </p:sp>
      <p:sp>
        <p:nvSpPr>
          <p:cNvPr id="6152" name="Rectangle 18">
            <a:extLst>
              <a:ext uri="{FF2B5EF4-FFF2-40B4-BE49-F238E27FC236}">
                <a16:creationId xmlns:a16="http://schemas.microsoft.com/office/drawing/2014/main" id="{7FDF3E0C-6664-4FCB-AA9D-8FB1D72C9C9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876800" y="6248400"/>
            <a:ext cx="14478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 altLang="de-DE" sz="800">
                <a:solidFill>
                  <a:schemeClr val="bg1"/>
                </a:solidFill>
              </a:rPr>
              <a:t>Der Rettungsgrundsatz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07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07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07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07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07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07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07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07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07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07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12" grpId="0" animBg="1" autoUpdateAnimBg="0"/>
      <p:bldP spid="200713" grpId="0" animBg="1" autoUpdateAnimBg="0"/>
      <p:bldP spid="200714" grpId="0" animBg="1" autoUpdateAnimBg="0"/>
      <p:bldP spid="200715" grpId="0" animBg="1" autoUpdateAnimBg="0"/>
      <p:bldP spid="200717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3796" name="Group 20">
            <a:extLst>
              <a:ext uri="{FF2B5EF4-FFF2-40B4-BE49-F238E27FC236}">
                <a16:creationId xmlns:a16="http://schemas.microsoft.com/office/drawing/2014/main" id="{E4C6AEC8-02BE-47CE-91D7-BE23F0D70D06}"/>
              </a:ext>
            </a:extLst>
          </p:cNvPr>
          <p:cNvGrpSpPr>
            <a:grpSpLocks/>
          </p:cNvGrpSpPr>
          <p:nvPr/>
        </p:nvGrpSpPr>
        <p:grpSpPr bwMode="auto">
          <a:xfrm>
            <a:off x="1420813" y="4656138"/>
            <a:ext cx="2401887" cy="1255712"/>
            <a:chOff x="895" y="2933"/>
            <a:chExt cx="1513" cy="791"/>
          </a:xfrm>
        </p:grpSpPr>
        <p:sp>
          <p:nvSpPr>
            <p:cNvPr id="7180" name="_s1332">
              <a:extLst>
                <a:ext uri="{FF2B5EF4-FFF2-40B4-BE49-F238E27FC236}">
                  <a16:creationId xmlns:a16="http://schemas.microsoft.com/office/drawing/2014/main" id="{F26D9D02-9698-4E8D-A729-3AC7CA2F9F1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28" y="2934"/>
              <a:ext cx="480" cy="197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7181" name="_s1331">
              <a:extLst>
                <a:ext uri="{FF2B5EF4-FFF2-40B4-BE49-F238E27FC236}">
                  <a16:creationId xmlns:a16="http://schemas.microsoft.com/office/drawing/2014/main" id="{19231D2F-D0C5-45B2-9E56-6E96B89BF4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5" y="2933"/>
              <a:ext cx="1108" cy="791"/>
            </a:xfrm>
            <a:prstGeom prst="rect">
              <a:avLst/>
            </a:prstGeom>
            <a:gradFill rotWithShape="0">
              <a:gsLst>
                <a:gs pos="0">
                  <a:srgbClr val="BBE0E3"/>
                </a:gs>
                <a:gs pos="100000">
                  <a:srgbClr val="FFFFFF"/>
                </a:gs>
              </a:gsLst>
              <a:path path="rect">
                <a:fillToRect l="100000" b="10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41990" dir="1593903" algn="ctr" rotWithShape="0">
                <a:srgbClr val="333399"/>
              </a:outerShdw>
            </a:effectLst>
          </p:spPr>
          <p:txBody>
            <a:bodyPr lIns="61227" tIns="30614" rIns="61227" bIns="30614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de-DE" altLang="de-DE" sz="1400" u="sng"/>
                <a:t>Akute </a:t>
              </a:r>
            </a:p>
            <a:p>
              <a:pPr algn="ctr"/>
              <a:r>
                <a:rPr lang="de-DE" altLang="de-DE" sz="1400" u="sng"/>
                <a:t>Erkrankungen:</a:t>
              </a:r>
            </a:p>
            <a:p>
              <a:r>
                <a:rPr lang="de-DE" altLang="de-DE" sz="1400"/>
                <a:t>     - Herzinfarkt</a:t>
              </a:r>
            </a:p>
            <a:p>
              <a:r>
                <a:rPr lang="de-DE" altLang="de-DE" sz="1400"/>
                <a:t>     - Schlaganfall</a:t>
              </a:r>
            </a:p>
            <a:p>
              <a:r>
                <a:rPr lang="de-DE" altLang="de-DE" sz="1400"/>
                <a:t>     - Atemnot</a:t>
              </a:r>
            </a:p>
            <a:p>
              <a:r>
                <a:rPr lang="de-DE" altLang="de-DE" sz="1400"/>
                <a:t>     - ………</a:t>
              </a:r>
            </a:p>
          </p:txBody>
        </p:sp>
      </p:grpSp>
      <p:grpSp>
        <p:nvGrpSpPr>
          <p:cNvPr id="203797" name="Group 21">
            <a:extLst>
              <a:ext uri="{FF2B5EF4-FFF2-40B4-BE49-F238E27FC236}">
                <a16:creationId xmlns:a16="http://schemas.microsoft.com/office/drawing/2014/main" id="{02117073-1959-43E4-AF6A-FE4CA4D79954}"/>
              </a:ext>
            </a:extLst>
          </p:cNvPr>
          <p:cNvGrpSpPr>
            <a:grpSpLocks/>
          </p:cNvGrpSpPr>
          <p:nvPr/>
        </p:nvGrpSpPr>
        <p:grpSpPr bwMode="auto">
          <a:xfrm>
            <a:off x="5345113" y="4656138"/>
            <a:ext cx="2401887" cy="1255712"/>
            <a:chOff x="3367" y="2933"/>
            <a:chExt cx="1513" cy="791"/>
          </a:xfrm>
        </p:grpSpPr>
        <p:sp>
          <p:nvSpPr>
            <p:cNvPr id="7178" name="_s1330">
              <a:extLst>
                <a:ext uri="{FF2B5EF4-FFF2-40B4-BE49-F238E27FC236}">
                  <a16:creationId xmlns:a16="http://schemas.microsoft.com/office/drawing/2014/main" id="{C02B0070-7642-4819-AA0C-63841A5E95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7" y="2933"/>
              <a:ext cx="480" cy="198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7179" name="_s1329">
              <a:extLst>
                <a:ext uri="{FF2B5EF4-FFF2-40B4-BE49-F238E27FC236}">
                  <a16:creationId xmlns:a16="http://schemas.microsoft.com/office/drawing/2014/main" id="{316AB8AF-C999-446E-A650-992DE30D32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2" y="2933"/>
              <a:ext cx="1108" cy="791"/>
            </a:xfrm>
            <a:prstGeom prst="rect">
              <a:avLst/>
            </a:prstGeom>
            <a:gradFill rotWithShape="0">
              <a:gsLst>
                <a:gs pos="0">
                  <a:srgbClr val="BBE0E3"/>
                </a:gs>
                <a:gs pos="100000">
                  <a:srgbClr val="FFFFFF"/>
                </a:gs>
              </a:gsLst>
              <a:path path="rect">
                <a:fillToRect l="100000" b="10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41990" dir="1593903" algn="ctr" rotWithShape="0">
                <a:srgbClr val="333399"/>
              </a:outerShdw>
            </a:effectLst>
          </p:spPr>
          <p:txBody>
            <a:bodyPr lIns="61227" tIns="30614" rIns="61227" bIns="30614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de-DE" altLang="de-DE" sz="1400" u="sng"/>
                <a:t>Vergiftungen</a:t>
              </a:r>
              <a:r>
                <a:rPr lang="de-DE" altLang="de-DE" sz="1400"/>
                <a:t>:</a:t>
              </a:r>
            </a:p>
            <a:p>
              <a:pPr algn="ctr"/>
              <a:endParaRPr lang="de-DE" altLang="de-DE" sz="1400"/>
            </a:p>
            <a:p>
              <a:r>
                <a:rPr lang="de-DE" altLang="de-DE" sz="1400"/>
                <a:t>     - Rauchgase</a:t>
              </a:r>
            </a:p>
            <a:p>
              <a:pPr algn="ctr"/>
              <a:endParaRPr lang="de-DE" altLang="de-DE" sz="1400"/>
            </a:p>
          </p:txBody>
        </p:sp>
      </p:grpSp>
      <p:sp>
        <p:nvSpPr>
          <p:cNvPr id="7172" name="_s1326">
            <a:extLst>
              <a:ext uri="{FF2B5EF4-FFF2-40B4-BE49-F238E27FC236}">
                <a16:creationId xmlns:a16="http://schemas.microsoft.com/office/drawing/2014/main" id="{67E413FC-8CEE-4D58-9BEA-05486F835B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3638" y="3716338"/>
            <a:ext cx="1760537" cy="1254125"/>
          </a:xfrm>
          <a:prstGeom prst="rect">
            <a:avLst/>
          </a:prstGeom>
          <a:gradFill rotWithShape="0">
            <a:gsLst>
              <a:gs pos="0">
                <a:srgbClr val="BBE0E3"/>
              </a:gs>
              <a:gs pos="100000">
                <a:srgbClr val="FFFFFF"/>
              </a:gs>
            </a:gsLst>
            <a:path path="rect">
              <a:fillToRect l="100000" b="10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41990" dir="1593903" algn="ctr" rotWithShape="0">
              <a:srgbClr val="99CC00"/>
            </a:outerShdw>
          </a:effectLst>
        </p:spPr>
        <p:txBody>
          <a:bodyPr lIns="61227" tIns="30614" rIns="61227" bIns="30614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500" b="1">
                <a:latin typeface="Times New Roman" panose="02020603050405020304" pitchFamily="18" charset="0"/>
              </a:rPr>
              <a:t> </a:t>
            </a:r>
          </a:p>
          <a:p>
            <a:pPr algn="ctr"/>
            <a:endParaRPr lang="de-DE" altLang="de-DE" sz="1200" b="1">
              <a:latin typeface="Times New Roman" panose="02020603050405020304" pitchFamily="18" charset="0"/>
            </a:endParaRPr>
          </a:p>
          <a:p>
            <a:pPr algn="ctr"/>
            <a:r>
              <a:rPr lang="de-DE" altLang="de-DE" sz="2000" b="1" u="sng"/>
              <a:t>Notfall</a:t>
            </a:r>
          </a:p>
          <a:p>
            <a:pPr algn="ctr"/>
            <a:endParaRPr lang="de-DE" altLang="de-DE" sz="2000" b="1"/>
          </a:p>
          <a:p>
            <a:pPr algn="ctr"/>
            <a:endParaRPr lang="de-DE" altLang="de-DE" sz="500" b="1">
              <a:latin typeface="Times New Roman" panose="02020603050405020304" pitchFamily="18" charset="0"/>
            </a:endParaRPr>
          </a:p>
          <a:p>
            <a:pPr algn="ctr"/>
            <a:endParaRPr lang="de-DE" altLang="de-DE" sz="500" b="1">
              <a:latin typeface="Times New Roman" panose="02020603050405020304" pitchFamily="18" charset="0"/>
            </a:endParaRPr>
          </a:p>
        </p:txBody>
      </p:sp>
      <p:grpSp>
        <p:nvGrpSpPr>
          <p:cNvPr id="203798" name="Group 22">
            <a:extLst>
              <a:ext uri="{FF2B5EF4-FFF2-40B4-BE49-F238E27FC236}">
                <a16:creationId xmlns:a16="http://schemas.microsoft.com/office/drawing/2014/main" id="{55264C03-00B1-43D0-B801-85EA85EDE17D}"/>
              </a:ext>
            </a:extLst>
          </p:cNvPr>
          <p:cNvGrpSpPr>
            <a:grpSpLocks/>
          </p:cNvGrpSpPr>
          <p:nvPr/>
        </p:nvGrpSpPr>
        <p:grpSpPr bwMode="auto">
          <a:xfrm>
            <a:off x="3703638" y="1831975"/>
            <a:ext cx="1760537" cy="1884363"/>
            <a:chOff x="2333" y="1154"/>
            <a:chExt cx="1109" cy="1187"/>
          </a:xfrm>
        </p:grpSpPr>
        <p:sp>
          <p:nvSpPr>
            <p:cNvPr id="7176" name="_s1328">
              <a:extLst>
                <a:ext uri="{FF2B5EF4-FFF2-40B4-BE49-F238E27FC236}">
                  <a16:creationId xmlns:a16="http://schemas.microsoft.com/office/drawing/2014/main" id="{89091B1E-3AD8-4AF7-98E6-F198E2FC1CC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88" y="1945"/>
              <a:ext cx="0" cy="396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7177" name="_s1327">
              <a:extLst>
                <a:ext uri="{FF2B5EF4-FFF2-40B4-BE49-F238E27FC236}">
                  <a16:creationId xmlns:a16="http://schemas.microsoft.com/office/drawing/2014/main" id="{CA5CA86E-2CAC-4890-B45C-84EF5EC5B2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3" y="1154"/>
              <a:ext cx="1109" cy="791"/>
            </a:xfrm>
            <a:prstGeom prst="rect">
              <a:avLst/>
            </a:prstGeom>
            <a:gradFill rotWithShape="0">
              <a:gsLst>
                <a:gs pos="0">
                  <a:srgbClr val="BBE0E3"/>
                </a:gs>
                <a:gs pos="100000">
                  <a:srgbClr val="FFFFFF"/>
                </a:gs>
              </a:gsLst>
              <a:path path="rect">
                <a:fillToRect l="100000" b="10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41990" dir="1593903" algn="ctr" rotWithShape="0">
                <a:srgbClr val="333399"/>
              </a:outerShdw>
            </a:effectLst>
          </p:spPr>
          <p:txBody>
            <a:bodyPr lIns="61227" tIns="30614" rIns="61227" bIns="30614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de-DE" altLang="de-DE" sz="1400" u="sng"/>
            </a:p>
            <a:p>
              <a:pPr algn="ctr"/>
              <a:endParaRPr lang="de-DE" altLang="de-DE" sz="1400" u="sng"/>
            </a:p>
            <a:p>
              <a:pPr algn="ctr"/>
              <a:r>
                <a:rPr lang="de-DE" altLang="de-DE" sz="1400" u="sng"/>
                <a:t>Unfälle</a:t>
              </a:r>
              <a:r>
                <a:rPr lang="de-DE" altLang="de-DE" sz="1400"/>
                <a:t> </a:t>
              </a:r>
            </a:p>
            <a:p>
              <a:pPr algn="ctr"/>
              <a:r>
                <a:rPr lang="de-DE" altLang="de-DE" sz="1400"/>
                <a:t> - Verkehrsunfälle</a:t>
              </a:r>
            </a:p>
            <a:p>
              <a:pPr algn="ctr"/>
              <a:r>
                <a:rPr lang="de-DE" altLang="de-DE" sz="1400"/>
                <a:t>- Betriebsunfälle</a:t>
              </a:r>
            </a:p>
            <a:p>
              <a:pPr algn="ctr"/>
              <a:r>
                <a:rPr lang="de-DE" altLang="de-DE" sz="1400"/>
                <a:t>- Unfälle im Haushalt</a:t>
              </a:r>
            </a:p>
            <a:p>
              <a:pPr algn="ctr"/>
              <a:r>
                <a:rPr lang="de-DE" altLang="de-DE" sz="1400"/>
                <a:t>          </a:t>
              </a:r>
            </a:p>
            <a:p>
              <a:pPr algn="ctr"/>
              <a:r>
                <a:rPr lang="de-DE" altLang="de-DE" sz="1400"/>
                <a:t>          </a:t>
              </a:r>
            </a:p>
          </p:txBody>
        </p:sp>
      </p:grpSp>
      <p:sp>
        <p:nvSpPr>
          <p:cNvPr id="7174" name="Text Box 17">
            <a:extLst>
              <a:ext uri="{FF2B5EF4-FFF2-40B4-BE49-F238E27FC236}">
                <a16:creationId xmlns:a16="http://schemas.microsoft.com/office/drawing/2014/main" id="{3FFE0AB5-1DA6-4474-904B-EA3B9FAAE2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1143000"/>
            <a:ext cx="3130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 b="1">
                <a:solidFill>
                  <a:schemeClr val="accent2"/>
                </a:solidFill>
              </a:rPr>
              <a:t>Der medizinische Notfall</a:t>
            </a:r>
          </a:p>
        </p:txBody>
      </p:sp>
      <p:sp>
        <p:nvSpPr>
          <p:cNvPr id="7175" name="Rectangle 23">
            <a:extLst>
              <a:ext uri="{FF2B5EF4-FFF2-40B4-BE49-F238E27FC236}">
                <a16:creationId xmlns:a16="http://schemas.microsoft.com/office/drawing/2014/main" id="{EE4F1C38-2FD0-4BDA-AC07-BE2E527EF27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724400" y="6248400"/>
            <a:ext cx="1295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 altLang="de-DE" sz="800">
                <a:solidFill>
                  <a:schemeClr val="bg1"/>
                </a:solidFill>
              </a:rPr>
              <a:t>Der medizinische Notfall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37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37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3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3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3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3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17" name="Group 17">
            <a:extLst>
              <a:ext uri="{FF2B5EF4-FFF2-40B4-BE49-F238E27FC236}">
                <a16:creationId xmlns:a16="http://schemas.microsoft.com/office/drawing/2014/main" id="{A323948F-7A92-41CA-A5B2-F814447A27C6}"/>
              </a:ext>
            </a:extLst>
          </p:cNvPr>
          <p:cNvGrpSpPr>
            <a:grpSpLocks/>
          </p:cNvGrpSpPr>
          <p:nvPr/>
        </p:nvGrpSpPr>
        <p:grpSpPr bwMode="auto">
          <a:xfrm>
            <a:off x="1828800" y="2971800"/>
            <a:ext cx="5456238" cy="993775"/>
            <a:chOff x="1152" y="1872"/>
            <a:chExt cx="3437" cy="626"/>
          </a:xfrm>
        </p:grpSpPr>
        <p:pic>
          <p:nvPicPr>
            <p:cNvPr id="8203" name="Picture 9">
              <a:extLst>
                <a:ext uri="{FF2B5EF4-FFF2-40B4-BE49-F238E27FC236}">
                  <a16:creationId xmlns:a16="http://schemas.microsoft.com/office/drawing/2014/main" id="{6A34F160-3104-4F5E-8983-B18D7E7F3C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2" y="1872"/>
              <a:ext cx="557" cy="6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204" name="Rectangle 11">
              <a:extLst>
                <a:ext uri="{FF2B5EF4-FFF2-40B4-BE49-F238E27FC236}">
                  <a16:creationId xmlns:a16="http://schemas.microsoft.com/office/drawing/2014/main" id="{F324B2DB-72E7-4C22-BE02-1F4B43DFDC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" y="1968"/>
              <a:ext cx="114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2800" b="1"/>
                <a:t> </a:t>
              </a:r>
              <a:r>
                <a:rPr lang="de-DE" altLang="de-DE" sz="2000" b="1"/>
                <a:t>Die Atmung</a:t>
              </a:r>
              <a:r>
                <a:rPr lang="de-DE" altLang="de-DE" sz="2800" b="1"/>
                <a:t> </a:t>
              </a:r>
              <a:endParaRPr lang="de-DE" altLang="de-DE" sz="2800"/>
            </a:p>
          </p:txBody>
        </p:sp>
      </p:grpSp>
      <p:grpSp>
        <p:nvGrpSpPr>
          <p:cNvPr id="204818" name="Group 18">
            <a:extLst>
              <a:ext uri="{FF2B5EF4-FFF2-40B4-BE49-F238E27FC236}">
                <a16:creationId xmlns:a16="http://schemas.microsoft.com/office/drawing/2014/main" id="{4A70340F-3405-4315-B1C6-F73D5E2BF4D8}"/>
              </a:ext>
            </a:extLst>
          </p:cNvPr>
          <p:cNvGrpSpPr>
            <a:grpSpLocks/>
          </p:cNvGrpSpPr>
          <p:nvPr/>
        </p:nvGrpSpPr>
        <p:grpSpPr bwMode="auto">
          <a:xfrm>
            <a:off x="1828800" y="4125913"/>
            <a:ext cx="5568950" cy="1381125"/>
            <a:chOff x="1152" y="2599"/>
            <a:chExt cx="3508" cy="870"/>
          </a:xfrm>
        </p:grpSpPr>
        <p:pic>
          <p:nvPicPr>
            <p:cNvPr id="8201" name="Picture 8">
              <a:extLst>
                <a:ext uri="{FF2B5EF4-FFF2-40B4-BE49-F238E27FC236}">
                  <a16:creationId xmlns:a16="http://schemas.microsoft.com/office/drawing/2014/main" id="{CBB81F4F-C8B6-410F-8B45-896BF6ABDD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5" y="2599"/>
              <a:ext cx="645" cy="8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202" name="Rectangle 12">
              <a:extLst>
                <a:ext uri="{FF2B5EF4-FFF2-40B4-BE49-F238E27FC236}">
                  <a16:creationId xmlns:a16="http://schemas.microsoft.com/office/drawing/2014/main" id="{F028404C-62C7-4360-8EF1-D436E5E9E6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" y="2832"/>
              <a:ext cx="230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2800" b="1"/>
                <a:t> </a:t>
              </a:r>
              <a:r>
                <a:rPr lang="de-DE" altLang="de-DE" sz="2000" b="1"/>
                <a:t>Die Herz-Kreislauf-Funktion</a:t>
              </a:r>
              <a:r>
                <a:rPr lang="de-DE" altLang="de-DE" sz="900">
                  <a:latin typeface="Times New Roman" panose="02020603050405020304" pitchFamily="18" charset="0"/>
                </a:rPr>
                <a:t> </a:t>
              </a:r>
              <a:endParaRPr lang="de-DE" altLang="de-DE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04816" name="Group 16">
            <a:extLst>
              <a:ext uri="{FF2B5EF4-FFF2-40B4-BE49-F238E27FC236}">
                <a16:creationId xmlns:a16="http://schemas.microsoft.com/office/drawing/2014/main" id="{1E2D1F10-C794-424C-86E7-D362C92281EF}"/>
              </a:ext>
            </a:extLst>
          </p:cNvPr>
          <p:cNvGrpSpPr>
            <a:grpSpLocks/>
          </p:cNvGrpSpPr>
          <p:nvPr/>
        </p:nvGrpSpPr>
        <p:grpSpPr bwMode="auto">
          <a:xfrm>
            <a:off x="1905000" y="1905000"/>
            <a:ext cx="5394325" cy="728663"/>
            <a:chOff x="1200" y="1200"/>
            <a:chExt cx="3398" cy="459"/>
          </a:xfrm>
        </p:grpSpPr>
        <p:sp>
          <p:nvSpPr>
            <p:cNvPr id="8199" name="Rectangle 10">
              <a:extLst>
                <a:ext uri="{FF2B5EF4-FFF2-40B4-BE49-F238E27FC236}">
                  <a16:creationId xmlns:a16="http://schemas.microsoft.com/office/drawing/2014/main" id="{F025D3A1-A765-46F8-A4B9-BA3F24A1D7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" y="1296"/>
              <a:ext cx="14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2000" b="1"/>
                <a:t>Das Bewusstsein</a:t>
              </a:r>
              <a:r>
                <a:rPr lang="de-DE" altLang="de-DE" sz="2400" b="1"/>
                <a:t> </a:t>
              </a:r>
            </a:p>
          </p:txBody>
        </p:sp>
        <p:pic>
          <p:nvPicPr>
            <p:cNvPr id="8200" name="Picture 13">
              <a:extLst>
                <a:ext uri="{FF2B5EF4-FFF2-40B4-BE49-F238E27FC236}">
                  <a16:creationId xmlns:a16="http://schemas.microsoft.com/office/drawing/2014/main" id="{A56EA5EE-2663-4069-BB94-0D8C31CA4E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1200"/>
              <a:ext cx="662" cy="4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197" name="Text Box 15">
            <a:extLst>
              <a:ext uri="{FF2B5EF4-FFF2-40B4-BE49-F238E27FC236}">
                <a16:creationId xmlns:a16="http://schemas.microsoft.com/office/drawing/2014/main" id="{5BBE19C1-9418-41F0-B1D1-476851E814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1143000"/>
            <a:ext cx="2482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 b="1">
                <a:solidFill>
                  <a:schemeClr val="accent2"/>
                </a:solidFill>
              </a:rPr>
              <a:t>Die Vitalfunktionen</a:t>
            </a:r>
          </a:p>
        </p:txBody>
      </p:sp>
      <p:sp>
        <p:nvSpPr>
          <p:cNvPr id="8198" name="Rectangle 19">
            <a:extLst>
              <a:ext uri="{FF2B5EF4-FFF2-40B4-BE49-F238E27FC236}">
                <a16:creationId xmlns:a16="http://schemas.microsoft.com/office/drawing/2014/main" id="{3D0A1E82-A07A-4618-8F8C-067BAAAA46C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0" y="6324600"/>
            <a:ext cx="11430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 altLang="de-DE" sz="800">
                <a:solidFill>
                  <a:schemeClr val="bg1"/>
                </a:solidFill>
              </a:rPr>
              <a:t>Die Vitalfunktionen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8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48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7EAF4328-FFFC-4D90-B2F4-4B998D63C7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1143000"/>
            <a:ext cx="39925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 b="1">
                <a:solidFill>
                  <a:schemeClr val="accent2"/>
                </a:solidFill>
              </a:rPr>
              <a:t>Die Kontrolle des Bewußtseins:</a:t>
            </a:r>
          </a:p>
        </p:txBody>
      </p:sp>
      <p:pic>
        <p:nvPicPr>
          <p:cNvPr id="205833" name="Picture 9" descr="Auffinden">
            <a:extLst>
              <a:ext uri="{FF2B5EF4-FFF2-40B4-BE49-F238E27FC236}">
                <a16:creationId xmlns:a16="http://schemas.microsoft.com/office/drawing/2014/main" id="{C9071A07-A446-44F8-B379-32998EC06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828800"/>
            <a:ext cx="5362575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Rectangle 10">
            <a:extLst>
              <a:ext uri="{FF2B5EF4-FFF2-40B4-BE49-F238E27FC236}">
                <a16:creationId xmlns:a16="http://schemas.microsoft.com/office/drawing/2014/main" id="{5A45B502-14F1-4CB8-9C79-2067AE954BB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724400" y="6248400"/>
            <a:ext cx="15240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 altLang="de-DE" sz="800">
                <a:solidFill>
                  <a:schemeClr val="bg1"/>
                </a:solidFill>
              </a:rPr>
              <a:t>Die Kontrolle des Bewußtseins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8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8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1">
            <a:extLst>
              <a:ext uri="{FF2B5EF4-FFF2-40B4-BE49-F238E27FC236}">
                <a16:creationId xmlns:a16="http://schemas.microsoft.com/office/drawing/2014/main" id="{D7432118-C8FA-4CCD-81AA-27B04ED9C0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1143000"/>
            <a:ext cx="32591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 b="1">
                <a:solidFill>
                  <a:schemeClr val="accent2"/>
                </a:solidFill>
              </a:rPr>
              <a:t>Die Kontrolle der Atmung</a:t>
            </a:r>
          </a:p>
        </p:txBody>
      </p:sp>
      <p:pic>
        <p:nvPicPr>
          <p:cNvPr id="206860" name="Picture 12" descr="Atemkontrolle">
            <a:extLst>
              <a:ext uri="{FF2B5EF4-FFF2-40B4-BE49-F238E27FC236}">
                <a16:creationId xmlns:a16="http://schemas.microsoft.com/office/drawing/2014/main" id="{D4DA0C9B-C9EE-4DAE-BC60-6903F16087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413000"/>
            <a:ext cx="3581400" cy="238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862" name="Picture 14" descr="atmung2">
            <a:extLst>
              <a:ext uri="{FF2B5EF4-FFF2-40B4-BE49-F238E27FC236}">
                <a16:creationId xmlns:a16="http://schemas.microsoft.com/office/drawing/2014/main" id="{B0E51DE5-621D-494D-89DA-BE4CA597D5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90775"/>
            <a:ext cx="3886200" cy="240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Rectangle 15">
            <a:extLst>
              <a:ext uri="{FF2B5EF4-FFF2-40B4-BE49-F238E27FC236}">
                <a16:creationId xmlns:a16="http://schemas.microsoft.com/office/drawing/2014/main" id="{BC8C0A23-45B8-43A2-BDEC-99EF89CB844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648200" y="6248400"/>
            <a:ext cx="1371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 altLang="de-DE" sz="800">
                <a:solidFill>
                  <a:schemeClr val="bg1"/>
                </a:solidFill>
              </a:rPr>
              <a:t>Die Kontrolle der Atmung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68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68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68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68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9">
            <a:extLst>
              <a:ext uri="{FF2B5EF4-FFF2-40B4-BE49-F238E27FC236}">
                <a16:creationId xmlns:a16="http://schemas.microsoft.com/office/drawing/2014/main" id="{1F77FB2A-5BD1-43D3-BAAA-8A7FD8267A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1143000"/>
            <a:ext cx="39512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 b="1">
                <a:solidFill>
                  <a:schemeClr val="accent2"/>
                </a:solidFill>
              </a:rPr>
              <a:t>Das Freimachen der Atemwege</a:t>
            </a:r>
          </a:p>
        </p:txBody>
      </p:sp>
      <p:pic>
        <p:nvPicPr>
          <p:cNvPr id="207882" name="Picture 10" descr="Kopfschnittmodell Ambu">
            <a:extLst>
              <a:ext uri="{FF2B5EF4-FFF2-40B4-BE49-F238E27FC236}">
                <a16:creationId xmlns:a16="http://schemas.microsoft.com/office/drawing/2014/main" id="{B489CC6B-B908-4193-995C-9C01DE803E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114800"/>
            <a:ext cx="4343400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883" name="Picture 11" descr="Kopfüberstreckung1">
            <a:extLst>
              <a:ext uri="{FF2B5EF4-FFF2-40B4-BE49-F238E27FC236}">
                <a16:creationId xmlns:a16="http://schemas.microsoft.com/office/drawing/2014/main" id="{131DF110-B3F8-4604-AAC9-1EAB8B7E57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905000"/>
            <a:ext cx="3062288" cy="204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885" name="Picture 13" descr="nackenstreckung">
            <a:extLst>
              <a:ext uri="{FF2B5EF4-FFF2-40B4-BE49-F238E27FC236}">
                <a16:creationId xmlns:a16="http://schemas.microsoft.com/office/drawing/2014/main" id="{41A5726F-A640-4A7D-AFC2-DCBC2EB71B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903413"/>
            <a:ext cx="22098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Rectangle 14">
            <a:extLst>
              <a:ext uri="{FF2B5EF4-FFF2-40B4-BE49-F238E27FC236}">
                <a16:creationId xmlns:a16="http://schemas.microsoft.com/office/drawing/2014/main" id="{B9A4F94B-217C-4F38-9B5B-B31C481E53B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648200" y="6248400"/>
            <a:ext cx="16002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 altLang="de-DE" sz="800">
                <a:solidFill>
                  <a:schemeClr val="bg1"/>
                </a:solidFill>
              </a:rPr>
              <a:t>Das Freimachen der Atemwege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78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78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78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78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78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78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7">
            <a:extLst>
              <a:ext uri="{FF2B5EF4-FFF2-40B4-BE49-F238E27FC236}">
                <a16:creationId xmlns:a16="http://schemas.microsoft.com/office/drawing/2014/main" id="{1203E016-91BA-40B1-AEA0-B73324FCD7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1143000"/>
            <a:ext cx="27924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 b="1">
                <a:solidFill>
                  <a:schemeClr val="accent2"/>
                </a:solidFill>
              </a:rPr>
              <a:t>Die stabile Seitenlage</a:t>
            </a:r>
          </a:p>
        </p:txBody>
      </p:sp>
      <p:grpSp>
        <p:nvGrpSpPr>
          <p:cNvPr id="208938" name="Group 42">
            <a:extLst>
              <a:ext uri="{FF2B5EF4-FFF2-40B4-BE49-F238E27FC236}">
                <a16:creationId xmlns:a16="http://schemas.microsoft.com/office/drawing/2014/main" id="{8F8C3797-7132-48A5-B6BB-59DA12E18D2E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2057400"/>
            <a:ext cx="3543300" cy="1323975"/>
            <a:chOff x="432" y="1296"/>
            <a:chExt cx="2232" cy="834"/>
          </a:xfrm>
        </p:grpSpPr>
        <p:pic>
          <p:nvPicPr>
            <p:cNvPr id="12300" name="Picture 20" descr="seitenlage-1_">
              <a:extLst>
                <a:ext uri="{FF2B5EF4-FFF2-40B4-BE49-F238E27FC236}">
                  <a16:creationId xmlns:a16="http://schemas.microsoft.com/office/drawing/2014/main" id="{051042D1-ABCF-4D7B-B7E0-D8DFE72A6A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1296"/>
              <a:ext cx="1047" cy="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01" name="Picture 37" descr="Seitenlage2">
              <a:extLst>
                <a:ext uri="{FF2B5EF4-FFF2-40B4-BE49-F238E27FC236}">
                  <a16:creationId xmlns:a16="http://schemas.microsoft.com/office/drawing/2014/main" id="{C03C8AC7-5427-433C-95E9-B5D69AA1D7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2" y="1296"/>
              <a:ext cx="1032" cy="8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8939" name="Group 43">
            <a:extLst>
              <a:ext uri="{FF2B5EF4-FFF2-40B4-BE49-F238E27FC236}">
                <a16:creationId xmlns:a16="http://schemas.microsoft.com/office/drawing/2014/main" id="{572A658E-19BE-4E84-B520-F8EAB7A80988}"/>
              </a:ext>
            </a:extLst>
          </p:cNvPr>
          <p:cNvGrpSpPr>
            <a:grpSpLocks/>
          </p:cNvGrpSpPr>
          <p:nvPr/>
        </p:nvGrpSpPr>
        <p:grpSpPr bwMode="auto">
          <a:xfrm>
            <a:off x="4419600" y="2057400"/>
            <a:ext cx="3913188" cy="1320800"/>
            <a:chOff x="2784" y="1296"/>
            <a:chExt cx="2465" cy="832"/>
          </a:xfrm>
        </p:grpSpPr>
        <p:pic>
          <p:nvPicPr>
            <p:cNvPr id="12298" name="Picture 38" descr="Seitenlage3">
              <a:extLst>
                <a:ext uri="{FF2B5EF4-FFF2-40B4-BE49-F238E27FC236}">
                  <a16:creationId xmlns:a16="http://schemas.microsoft.com/office/drawing/2014/main" id="{AFEB8C88-6055-4D58-AF80-807FFD0A5B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296"/>
              <a:ext cx="1200" cy="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9" name="Picture 39" descr="seitenlage4_1">
              <a:extLst>
                <a:ext uri="{FF2B5EF4-FFF2-40B4-BE49-F238E27FC236}">
                  <a16:creationId xmlns:a16="http://schemas.microsoft.com/office/drawing/2014/main" id="{F8880073-0552-48D8-847F-C6D0E81BC9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6" y="1296"/>
              <a:ext cx="1073" cy="8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8936" name="Picture 40" descr="Seitenlage4">
            <a:extLst>
              <a:ext uri="{FF2B5EF4-FFF2-40B4-BE49-F238E27FC236}">
                <a16:creationId xmlns:a16="http://schemas.microsoft.com/office/drawing/2014/main" id="{493B3661-6A51-4B6D-83B6-9CEBAC9253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886200"/>
            <a:ext cx="1828800" cy="131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8940" name="Group 44">
            <a:extLst>
              <a:ext uri="{FF2B5EF4-FFF2-40B4-BE49-F238E27FC236}">
                <a16:creationId xmlns:a16="http://schemas.microsoft.com/office/drawing/2014/main" id="{DC85E070-131A-4359-8B0A-98BCDEC2A555}"/>
              </a:ext>
            </a:extLst>
          </p:cNvPr>
          <p:cNvGrpSpPr>
            <a:grpSpLocks/>
          </p:cNvGrpSpPr>
          <p:nvPr/>
        </p:nvGrpSpPr>
        <p:grpSpPr bwMode="auto">
          <a:xfrm>
            <a:off x="3886200" y="3886200"/>
            <a:ext cx="4114800" cy="1322388"/>
            <a:chOff x="2448" y="2448"/>
            <a:chExt cx="2592" cy="833"/>
          </a:xfrm>
        </p:grpSpPr>
        <p:pic>
          <p:nvPicPr>
            <p:cNvPr id="12296" name="Picture 18" descr="Seienlage-k">
              <a:extLst>
                <a:ext uri="{FF2B5EF4-FFF2-40B4-BE49-F238E27FC236}">
                  <a16:creationId xmlns:a16="http://schemas.microsoft.com/office/drawing/2014/main" id="{2E60DB0D-6A3C-42BC-8A31-A4FFB6D226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2" y="2448"/>
              <a:ext cx="1248" cy="8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7" name="Picture 41" descr="Seitenlage5">
              <a:extLst>
                <a:ext uri="{FF2B5EF4-FFF2-40B4-BE49-F238E27FC236}">
                  <a16:creationId xmlns:a16="http://schemas.microsoft.com/office/drawing/2014/main" id="{C25CAEA6-1323-4645-B559-5231FECEDC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2448"/>
              <a:ext cx="1104" cy="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295" name="Rectangle 45">
            <a:extLst>
              <a:ext uri="{FF2B5EF4-FFF2-40B4-BE49-F238E27FC236}">
                <a16:creationId xmlns:a16="http://schemas.microsoft.com/office/drawing/2014/main" id="{17E06656-E948-4D3E-A174-CCE8F0CE114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800600" y="6324600"/>
            <a:ext cx="1295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 altLang="de-DE" sz="800">
                <a:solidFill>
                  <a:schemeClr val="bg1"/>
                </a:solidFill>
              </a:rPr>
              <a:t>Die stabile Seitenlage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8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8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89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89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89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89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8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89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_KAB-Folien-Layout-längsformat">
  <a:themeElements>
    <a:clrScheme name="_KAB-Folien-Layout-längsforma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_KAB-Folien-Layout-längsforma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_KAB-Folien-Layout-längsforma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_KAB-Folien-Layout-längsforma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_KAB-Folien-Layout-längsforma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_KAB-Folien-Layout-längsforma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_KAB-Folien-Layout-längsforma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_KAB-Folien-Layout-längsforma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_KAB-Folien-Layout-längsforma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LongProperties xmlns="http://schemas.microsoft.com/office/2006/metadata/longProperties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123EBF4CCD79D4D8C8EF4B2ACD9B815" ma:contentTypeVersion="2" ma:contentTypeDescription="Ein neues Dokument erstellen." ma:contentTypeScope="" ma:versionID="94b98f797358a7f7c1a626100ba504cf">
  <xsd:schema xmlns:xsd="http://www.w3.org/2001/XMLSchema" xmlns:xs="http://www.w3.org/2001/XMLSchema" xmlns:p="http://schemas.microsoft.com/office/2006/metadata/properties" xmlns:ns2="2daf07dc-52ac-4d71-aac0-a4dbd7e2abbc" targetNamespace="http://schemas.microsoft.com/office/2006/metadata/properties" ma:root="true" ma:fieldsID="062a018d03d773cb00a95205dca85d34" ns2:_="">
    <xsd:import namespace="2daf07dc-52ac-4d71-aac0-a4dbd7e2abbc"/>
    <xsd:element name="properties">
      <xsd:complexType>
        <xsd:sequence>
          <xsd:element name="documentManagement">
            <xsd:complexType>
              <xsd:all>
                <xsd:element ref="ns2:Thema" minOccurs="0"/>
                <xsd:element ref="ns2:Dokumen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af07dc-52ac-4d71-aac0-a4dbd7e2abbc" elementFormDefault="qualified">
    <xsd:import namespace="http://schemas.microsoft.com/office/2006/documentManagement/types"/>
    <xsd:import namespace="http://schemas.microsoft.com/office/infopath/2007/PartnerControls"/>
    <xsd:element name="Thema" ma:index="8" nillable="true" ma:displayName="Thema" ma:format="RadioButtons" ma:internalName="Thema">
      <xsd:simpleType>
        <xsd:restriction base="dms:Choice">
          <xsd:enumeration value="Atemschutzgeräteträger"/>
          <xsd:enumeration value="Bootsführer"/>
          <xsd:enumeration value="CSA Atemschutzgeräteträger"/>
          <xsd:enumeration value="Einführung zum Ausbilderheft"/>
          <xsd:enumeration value="KAB in der FwDV 2"/>
          <xsd:enumeration value="Konzept"/>
          <xsd:enumeration value="Leiter"/>
          <xsd:enumeration value="Maschinist"/>
          <xsd:enumeration value="Sprechfunk analog"/>
          <xsd:enumeration value="Sprechfunk digital"/>
          <xsd:enumeration value="Truppführer"/>
          <xsd:enumeration value="Truppmann Teil 1"/>
          <xsd:enumeration value="Truppmann Teil 2"/>
          <xsd:enumeration value="Veröffentlichungen"/>
        </xsd:restriction>
      </xsd:simpleType>
    </xsd:element>
    <xsd:element name="Dokumente" ma:index="9" nillable="true" ma:displayName="Dokumente" ma:format="RadioButtons" ma:internalName="Dokumente">
      <xsd:simpleType>
        <xsd:restriction base="dms:Choice">
          <xsd:enumeration value="Ausbilderheft"/>
          <xsd:enumeration value="Teilnehmerheft"/>
          <xsd:enumeration value="Präsentationen"/>
          <xsd:enumeration value="Schriftverkehr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hema xmlns="2daf07dc-52ac-4d71-aac0-a4dbd7e2abbc">Truppmann Teil 1</Thema>
    <Dokumente xmlns="2daf07dc-52ac-4d71-aac0-a4dbd7e2abbc">Präsentationen</Dokumente>
  </documentManagement>
</p:properties>
</file>

<file path=customXml/itemProps1.xml><?xml version="1.0" encoding="utf-8"?>
<ds:datastoreItem xmlns:ds="http://schemas.openxmlformats.org/officeDocument/2006/customXml" ds:itemID="{759F9673-4558-4FFC-A7D4-F1372C9EB6B3}">
  <ds:schemaRefs>
    <ds:schemaRef ds:uri="http://schemas.microsoft.com/office/2006/metadata/longProperties"/>
  </ds:schemaRefs>
</ds:datastoreItem>
</file>

<file path=customXml/itemProps2.xml><?xml version="1.0" encoding="utf-8"?>
<ds:datastoreItem xmlns:ds="http://schemas.openxmlformats.org/officeDocument/2006/customXml" ds:itemID="{0A265B43-CD13-411F-8787-0882A2F014A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daf07dc-52ac-4d71-aac0-a4dbd7e2abb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9D872DA-1027-4FDF-A863-459A36BCCB14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D:\Programme\Microsoft Office\Vorlagen\Präsentationen\_KAB-Folien-Layout-längsformat.pot</Template>
  <TotalTime>0</TotalTime>
  <Words>537</Words>
  <Application>Microsoft Office PowerPoint</Application>
  <PresentationFormat>Bildschirmpräsentation (4:3)</PresentationFormat>
  <Paragraphs>178</Paragraphs>
  <Slides>29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29</vt:i4>
      </vt:variant>
    </vt:vector>
  </HeadingPairs>
  <TitlesOfParts>
    <vt:vector size="34" baseType="lpstr">
      <vt:lpstr>Arial</vt:lpstr>
      <vt:lpstr>Times New Roman</vt:lpstr>
      <vt:lpstr>Tahoma</vt:lpstr>
      <vt:lpstr>Wingdings</vt:lpstr>
      <vt:lpstr>_KAB-Folien-Layout-längsformat</vt:lpstr>
      <vt:lpstr>Deckblatt – Erste Hilfe</vt:lpstr>
      <vt:lpstr>Die Rettungskette</vt:lpstr>
      <vt:lpstr>Der Rettungsgrundsatz</vt:lpstr>
      <vt:lpstr>Der medizinische Notfall</vt:lpstr>
      <vt:lpstr>Die Vitalfunktionen</vt:lpstr>
      <vt:lpstr>Die Kontrolle des Bewußtseins</vt:lpstr>
      <vt:lpstr>Die Kontrolle der Atmung</vt:lpstr>
      <vt:lpstr>Das Freimachen der Atemwege</vt:lpstr>
      <vt:lpstr>Die stabile Seitenlage</vt:lpstr>
      <vt:lpstr>Die Helmabnahme / Zwei-Helfer-Methode</vt:lpstr>
      <vt:lpstr>Die Helmabnahme / Ein-Helfer-Methode</vt:lpstr>
      <vt:lpstr>Keine Atmung feststellbar</vt:lpstr>
      <vt:lpstr>Der Druckpunkt für die Herzdruckmassage</vt:lpstr>
      <vt:lpstr>Die Herzdruckmassage</vt:lpstr>
      <vt:lpstr>Ablauf der Herz-Lungen-Wiederbelebung</vt:lpstr>
      <vt:lpstr>Die Mund- und Racheninspektion</vt:lpstr>
      <vt:lpstr>Die Beatmung</vt:lpstr>
      <vt:lpstr>Die Maskenbeatmung</vt:lpstr>
      <vt:lpstr>Verschiedene Sauerstoffkonzentrationen</vt:lpstr>
      <vt:lpstr>Das Abdrücken der Armschlagader</vt:lpstr>
      <vt:lpstr>Der Druckverband</vt:lpstr>
      <vt:lpstr>Die Amputationsverletzung</vt:lpstr>
      <vt:lpstr>Die bedrohlichen Blutungen</vt:lpstr>
      <vt:lpstr>Die Schocklage</vt:lpstr>
      <vt:lpstr>Keine Schocklage bei:</vt:lpstr>
      <vt:lpstr>Die Maßnahmen bei Verbrennungen</vt:lpstr>
      <vt:lpstr>Die Maßnahmen bei Verätzungen</vt:lpstr>
      <vt:lpstr>Hilfsmittel zur Rettung und zum Transport</vt:lpstr>
      <vt:lpstr>Die Lagerung von Verletzten</vt:lpstr>
    </vt:vector>
  </TitlesOfParts>
  <Company>LFKS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Kein Folientitel</dc:title>
  <dc:creator>Client</dc:creator>
  <cp:lastModifiedBy>Flemming Götz</cp:lastModifiedBy>
  <cp:revision>467</cp:revision>
  <cp:lastPrinted>2004-08-24T05:46:46Z</cp:lastPrinted>
  <dcterms:created xsi:type="dcterms:W3CDTF">2001-08-31T10:43:20Z</dcterms:created>
  <dcterms:modified xsi:type="dcterms:W3CDTF">2024-07-18T11:23:52Z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lpwstr>28100.0000000000</vt:lpwstr>
  </property>
</Properties>
</file>