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4"/>
  </p:sldMasterIdLst>
  <p:notesMasterIdLst>
    <p:notesMasterId r:id="rId11"/>
  </p:notesMasterIdLst>
  <p:handoutMasterIdLst>
    <p:handoutMasterId r:id="rId12"/>
  </p:handoutMasterIdLst>
  <p:sldIdLst>
    <p:sldId id="315" r:id="rId5"/>
    <p:sldId id="328" r:id="rId6"/>
    <p:sldId id="319" r:id="rId7"/>
    <p:sldId id="321" r:id="rId8"/>
    <p:sldId id="327" r:id="rId9"/>
    <p:sldId id="323" r:id="rId10"/>
  </p:sldIdLst>
  <p:sldSz cx="9144000" cy="6858000" type="screen4x3"/>
  <p:notesSz cx="6669088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">
          <p15:clr>
            <a:srgbClr val="A4A3A4"/>
          </p15:clr>
        </p15:guide>
        <p15:guide id="2" pos="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3" autoAdjust="0"/>
  </p:normalViewPr>
  <p:slideViewPr>
    <p:cSldViewPr snapToGrid="0">
      <p:cViewPr varScale="1">
        <p:scale>
          <a:sx n="119" d="100"/>
          <a:sy n="119" d="100"/>
        </p:scale>
        <p:origin x="1374" y="102"/>
      </p:cViewPr>
      <p:guideLst>
        <p:guide orient="horz" pos="123"/>
        <p:guide pos="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A7981207-43F3-4ABB-9FFB-67EDECCFE7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65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8" tIns="44874" rIns="89748" bIns="44874" numCol="1" anchor="t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6DBB0C5C-C58C-4065-BB40-BD69AB65E2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8" tIns="44874" rIns="89748" bIns="44874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2" name="Rectangle 4">
            <a:extLst>
              <a:ext uri="{FF2B5EF4-FFF2-40B4-BE49-F238E27FC236}">
                <a16:creationId xmlns:a16="http://schemas.microsoft.com/office/drawing/2014/main" id="{BB86E4B4-5DD1-4684-AE38-4B54CC67ACC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8765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8" tIns="44874" rIns="89748" bIns="44874" numCol="1" anchor="b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3" name="Rectangle 5">
            <a:extLst>
              <a:ext uri="{FF2B5EF4-FFF2-40B4-BE49-F238E27FC236}">
                <a16:creationId xmlns:a16="http://schemas.microsoft.com/office/drawing/2014/main" id="{A76025FC-FE18-4E0F-8918-DF665BF54E9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437688"/>
            <a:ext cx="2878138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48" tIns="44874" rIns="89748" bIns="44874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985E7119-5DF6-4232-8DDF-276B01DC491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00C907F2-A693-4D1D-9F5C-B5A378991F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5" tIns="45372" rIns="90745" bIns="45372" numCol="1" anchor="t" anchorCtr="0" compatLnSpc="1">
            <a:prstTxWarp prst="textNoShape">
              <a:avLst/>
            </a:prstTxWarp>
          </a:bodyPr>
          <a:lstStyle>
            <a:lvl1pPr algn="l" defTabSz="906463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7BC41CEE-DED8-4495-9070-C7FC1A039FE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5" tIns="45372" rIns="90745" bIns="45372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B133676-953B-48B1-A353-B8C6091D90E3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CC8B4F1F-0041-46F3-ADFC-D5B14C8F59E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588" y="4714875"/>
            <a:ext cx="4887912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5" tIns="45372" rIns="90745" bIns="453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875DA1C0-09F0-472D-95B9-00017BEBE8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5" tIns="45372" rIns="90745" bIns="45372" numCol="1" anchor="b" anchorCtr="0" compatLnSpc="1">
            <a:prstTxWarp prst="textNoShape">
              <a:avLst/>
            </a:prstTxWarp>
          </a:bodyPr>
          <a:lstStyle>
            <a:lvl1pPr algn="l" defTabSz="906463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5719" name="Rectangle 7">
            <a:extLst>
              <a:ext uri="{FF2B5EF4-FFF2-40B4-BE49-F238E27FC236}">
                <a16:creationId xmlns:a16="http://schemas.microsoft.com/office/drawing/2014/main" id="{6B15A528-8411-49B8-B1D4-C799ADD5C9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5" tIns="45372" rIns="90745" bIns="45372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 b="0">
                <a:latin typeface="Times New Roman" panose="02020603050405020304" pitchFamily="18" charset="0"/>
              </a:defRPr>
            </a:lvl1pPr>
          </a:lstStyle>
          <a:p>
            <a:fld id="{A9DDE59F-E1EB-44D7-B970-2F512F5B61F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296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9542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3846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0703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8838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750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4354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4942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57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1776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789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753314B-22E2-46E5-B276-9DAB333CFBFE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28600"/>
            <a:ext cx="8132763" cy="6281738"/>
            <a:chOff x="336" y="144"/>
            <a:chExt cx="5123" cy="3957"/>
          </a:xfrm>
        </p:grpSpPr>
        <p:sp>
          <p:nvSpPr>
            <p:cNvPr id="1027" name="Text Box 3">
              <a:extLst>
                <a:ext uri="{FF2B5EF4-FFF2-40B4-BE49-F238E27FC236}">
                  <a16:creationId xmlns:a16="http://schemas.microsoft.com/office/drawing/2014/main" id="{472A24EA-A2F3-4047-8F80-73B25C7A5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92"/>
              <a:ext cx="11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de-DE" altLang="de-DE" sz="1000"/>
                <a:t>Feuerwehr-Kreisausbildung</a:t>
              </a:r>
            </a:p>
            <a:p>
              <a:pPr algn="ctr">
                <a:defRPr/>
              </a:pPr>
              <a:r>
                <a:rPr lang="de-DE" altLang="de-DE" sz="1000"/>
                <a:t>Rheinland-Pfalz</a:t>
              </a:r>
              <a:endParaRPr lang="de-DE" altLang="de-DE" sz="1600"/>
            </a:p>
          </p:txBody>
        </p:sp>
        <p:sp>
          <p:nvSpPr>
            <p:cNvPr id="1028" name="Text Box 4">
              <a:extLst>
                <a:ext uri="{FF2B5EF4-FFF2-40B4-BE49-F238E27FC236}">
                  <a16:creationId xmlns:a16="http://schemas.microsoft.com/office/drawing/2014/main" id="{190E7A26-4F22-4C4E-BD88-626C62E36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44"/>
              <a:ext cx="1619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altLang="de-DE" sz="800"/>
                <a:t>Lehrgang: Truppmann -Teil 1- Grundausbildung</a:t>
              </a:r>
            </a:p>
            <a:p>
              <a:pPr>
                <a:defRPr/>
              </a:pPr>
              <a:r>
                <a:rPr lang="de-DE" altLang="de-DE" sz="800"/>
                <a:t>Thema:      Rechtsgrundlagen</a:t>
              </a:r>
            </a:p>
            <a:p>
              <a:pPr>
                <a:defRPr/>
              </a:pPr>
              <a:r>
                <a:rPr lang="de-DE" altLang="de-DE" sz="800"/>
                <a:t>                   -Arten und Aufstellung der Gemeinde-</a:t>
              </a:r>
            </a:p>
            <a:p>
              <a:pPr>
                <a:defRPr/>
              </a:pPr>
              <a:r>
                <a:rPr lang="de-DE" altLang="de-DE" sz="800"/>
                <a:t>                    feuerwehr / Aufgaben der Feuerwehr-</a:t>
              </a:r>
            </a:p>
            <a:p>
              <a:pPr>
                <a:defRPr/>
              </a:pPr>
              <a:r>
                <a:rPr lang="de-DE" altLang="de-DE" sz="800"/>
                <a:t>Stand:        02/2021</a:t>
              </a:r>
              <a:endParaRPr lang="de-DE" altLang="de-DE" sz="1000"/>
            </a:p>
          </p:txBody>
        </p:sp>
        <p:sp>
          <p:nvSpPr>
            <p:cNvPr id="1029" name="Line 5">
              <a:extLst>
                <a:ext uri="{FF2B5EF4-FFF2-40B4-BE49-F238E27FC236}">
                  <a16:creationId xmlns:a16="http://schemas.microsoft.com/office/drawing/2014/main" id="{9A4C8767-E799-4472-A8B7-F459014CF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624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0" name="Line 6">
              <a:extLst>
                <a:ext uri="{FF2B5EF4-FFF2-40B4-BE49-F238E27FC236}">
                  <a16:creationId xmlns:a16="http://schemas.microsoft.com/office/drawing/2014/main" id="{19D8F512-9BB4-46D0-8091-92D32466ED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840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031" name="Picture 7" descr="Rplfarb3">
              <a:extLst>
                <a:ext uri="{FF2B5EF4-FFF2-40B4-BE49-F238E27FC236}">
                  <a16:creationId xmlns:a16="http://schemas.microsoft.com/office/drawing/2014/main" id="{76D7B4C3-5CA0-4E07-822D-857A55E02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4"/>
              <a:ext cx="34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8">
              <a:extLst>
                <a:ext uri="{FF2B5EF4-FFF2-40B4-BE49-F238E27FC236}">
                  <a16:creationId xmlns:a16="http://schemas.microsoft.com/office/drawing/2014/main" id="{22B758AB-F1AC-4586-A7A1-2ED4F0C62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888"/>
              <a:ext cx="197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altLang="de-DE" sz="800" b="0"/>
                <a:t>© Feuerwehr- und Katastrophenschutzakademie Rheinland-Pfalz</a:t>
              </a:r>
            </a:p>
            <a:p>
              <a:pPr>
                <a:defRPr/>
              </a:pPr>
              <a:r>
                <a:rPr lang="de-DE" altLang="de-DE" sz="800" b="0"/>
                <a:t>Bildquelle: LFKS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2">
            <a:extLst>
              <a:ext uri="{FF2B5EF4-FFF2-40B4-BE49-F238E27FC236}">
                <a16:creationId xmlns:a16="http://schemas.microsoft.com/office/drawing/2014/main" id="{FFFB471A-6FBF-4F30-A2BA-E36105B17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936625"/>
            <a:ext cx="723423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099" name="Rectangle 94">
            <a:extLst>
              <a:ext uri="{FF2B5EF4-FFF2-40B4-BE49-F238E27FC236}">
                <a16:creationId xmlns:a16="http://schemas.microsoft.com/office/drawing/2014/main" id="{A95253FB-7547-47C3-A9BF-694F44BC2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1987550"/>
            <a:ext cx="691991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0" name="Rectangle 95">
            <a:extLst>
              <a:ext uri="{FF2B5EF4-FFF2-40B4-BE49-F238E27FC236}">
                <a16:creationId xmlns:a16="http://schemas.microsoft.com/office/drawing/2014/main" id="{5A0C1471-D9D2-4B69-937D-138DD9F97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3" y="2049463"/>
            <a:ext cx="19113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altLang="de-DE" sz="2800">
                <a:solidFill>
                  <a:srgbClr val="000000"/>
                </a:solidFill>
              </a:rPr>
              <a:t>Lehrgang:</a:t>
            </a:r>
            <a:endParaRPr lang="de-DE" altLang="de-DE"/>
          </a:p>
        </p:txBody>
      </p:sp>
      <p:sp>
        <p:nvSpPr>
          <p:cNvPr id="4101" name="Rectangle 96">
            <a:extLst>
              <a:ext uri="{FF2B5EF4-FFF2-40B4-BE49-F238E27FC236}">
                <a16:creationId xmlns:a16="http://schemas.microsoft.com/office/drawing/2014/main" id="{631A0508-2209-4531-BC95-20F7934CD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2049463"/>
            <a:ext cx="4864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altLang="de-DE" sz="2800">
                <a:solidFill>
                  <a:srgbClr val="000000"/>
                </a:solidFill>
              </a:rPr>
              <a:t>Truppmannausbildung Teil 1</a:t>
            </a:r>
            <a:endParaRPr lang="de-DE" altLang="de-DE"/>
          </a:p>
        </p:txBody>
      </p:sp>
      <p:sp>
        <p:nvSpPr>
          <p:cNvPr id="4102" name="Rectangle 97">
            <a:extLst>
              <a:ext uri="{FF2B5EF4-FFF2-40B4-BE49-F238E27FC236}">
                <a16:creationId xmlns:a16="http://schemas.microsoft.com/office/drawing/2014/main" id="{2B3F7407-BB34-463C-BAB4-381D7EB9C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2476500"/>
            <a:ext cx="50752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altLang="de-DE" sz="2800">
                <a:solidFill>
                  <a:srgbClr val="000000"/>
                </a:solidFill>
              </a:rPr>
              <a:t>(Grundausbildungslehrgang)</a:t>
            </a:r>
            <a:endParaRPr lang="de-DE" altLang="de-DE"/>
          </a:p>
        </p:txBody>
      </p:sp>
      <p:sp>
        <p:nvSpPr>
          <p:cNvPr id="4103" name="Rectangle 98">
            <a:extLst>
              <a:ext uri="{FF2B5EF4-FFF2-40B4-BE49-F238E27FC236}">
                <a16:creationId xmlns:a16="http://schemas.microsoft.com/office/drawing/2014/main" id="{81145DAB-014F-49AB-B340-09A851712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4349750"/>
            <a:ext cx="71485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4" name="Rectangle 99">
            <a:extLst>
              <a:ext uri="{FF2B5EF4-FFF2-40B4-BE49-F238E27FC236}">
                <a16:creationId xmlns:a16="http://schemas.microsoft.com/office/drawing/2014/main" id="{5F9C10E5-B9CA-40E9-93EB-36F318DEF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3587750"/>
            <a:ext cx="73850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05" name="Rectangle 100">
            <a:extLst>
              <a:ext uri="{FF2B5EF4-FFF2-40B4-BE49-F238E27FC236}">
                <a16:creationId xmlns:a16="http://schemas.microsoft.com/office/drawing/2014/main" id="{AFC8E481-05DC-42FB-BF6E-A15720F48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25" y="3652838"/>
            <a:ext cx="5054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altLang="de-DE" sz="2800">
                <a:solidFill>
                  <a:schemeClr val="accent2"/>
                </a:solidFill>
              </a:rPr>
              <a:t>2. Unterrichtseinheit:</a:t>
            </a:r>
          </a:p>
          <a:p>
            <a:pPr algn="l"/>
            <a:r>
              <a:rPr lang="de-DE" altLang="de-DE" sz="2800">
                <a:solidFill>
                  <a:schemeClr val="accent2"/>
                </a:solidFill>
              </a:rPr>
              <a:t>		Rechtsgrundlagen </a:t>
            </a:r>
            <a:endParaRPr lang="de-DE" altLang="de-DE"/>
          </a:p>
        </p:txBody>
      </p:sp>
      <p:sp>
        <p:nvSpPr>
          <p:cNvPr id="4106" name="Text Box 101">
            <a:extLst>
              <a:ext uri="{FF2B5EF4-FFF2-40B4-BE49-F238E27FC236}">
                <a16:creationId xmlns:a16="http://schemas.microsoft.com/office/drawing/2014/main" id="{422E07CB-5D9E-4C99-8A96-A3FAEA63D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4752975"/>
            <a:ext cx="5997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altLang="de-DE" sz="1600">
                <a:solidFill>
                  <a:schemeClr val="accent2"/>
                </a:solidFill>
              </a:rPr>
              <a:t>2.2 Arten der Feuerwehr / Aufgaben der Feuerwehr / </a:t>
            </a:r>
          </a:p>
          <a:p>
            <a:pPr algn="l"/>
            <a:r>
              <a:rPr lang="de-DE" altLang="de-DE" sz="1600">
                <a:solidFill>
                  <a:schemeClr val="accent2"/>
                </a:solidFill>
              </a:rPr>
              <a:t>      Aufstellung der Gemeindefeuerwehr / Einsatzgrundzeit / </a:t>
            </a:r>
          </a:p>
          <a:p>
            <a:pPr algn="l"/>
            <a:r>
              <a:rPr lang="de-DE" altLang="de-DE" sz="1600">
                <a:solidFill>
                  <a:schemeClr val="accent2"/>
                </a:solidFill>
              </a:rPr>
              <a:t>      Gliederung der Gemeindefeuerwehr</a:t>
            </a:r>
          </a:p>
        </p:txBody>
      </p:sp>
      <p:sp>
        <p:nvSpPr>
          <p:cNvPr id="4107" name="Rectangle 102">
            <a:extLst>
              <a:ext uri="{FF2B5EF4-FFF2-40B4-BE49-F238E27FC236}">
                <a16:creationId xmlns:a16="http://schemas.microsoft.com/office/drawing/2014/main" id="{F694E3C9-3F7C-4848-A018-18F861A948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781675" y="6286500"/>
            <a:ext cx="771525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Deckblatt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>
            <a:extLst>
              <a:ext uri="{FF2B5EF4-FFF2-40B4-BE49-F238E27FC236}">
                <a16:creationId xmlns:a16="http://schemas.microsoft.com/office/drawing/2014/main" id="{A42EE8C8-558F-4AD1-882C-A5840A751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936625"/>
            <a:ext cx="723423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5123" name="Group 2051">
            <a:extLst>
              <a:ext uri="{FF2B5EF4-FFF2-40B4-BE49-F238E27FC236}">
                <a16:creationId xmlns:a16="http://schemas.microsoft.com/office/drawing/2014/main" id="{47558504-D0EF-4B91-9D07-3F192A3D0145}"/>
              </a:ext>
            </a:extLst>
          </p:cNvPr>
          <p:cNvGrpSpPr>
            <a:grpSpLocks/>
          </p:cNvGrpSpPr>
          <p:nvPr/>
        </p:nvGrpSpPr>
        <p:grpSpPr bwMode="auto">
          <a:xfrm>
            <a:off x="2997200" y="4554538"/>
            <a:ext cx="2865438" cy="436562"/>
            <a:chOff x="1389" y="3311"/>
            <a:chExt cx="1805" cy="275"/>
          </a:xfrm>
        </p:grpSpPr>
        <p:sp>
          <p:nvSpPr>
            <p:cNvPr id="5137" name="Freeform 2052">
              <a:extLst>
                <a:ext uri="{FF2B5EF4-FFF2-40B4-BE49-F238E27FC236}">
                  <a16:creationId xmlns:a16="http://schemas.microsoft.com/office/drawing/2014/main" id="{3D625582-97A0-42F2-B879-2E1D0047B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" y="3311"/>
              <a:ext cx="1805" cy="275"/>
            </a:xfrm>
            <a:custGeom>
              <a:avLst/>
              <a:gdLst>
                <a:gd name="T0" fmla="*/ 9 w 2855"/>
                <a:gd name="T1" fmla="*/ 0 h 448"/>
                <a:gd name="T2" fmla="*/ 7 w 2855"/>
                <a:gd name="T3" fmla="*/ 1 h 448"/>
                <a:gd name="T4" fmla="*/ 5 w 2855"/>
                <a:gd name="T5" fmla="*/ 1 h 448"/>
                <a:gd name="T6" fmla="*/ 4 w 2855"/>
                <a:gd name="T7" fmla="*/ 1 h 448"/>
                <a:gd name="T8" fmla="*/ 3 w 2855"/>
                <a:gd name="T9" fmla="*/ 2 h 448"/>
                <a:gd name="T10" fmla="*/ 2 w 2855"/>
                <a:gd name="T11" fmla="*/ 4 h 448"/>
                <a:gd name="T12" fmla="*/ 1 w 2855"/>
                <a:gd name="T13" fmla="*/ 5 h 448"/>
                <a:gd name="T14" fmla="*/ 1 w 2855"/>
                <a:gd name="T15" fmla="*/ 6 h 448"/>
                <a:gd name="T16" fmla="*/ 0 w 2855"/>
                <a:gd name="T17" fmla="*/ 8 h 448"/>
                <a:gd name="T18" fmla="*/ 0 w 2855"/>
                <a:gd name="T19" fmla="*/ 56 h 448"/>
                <a:gd name="T20" fmla="*/ 1 w 2855"/>
                <a:gd name="T21" fmla="*/ 57 h 448"/>
                <a:gd name="T22" fmla="*/ 1 w 2855"/>
                <a:gd name="T23" fmla="*/ 59 h 448"/>
                <a:gd name="T24" fmla="*/ 2 w 2855"/>
                <a:gd name="T25" fmla="*/ 60 h 448"/>
                <a:gd name="T26" fmla="*/ 3 w 2855"/>
                <a:gd name="T27" fmla="*/ 61 h 448"/>
                <a:gd name="T28" fmla="*/ 4 w 2855"/>
                <a:gd name="T29" fmla="*/ 62 h 448"/>
                <a:gd name="T30" fmla="*/ 5 w 2855"/>
                <a:gd name="T31" fmla="*/ 63 h 448"/>
                <a:gd name="T32" fmla="*/ 7 w 2855"/>
                <a:gd name="T33" fmla="*/ 63 h 448"/>
                <a:gd name="T34" fmla="*/ 9 w 2855"/>
                <a:gd name="T35" fmla="*/ 64 h 448"/>
                <a:gd name="T36" fmla="*/ 447 w 2855"/>
                <a:gd name="T37" fmla="*/ 64 h 448"/>
                <a:gd name="T38" fmla="*/ 449 w 2855"/>
                <a:gd name="T39" fmla="*/ 63 h 448"/>
                <a:gd name="T40" fmla="*/ 451 w 2855"/>
                <a:gd name="T41" fmla="*/ 63 h 448"/>
                <a:gd name="T42" fmla="*/ 452 w 2855"/>
                <a:gd name="T43" fmla="*/ 62 h 448"/>
                <a:gd name="T44" fmla="*/ 454 w 2855"/>
                <a:gd name="T45" fmla="*/ 61 h 448"/>
                <a:gd name="T46" fmla="*/ 455 w 2855"/>
                <a:gd name="T47" fmla="*/ 60 h 448"/>
                <a:gd name="T48" fmla="*/ 455 w 2855"/>
                <a:gd name="T49" fmla="*/ 59 h 448"/>
                <a:gd name="T50" fmla="*/ 456 w 2855"/>
                <a:gd name="T51" fmla="*/ 57 h 448"/>
                <a:gd name="T52" fmla="*/ 456 w 2855"/>
                <a:gd name="T53" fmla="*/ 56 h 448"/>
                <a:gd name="T54" fmla="*/ 456 w 2855"/>
                <a:gd name="T55" fmla="*/ 8 h 448"/>
                <a:gd name="T56" fmla="*/ 456 w 2855"/>
                <a:gd name="T57" fmla="*/ 6 h 448"/>
                <a:gd name="T58" fmla="*/ 455 w 2855"/>
                <a:gd name="T59" fmla="*/ 5 h 448"/>
                <a:gd name="T60" fmla="*/ 455 w 2855"/>
                <a:gd name="T61" fmla="*/ 4 h 448"/>
                <a:gd name="T62" fmla="*/ 454 w 2855"/>
                <a:gd name="T63" fmla="*/ 2 h 448"/>
                <a:gd name="T64" fmla="*/ 452 w 2855"/>
                <a:gd name="T65" fmla="*/ 1 h 448"/>
                <a:gd name="T66" fmla="*/ 451 w 2855"/>
                <a:gd name="T67" fmla="*/ 1 h 448"/>
                <a:gd name="T68" fmla="*/ 449 w 2855"/>
                <a:gd name="T69" fmla="*/ 1 h 448"/>
                <a:gd name="T70" fmla="*/ 447 w 2855"/>
                <a:gd name="T71" fmla="*/ 0 h 448"/>
                <a:gd name="T72" fmla="*/ 9 w 2855"/>
                <a:gd name="T73" fmla="*/ 0 h 4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5"/>
                <a:gd name="T112" fmla="*/ 0 h 448"/>
                <a:gd name="T113" fmla="*/ 2855 w 2855"/>
                <a:gd name="T114" fmla="*/ 448 h 4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5" h="448">
                  <a:moveTo>
                    <a:pt x="56" y="0"/>
                  </a:moveTo>
                  <a:lnTo>
                    <a:pt x="45" y="1"/>
                  </a:lnTo>
                  <a:lnTo>
                    <a:pt x="34" y="4"/>
                  </a:lnTo>
                  <a:lnTo>
                    <a:pt x="25" y="10"/>
                  </a:lnTo>
                  <a:lnTo>
                    <a:pt x="16" y="16"/>
                  </a:lnTo>
                  <a:lnTo>
                    <a:pt x="10" y="25"/>
                  </a:lnTo>
                  <a:lnTo>
                    <a:pt x="4" y="34"/>
                  </a:lnTo>
                  <a:lnTo>
                    <a:pt x="1" y="45"/>
                  </a:lnTo>
                  <a:lnTo>
                    <a:pt x="0" y="56"/>
                  </a:lnTo>
                  <a:lnTo>
                    <a:pt x="0" y="392"/>
                  </a:lnTo>
                  <a:lnTo>
                    <a:pt x="1" y="403"/>
                  </a:lnTo>
                  <a:lnTo>
                    <a:pt x="4" y="414"/>
                  </a:lnTo>
                  <a:lnTo>
                    <a:pt x="10" y="423"/>
                  </a:lnTo>
                  <a:lnTo>
                    <a:pt x="16" y="432"/>
                  </a:lnTo>
                  <a:lnTo>
                    <a:pt x="25" y="438"/>
                  </a:lnTo>
                  <a:lnTo>
                    <a:pt x="34" y="444"/>
                  </a:lnTo>
                  <a:lnTo>
                    <a:pt x="45" y="447"/>
                  </a:lnTo>
                  <a:lnTo>
                    <a:pt x="56" y="448"/>
                  </a:lnTo>
                  <a:lnTo>
                    <a:pt x="2799" y="448"/>
                  </a:lnTo>
                  <a:lnTo>
                    <a:pt x="2810" y="447"/>
                  </a:lnTo>
                  <a:lnTo>
                    <a:pt x="2821" y="444"/>
                  </a:lnTo>
                  <a:lnTo>
                    <a:pt x="2830" y="438"/>
                  </a:lnTo>
                  <a:lnTo>
                    <a:pt x="2839" y="432"/>
                  </a:lnTo>
                  <a:lnTo>
                    <a:pt x="2845" y="423"/>
                  </a:lnTo>
                  <a:lnTo>
                    <a:pt x="2851" y="414"/>
                  </a:lnTo>
                  <a:lnTo>
                    <a:pt x="2854" y="403"/>
                  </a:lnTo>
                  <a:lnTo>
                    <a:pt x="2855" y="392"/>
                  </a:lnTo>
                  <a:lnTo>
                    <a:pt x="2855" y="56"/>
                  </a:lnTo>
                  <a:lnTo>
                    <a:pt x="2854" y="45"/>
                  </a:lnTo>
                  <a:lnTo>
                    <a:pt x="2851" y="34"/>
                  </a:lnTo>
                  <a:lnTo>
                    <a:pt x="2845" y="25"/>
                  </a:lnTo>
                  <a:lnTo>
                    <a:pt x="2839" y="16"/>
                  </a:lnTo>
                  <a:lnTo>
                    <a:pt x="2830" y="10"/>
                  </a:lnTo>
                  <a:lnTo>
                    <a:pt x="2821" y="4"/>
                  </a:lnTo>
                  <a:lnTo>
                    <a:pt x="2810" y="1"/>
                  </a:lnTo>
                  <a:lnTo>
                    <a:pt x="2799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8" name="Rectangle 2053">
              <a:extLst>
                <a:ext uri="{FF2B5EF4-FFF2-40B4-BE49-F238E27FC236}">
                  <a16:creationId xmlns:a16="http://schemas.microsoft.com/office/drawing/2014/main" id="{219BDD25-CEA8-4BBE-8E47-7EC6FD8B1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3371"/>
              <a:ext cx="1330" cy="15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 sz="1600">
                  <a:solidFill>
                    <a:srgbClr val="000000"/>
                  </a:solidFill>
                </a:rPr>
                <a:t>Abwehr von Gefahren</a:t>
              </a:r>
              <a:endParaRPr lang="de-DE" altLang="de-DE"/>
            </a:p>
          </p:txBody>
        </p:sp>
      </p:grpSp>
      <p:sp>
        <p:nvSpPr>
          <p:cNvPr id="5124" name="Text Box 2054">
            <a:extLst>
              <a:ext uri="{FF2B5EF4-FFF2-40B4-BE49-F238E27FC236}">
                <a16:creationId xmlns:a16="http://schemas.microsoft.com/office/drawing/2014/main" id="{546F70F9-8B19-4218-8769-92395361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1122363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altLang="de-DE" sz="2000">
                <a:solidFill>
                  <a:schemeClr val="accent2"/>
                </a:solidFill>
              </a:rPr>
              <a:t>Arten der Feuerwehr</a:t>
            </a:r>
            <a:endParaRPr lang="de-DE" altLang="de-DE" sz="2000"/>
          </a:p>
        </p:txBody>
      </p:sp>
      <p:sp>
        <p:nvSpPr>
          <p:cNvPr id="5125" name="Text Box 2055">
            <a:extLst>
              <a:ext uri="{FF2B5EF4-FFF2-40B4-BE49-F238E27FC236}">
                <a16:creationId xmlns:a16="http://schemas.microsoft.com/office/drawing/2014/main" id="{B49FB620-DE74-4D69-B2E5-D84E9724B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50" y="2057400"/>
            <a:ext cx="2297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>
                <a:solidFill>
                  <a:srgbClr val="CC3300"/>
                </a:solidFill>
              </a:rPr>
              <a:t>öffentliche Feuerwehr</a:t>
            </a:r>
            <a:endParaRPr lang="de-DE" altLang="de-DE" sz="1600"/>
          </a:p>
        </p:txBody>
      </p:sp>
      <p:sp>
        <p:nvSpPr>
          <p:cNvPr id="5126" name="Text Box 2056">
            <a:extLst>
              <a:ext uri="{FF2B5EF4-FFF2-40B4-BE49-F238E27FC236}">
                <a16:creationId xmlns:a16="http://schemas.microsoft.com/office/drawing/2014/main" id="{12EAB81D-F2E0-4C3E-B9D3-2601BDA58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338" y="2066925"/>
            <a:ext cx="2782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>
                <a:solidFill>
                  <a:srgbClr val="CC3300"/>
                </a:solidFill>
              </a:rPr>
              <a:t>nichtöffentliche Feuerwehr</a:t>
            </a:r>
            <a:endParaRPr lang="de-DE" altLang="de-DE" sz="1600"/>
          </a:p>
        </p:txBody>
      </p:sp>
      <p:sp>
        <p:nvSpPr>
          <p:cNvPr id="138249" name="Text Box 2057">
            <a:extLst>
              <a:ext uri="{FF2B5EF4-FFF2-40B4-BE49-F238E27FC236}">
                <a16:creationId xmlns:a16="http://schemas.microsoft.com/office/drawing/2014/main" id="{7B9765F2-1FCF-4748-B4AD-551549F13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2563813"/>
            <a:ext cx="225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600" b="0"/>
              <a:t> Berufsfeuerwehr (BF)</a:t>
            </a:r>
          </a:p>
        </p:txBody>
      </p:sp>
      <p:sp>
        <p:nvSpPr>
          <p:cNvPr id="138250" name="Text Box 2058">
            <a:extLst>
              <a:ext uri="{FF2B5EF4-FFF2-40B4-BE49-F238E27FC236}">
                <a16:creationId xmlns:a16="http://schemas.microsoft.com/office/drawing/2014/main" id="{25D87A7F-DD9D-4383-84F2-CD041E733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725" y="3043238"/>
            <a:ext cx="2679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600" b="0"/>
              <a:t> Freiwillige Feuerwehr (FF)</a:t>
            </a:r>
          </a:p>
        </p:txBody>
      </p:sp>
      <p:sp>
        <p:nvSpPr>
          <p:cNvPr id="138251" name="Text Box 2059">
            <a:extLst>
              <a:ext uri="{FF2B5EF4-FFF2-40B4-BE49-F238E27FC236}">
                <a16:creationId xmlns:a16="http://schemas.microsoft.com/office/drawing/2014/main" id="{B8A6B21E-308B-4E37-987E-E2689FBBA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3521075"/>
            <a:ext cx="2244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600" b="0"/>
              <a:t> Feuerwehr mit haupt-</a:t>
            </a:r>
          </a:p>
          <a:p>
            <a:r>
              <a:rPr lang="de-DE" altLang="de-DE" sz="1600" b="0"/>
              <a:t> amtlich Bediensteten</a:t>
            </a:r>
          </a:p>
        </p:txBody>
      </p:sp>
      <p:sp>
        <p:nvSpPr>
          <p:cNvPr id="138252" name="Text Box 2060">
            <a:extLst>
              <a:ext uri="{FF2B5EF4-FFF2-40B4-BE49-F238E27FC236}">
                <a16:creationId xmlns:a16="http://schemas.microsoft.com/office/drawing/2014/main" id="{74335463-12B7-4458-9B9F-B736B465E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5" y="2573338"/>
            <a:ext cx="220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600" b="0"/>
              <a:t> Werkfeuerwehr (WF)</a:t>
            </a:r>
          </a:p>
        </p:txBody>
      </p:sp>
      <p:sp>
        <p:nvSpPr>
          <p:cNvPr id="138253" name="Text Box 2061">
            <a:extLst>
              <a:ext uri="{FF2B5EF4-FFF2-40B4-BE49-F238E27FC236}">
                <a16:creationId xmlns:a16="http://schemas.microsoft.com/office/drawing/2014/main" id="{93000042-D5D6-4B7F-9BE3-8CA70CAC3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75" y="3284538"/>
            <a:ext cx="25876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altLang="de-DE" sz="1600" b="0"/>
              <a:t>Werkfeuerwehren sind</a:t>
            </a:r>
          </a:p>
          <a:p>
            <a:pPr algn="l"/>
            <a:r>
              <a:rPr lang="de-DE" altLang="de-DE" sz="1600" b="0"/>
              <a:t>Betriebseinrichtungen wirt-</a:t>
            </a:r>
          </a:p>
          <a:p>
            <a:pPr algn="l"/>
            <a:r>
              <a:rPr lang="de-DE" altLang="de-DE" sz="1600" b="0"/>
              <a:t>schaftlicher Unternehmen.</a:t>
            </a:r>
          </a:p>
        </p:txBody>
      </p:sp>
      <p:sp>
        <p:nvSpPr>
          <p:cNvPr id="5132" name="Line 2062">
            <a:extLst>
              <a:ext uri="{FF2B5EF4-FFF2-40B4-BE49-F238E27FC236}">
                <a16:creationId xmlns:a16="http://schemas.microsoft.com/office/drawing/2014/main" id="{A7BAD54B-1531-4C5D-84AD-19138C782C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95525" y="1625600"/>
            <a:ext cx="1971675" cy="41592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33" name="Line 2063">
            <a:extLst>
              <a:ext uri="{FF2B5EF4-FFF2-40B4-BE49-F238E27FC236}">
                <a16:creationId xmlns:a16="http://schemas.microsoft.com/office/drawing/2014/main" id="{AF51AAA9-1755-4609-8D8E-7975391C3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8" y="1627188"/>
            <a:ext cx="1800225" cy="40481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34" name="Line 2064">
            <a:extLst>
              <a:ext uri="{FF2B5EF4-FFF2-40B4-BE49-F238E27FC236}">
                <a16:creationId xmlns:a16="http://schemas.microsoft.com/office/drawing/2014/main" id="{D70C7DBF-A086-4691-B40F-3E67441880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076700"/>
            <a:ext cx="1660525" cy="43497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35" name="Line 2065">
            <a:extLst>
              <a:ext uri="{FF2B5EF4-FFF2-40B4-BE49-F238E27FC236}">
                <a16:creationId xmlns:a16="http://schemas.microsoft.com/office/drawing/2014/main" id="{9E5029F8-5C9F-4E5D-8601-482542614E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4900" y="4100513"/>
            <a:ext cx="1554163" cy="4191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36" name="Rectangle 2066">
            <a:extLst>
              <a:ext uri="{FF2B5EF4-FFF2-40B4-BE49-F238E27FC236}">
                <a16:creationId xmlns:a16="http://schemas.microsoft.com/office/drawing/2014/main" id="{EB0BFDD6-31F2-49D1-9032-C969D7C797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019800" y="6257925"/>
            <a:ext cx="108585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Arten der Feuerwehr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9" grpId="0" autoUpdateAnimBg="0"/>
      <p:bldP spid="138250" grpId="0" autoUpdateAnimBg="0"/>
      <p:bldP spid="138251" grpId="0" autoUpdateAnimBg="0"/>
      <p:bldP spid="138252" grpId="0" autoUpdateAnimBg="0"/>
      <p:bldP spid="13825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3">
            <a:extLst>
              <a:ext uri="{FF2B5EF4-FFF2-40B4-BE49-F238E27FC236}">
                <a16:creationId xmlns:a16="http://schemas.microsoft.com/office/drawing/2014/main" id="{878159ED-0A00-47CD-841C-C786BE02C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1244600"/>
            <a:ext cx="57896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147" name="Rectangle 64">
            <a:extLst>
              <a:ext uri="{FF2B5EF4-FFF2-40B4-BE49-F238E27FC236}">
                <a16:creationId xmlns:a16="http://schemas.microsoft.com/office/drawing/2014/main" id="{B6E5C59C-9801-4F84-83CF-285995959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25" y="1171575"/>
            <a:ext cx="4371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rgbClr val="3333CC"/>
                </a:solidFill>
              </a:rPr>
              <a:t>Aufstellung der Gemeindefeuerwehr</a:t>
            </a:r>
            <a:endParaRPr lang="de-DE" altLang="de-DE"/>
          </a:p>
        </p:txBody>
      </p:sp>
      <p:sp>
        <p:nvSpPr>
          <p:cNvPr id="6148" name="Rectangle 12">
            <a:extLst>
              <a:ext uri="{FF2B5EF4-FFF2-40B4-BE49-F238E27FC236}">
                <a16:creationId xmlns:a16="http://schemas.microsoft.com/office/drawing/2014/main" id="{361040AB-D536-4F70-9166-CD1085468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738" y="2654300"/>
            <a:ext cx="27463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2" name="Group 68">
            <a:extLst>
              <a:ext uri="{FF2B5EF4-FFF2-40B4-BE49-F238E27FC236}">
                <a16:creationId xmlns:a16="http://schemas.microsoft.com/office/drawing/2014/main" id="{D32CA8A3-67E3-4936-B014-D2D52EB1D6B9}"/>
              </a:ext>
            </a:extLst>
          </p:cNvPr>
          <p:cNvGrpSpPr>
            <a:grpSpLocks/>
          </p:cNvGrpSpPr>
          <p:nvPr/>
        </p:nvGrpSpPr>
        <p:grpSpPr bwMode="auto">
          <a:xfrm>
            <a:off x="3471863" y="2141538"/>
            <a:ext cx="2274887" cy="461962"/>
            <a:chOff x="2204" y="1502"/>
            <a:chExt cx="1433" cy="291"/>
          </a:xfrm>
        </p:grpSpPr>
        <p:sp>
          <p:nvSpPr>
            <p:cNvPr id="6172" name="Rectangle 26">
              <a:extLst>
                <a:ext uri="{FF2B5EF4-FFF2-40B4-BE49-F238E27FC236}">
                  <a16:creationId xmlns:a16="http://schemas.microsoft.com/office/drawing/2014/main" id="{128D4F1F-E464-486F-8B4C-51FD7EBC1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1502"/>
              <a:ext cx="1433" cy="29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173" name="Text Box 27">
              <a:extLst>
                <a:ext uri="{FF2B5EF4-FFF2-40B4-BE49-F238E27FC236}">
                  <a16:creationId xmlns:a16="http://schemas.microsoft.com/office/drawing/2014/main" id="{ECBBADDF-0664-4DD6-A6BE-F56199D40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6" y="1528"/>
              <a:ext cx="1316" cy="2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 sz="1800"/>
                <a:t>Jugendfeuerwehr</a:t>
              </a:r>
              <a:endParaRPr lang="de-DE" altLang="de-DE" sz="2000"/>
            </a:p>
          </p:txBody>
        </p:sp>
      </p:grpSp>
      <p:sp>
        <p:nvSpPr>
          <p:cNvPr id="125980" name="Text Box 28">
            <a:extLst>
              <a:ext uri="{FF2B5EF4-FFF2-40B4-BE49-F238E27FC236}">
                <a16:creationId xmlns:a16="http://schemas.microsoft.com/office/drawing/2014/main" id="{840CE712-2E5E-4E30-BCCA-1ADEDF5C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13" y="2617788"/>
            <a:ext cx="2870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altLang="de-DE" sz="1400"/>
              <a:t>Eintrittsalter in der Regel mit</a:t>
            </a:r>
          </a:p>
          <a:p>
            <a:pPr algn="l"/>
            <a:r>
              <a:rPr lang="de-DE" altLang="de-DE" sz="1400"/>
              <a:t>dem vollendeten 10. Lebensjahr</a:t>
            </a:r>
          </a:p>
          <a:p>
            <a:pPr algn="l"/>
            <a:endParaRPr lang="de-DE" altLang="de-DE" sz="1400"/>
          </a:p>
        </p:txBody>
      </p:sp>
      <p:sp>
        <p:nvSpPr>
          <p:cNvPr id="125972" name="Rectangle 20">
            <a:extLst>
              <a:ext uri="{FF2B5EF4-FFF2-40B4-BE49-F238E27FC236}">
                <a16:creationId xmlns:a16="http://schemas.microsoft.com/office/drawing/2014/main" id="{04A8E8A0-50E6-4507-B834-BCBE8145A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213" y="3148013"/>
            <a:ext cx="2289175" cy="4365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/>
              <a:t>Aktiver Dienst</a:t>
            </a:r>
          </a:p>
        </p:txBody>
      </p:sp>
      <p:grpSp>
        <p:nvGrpSpPr>
          <p:cNvPr id="3" name="Group 69">
            <a:extLst>
              <a:ext uri="{FF2B5EF4-FFF2-40B4-BE49-F238E27FC236}">
                <a16:creationId xmlns:a16="http://schemas.microsoft.com/office/drawing/2014/main" id="{B1D9A7CE-3BF7-438B-9F92-7E5EDE56632D}"/>
              </a:ext>
            </a:extLst>
          </p:cNvPr>
          <p:cNvGrpSpPr>
            <a:grpSpLocks/>
          </p:cNvGrpSpPr>
          <p:nvPr/>
        </p:nvGrpSpPr>
        <p:grpSpPr bwMode="auto">
          <a:xfrm>
            <a:off x="3459163" y="4173538"/>
            <a:ext cx="3378200" cy="425450"/>
            <a:chOff x="2192" y="2764"/>
            <a:chExt cx="2128" cy="268"/>
          </a:xfrm>
        </p:grpSpPr>
        <p:sp>
          <p:nvSpPr>
            <p:cNvPr id="6170" name="Rectangle 36">
              <a:extLst>
                <a:ext uri="{FF2B5EF4-FFF2-40B4-BE49-F238E27FC236}">
                  <a16:creationId xmlns:a16="http://schemas.microsoft.com/office/drawing/2014/main" id="{C2284B54-C900-4612-AB2A-A236FEC80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" y="2764"/>
              <a:ext cx="2128" cy="26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171" name="Text Box 37">
              <a:extLst>
                <a:ext uri="{FF2B5EF4-FFF2-40B4-BE49-F238E27FC236}">
                  <a16:creationId xmlns:a16="http://schemas.microsoft.com/office/drawing/2014/main" id="{05CDAA00-F12E-463E-A826-3C8E8F6E4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8" y="2785"/>
              <a:ext cx="1964" cy="2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 sz="1800"/>
                <a:t>Alters- und Ehrenabteilung</a:t>
              </a:r>
            </a:p>
          </p:txBody>
        </p:sp>
      </p:grpSp>
      <p:sp>
        <p:nvSpPr>
          <p:cNvPr id="125990" name="Text Box 38">
            <a:extLst>
              <a:ext uri="{FF2B5EF4-FFF2-40B4-BE49-F238E27FC236}">
                <a16:creationId xmlns:a16="http://schemas.microsoft.com/office/drawing/2014/main" id="{A324A3DA-1D00-4400-97C3-3CF535F62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4618038"/>
            <a:ext cx="5162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altLang="de-DE" sz="1200"/>
              <a:t>ab dem vollendeten 60. Lebensjahr kann der ehrenamtliche Feuerwehrangehörige durch schriftliche Erklärung gegenüber dem Bürgermeister den Feuerwehrdienst mit sofortiger Wirkung beenden, ohne dass es einer Entpflichtung bedarf </a:t>
            </a:r>
          </a:p>
        </p:txBody>
      </p:sp>
      <p:grpSp>
        <p:nvGrpSpPr>
          <p:cNvPr id="6154" name="Group 75">
            <a:extLst>
              <a:ext uri="{FF2B5EF4-FFF2-40B4-BE49-F238E27FC236}">
                <a16:creationId xmlns:a16="http://schemas.microsoft.com/office/drawing/2014/main" id="{5C50BC68-02D4-498F-9111-449CF3A62718}"/>
              </a:ext>
            </a:extLst>
          </p:cNvPr>
          <p:cNvGrpSpPr>
            <a:grpSpLocks/>
          </p:cNvGrpSpPr>
          <p:nvPr/>
        </p:nvGrpSpPr>
        <p:grpSpPr bwMode="auto">
          <a:xfrm>
            <a:off x="1890713" y="1528763"/>
            <a:ext cx="2809875" cy="4110037"/>
            <a:chOff x="1197" y="1125"/>
            <a:chExt cx="1770" cy="2589"/>
          </a:xfrm>
        </p:grpSpPr>
        <p:sp>
          <p:nvSpPr>
            <p:cNvPr id="6160" name="Rectangle 9">
              <a:extLst>
                <a:ext uri="{FF2B5EF4-FFF2-40B4-BE49-F238E27FC236}">
                  <a16:creationId xmlns:a16="http://schemas.microsoft.com/office/drawing/2014/main" id="{40ED5444-95AB-45B1-B68E-8CC71F4B6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335"/>
              <a:ext cx="1527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6161" name="Group 71">
              <a:extLst>
                <a:ext uri="{FF2B5EF4-FFF2-40B4-BE49-F238E27FC236}">
                  <a16:creationId xmlns:a16="http://schemas.microsoft.com/office/drawing/2014/main" id="{4E61E7CD-304D-4B05-98E8-EE46642D78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7" y="1125"/>
              <a:ext cx="1665" cy="291"/>
              <a:chOff x="1702" y="1132"/>
              <a:chExt cx="1665" cy="291"/>
            </a:xfrm>
          </p:grpSpPr>
          <p:sp>
            <p:nvSpPr>
              <p:cNvPr id="6168" name="Rectangle 13">
                <a:extLst>
                  <a:ext uri="{FF2B5EF4-FFF2-40B4-BE49-F238E27FC236}">
                    <a16:creationId xmlns:a16="http://schemas.microsoft.com/office/drawing/2014/main" id="{0DCCC95B-0BF2-469F-90CB-2D172ED2F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" y="1132"/>
                <a:ext cx="1665" cy="291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6169" name="Text Box 23">
                <a:extLst>
                  <a:ext uri="{FF2B5EF4-FFF2-40B4-BE49-F238E27FC236}">
                    <a16:creationId xmlns:a16="http://schemas.microsoft.com/office/drawing/2014/main" id="{2DC75EC6-2F72-4BAD-8205-24D0FFAA81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5" y="1162"/>
                <a:ext cx="1540" cy="23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de-DE" altLang="de-DE" sz="1800"/>
                  <a:t> Gemeindefeuerwehr</a:t>
                </a:r>
                <a:endParaRPr lang="de-DE" altLang="de-DE" sz="2000"/>
              </a:p>
            </p:txBody>
          </p:sp>
        </p:grpSp>
        <p:grpSp>
          <p:nvGrpSpPr>
            <p:cNvPr id="6162" name="Group 74">
              <a:extLst>
                <a:ext uri="{FF2B5EF4-FFF2-40B4-BE49-F238E27FC236}">
                  <a16:creationId xmlns:a16="http://schemas.microsoft.com/office/drawing/2014/main" id="{44F14D51-0B66-4E2C-B8FE-7E13D3B5F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1" y="1428"/>
              <a:ext cx="332" cy="2286"/>
              <a:chOff x="1871" y="1428"/>
              <a:chExt cx="332" cy="2286"/>
            </a:xfrm>
          </p:grpSpPr>
          <p:sp>
            <p:nvSpPr>
              <p:cNvPr id="6163" name="Line 42">
                <a:extLst>
                  <a:ext uri="{FF2B5EF4-FFF2-40B4-BE49-F238E27FC236}">
                    <a16:creationId xmlns:a16="http://schemas.microsoft.com/office/drawing/2014/main" id="{AFA4C92C-85FF-4C88-A4E3-30E91DBEA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1" y="1428"/>
                <a:ext cx="29" cy="2286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64" name="Line 43">
                <a:extLst>
                  <a:ext uri="{FF2B5EF4-FFF2-40B4-BE49-F238E27FC236}">
                    <a16:creationId xmlns:a16="http://schemas.microsoft.com/office/drawing/2014/main" id="{C06A8AFC-4A73-48EB-BD64-C15A75010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6" y="1656"/>
                <a:ext cx="312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65" name="Line 44">
                <a:extLst>
                  <a:ext uri="{FF2B5EF4-FFF2-40B4-BE49-F238E27FC236}">
                    <a16:creationId xmlns:a16="http://schemas.microsoft.com/office/drawing/2014/main" id="{8767E9D9-BE19-416F-9CEB-6E25E0A60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2" y="2280"/>
                <a:ext cx="31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66" name="Line 45">
                <a:extLst>
                  <a:ext uri="{FF2B5EF4-FFF2-40B4-BE49-F238E27FC236}">
                    <a16:creationId xmlns:a16="http://schemas.microsoft.com/office/drawing/2014/main" id="{6342136B-0447-475F-8B2A-F16E75FC7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6" y="2899"/>
                <a:ext cx="298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67" name="Line 49">
                <a:extLst>
                  <a:ext uri="{FF2B5EF4-FFF2-40B4-BE49-F238E27FC236}">
                    <a16:creationId xmlns:a16="http://schemas.microsoft.com/office/drawing/2014/main" id="{5CCF8F77-B3AF-488A-BE61-0B3DB588E8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3" y="3705"/>
                <a:ext cx="310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7" name="Group 70">
            <a:extLst>
              <a:ext uri="{FF2B5EF4-FFF2-40B4-BE49-F238E27FC236}">
                <a16:creationId xmlns:a16="http://schemas.microsoft.com/office/drawing/2014/main" id="{FE55108F-463E-42A3-B847-F3987D07023E}"/>
              </a:ext>
            </a:extLst>
          </p:cNvPr>
          <p:cNvGrpSpPr>
            <a:grpSpLocks/>
          </p:cNvGrpSpPr>
          <p:nvPr/>
        </p:nvGrpSpPr>
        <p:grpSpPr bwMode="auto">
          <a:xfrm>
            <a:off x="3486150" y="5461000"/>
            <a:ext cx="1773238" cy="427038"/>
            <a:chOff x="2161" y="3350"/>
            <a:chExt cx="1117" cy="269"/>
          </a:xfrm>
        </p:grpSpPr>
        <p:sp>
          <p:nvSpPr>
            <p:cNvPr id="6158" name="Rectangle 40">
              <a:extLst>
                <a:ext uri="{FF2B5EF4-FFF2-40B4-BE49-F238E27FC236}">
                  <a16:creationId xmlns:a16="http://schemas.microsoft.com/office/drawing/2014/main" id="{B9E61BCE-65AC-40EB-8670-1803D8992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1" y="3350"/>
              <a:ext cx="1117" cy="26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159" name="Text Box 41">
              <a:extLst>
                <a:ext uri="{FF2B5EF4-FFF2-40B4-BE49-F238E27FC236}">
                  <a16:creationId xmlns:a16="http://schemas.microsoft.com/office/drawing/2014/main" id="{CA862175-84F8-4FAB-8F07-F4387344BC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4" y="3363"/>
              <a:ext cx="996" cy="2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 sz="1800"/>
                <a:t>Förderverein</a:t>
              </a:r>
            </a:p>
          </p:txBody>
        </p:sp>
      </p:grpSp>
      <p:sp>
        <p:nvSpPr>
          <p:cNvPr id="126025" name="Text Box 73">
            <a:extLst>
              <a:ext uri="{FF2B5EF4-FFF2-40B4-BE49-F238E27FC236}">
                <a16:creationId xmlns:a16="http://schemas.microsoft.com/office/drawing/2014/main" id="{F28425E6-2052-4133-89BE-D7BB38AE5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3629025"/>
            <a:ext cx="26241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de-DE" altLang="de-DE" sz="1400"/>
              <a:t>Ehrenamtlich sowie haupt-</a:t>
            </a:r>
          </a:p>
          <a:p>
            <a:pPr algn="l"/>
            <a:r>
              <a:rPr lang="de-DE" altLang="de-DE" sz="1400"/>
              <a:t>amtlich Bedienstete (FF / BF)</a:t>
            </a:r>
          </a:p>
        </p:txBody>
      </p:sp>
      <p:sp>
        <p:nvSpPr>
          <p:cNvPr id="6157" name="Rectangle 76">
            <a:extLst>
              <a:ext uri="{FF2B5EF4-FFF2-40B4-BE49-F238E27FC236}">
                <a16:creationId xmlns:a16="http://schemas.microsoft.com/office/drawing/2014/main" id="{86AAC530-6B33-4952-8031-BC89520DC3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791200" y="6210300"/>
            <a:ext cx="1514475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Aufstellung der Gemeindefeuerwehr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80" grpId="0" autoUpdateAnimBg="0"/>
      <p:bldP spid="125972" grpId="0" animBg="1" autoUpdateAnimBg="0"/>
      <p:bldP spid="125990" grpId="0" autoUpdateAnimBg="0"/>
      <p:bldP spid="12602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E7B7FC1-AB41-40D8-B01D-45516803A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888" y="3856038"/>
            <a:ext cx="321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30051" name="Text Box 3">
            <a:extLst>
              <a:ext uri="{FF2B5EF4-FFF2-40B4-BE49-F238E27FC236}">
                <a16:creationId xmlns:a16="http://schemas.microsoft.com/office/drawing/2014/main" id="{F77AE0AE-C6A2-4092-BE14-8439C800B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1784350"/>
            <a:ext cx="697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/>
              <a:t>Die Einsatzgrundzeit setzt sich im wesentlichen aus folgenden</a:t>
            </a:r>
          </a:p>
          <a:p>
            <a:r>
              <a:rPr lang="de-DE" altLang="de-DE" sz="1800"/>
              <a:t>Phasen zusammen:</a:t>
            </a:r>
            <a:endParaRPr lang="de-DE" altLang="de-DE" sz="2000"/>
          </a:p>
        </p:txBody>
      </p:sp>
      <p:sp>
        <p:nvSpPr>
          <p:cNvPr id="130052" name="Text Box 4">
            <a:extLst>
              <a:ext uri="{FF2B5EF4-FFF2-40B4-BE49-F238E27FC236}">
                <a16:creationId xmlns:a16="http://schemas.microsoft.com/office/drawing/2014/main" id="{53A2FA18-F07D-48E5-BFAD-D0F78DC3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2759075"/>
            <a:ext cx="4378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de-DE" altLang="de-DE" sz="1800" b="0"/>
              <a:t> Alarmierung der Feuerwehrangehörigen</a:t>
            </a:r>
          </a:p>
        </p:txBody>
      </p:sp>
      <p:sp>
        <p:nvSpPr>
          <p:cNvPr id="130053" name="Text Box 5">
            <a:extLst>
              <a:ext uri="{FF2B5EF4-FFF2-40B4-BE49-F238E27FC236}">
                <a16:creationId xmlns:a16="http://schemas.microsoft.com/office/drawing/2014/main" id="{548D30AB-116A-4FC2-8573-0AC8B4B7B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3287713"/>
            <a:ext cx="6588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de-DE" altLang="de-DE" sz="1800" b="0"/>
              <a:t> Anfahrt der Feuerwehrangehörigen zum Feuerwehrhaus nach</a:t>
            </a:r>
          </a:p>
          <a:p>
            <a:pPr algn="l"/>
            <a:r>
              <a:rPr lang="de-DE" altLang="de-DE" sz="1800" b="0"/>
              <a:t>  der Erstalarmierung über Funkmeldeempfänger oder Sirene</a:t>
            </a:r>
          </a:p>
        </p:txBody>
      </p:sp>
      <p:sp>
        <p:nvSpPr>
          <p:cNvPr id="130054" name="Text Box 6">
            <a:extLst>
              <a:ext uri="{FF2B5EF4-FFF2-40B4-BE49-F238E27FC236}">
                <a16:creationId xmlns:a16="http://schemas.microsoft.com/office/drawing/2014/main" id="{B3CAB39D-2C60-4820-83C4-90FAE270D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4013200"/>
            <a:ext cx="3171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de-DE" altLang="de-DE" sz="1800" b="0"/>
              <a:t> Anlegen der Schutzkleidung</a:t>
            </a:r>
          </a:p>
        </p:txBody>
      </p:sp>
      <p:sp>
        <p:nvSpPr>
          <p:cNvPr id="130055" name="Text Box 7">
            <a:extLst>
              <a:ext uri="{FF2B5EF4-FFF2-40B4-BE49-F238E27FC236}">
                <a16:creationId xmlns:a16="http://schemas.microsoft.com/office/drawing/2014/main" id="{3F87623F-B345-4407-BAE9-D7D640645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4546600"/>
            <a:ext cx="6245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de-DE" altLang="de-DE" sz="1800" b="0"/>
              <a:t> Anfahrt zur Einsatzstelle mit soviel Kräften, dass wirksame</a:t>
            </a:r>
          </a:p>
          <a:p>
            <a:pPr algn="l"/>
            <a:r>
              <a:rPr lang="de-DE" altLang="de-DE" sz="1800" b="0"/>
              <a:t>  Hilfe eingeleitet werden kann</a:t>
            </a:r>
          </a:p>
        </p:txBody>
      </p:sp>
      <p:sp>
        <p:nvSpPr>
          <p:cNvPr id="130056" name="Text Box 8">
            <a:extLst>
              <a:ext uri="{FF2B5EF4-FFF2-40B4-BE49-F238E27FC236}">
                <a16:creationId xmlns:a16="http://schemas.microsoft.com/office/drawing/2014/main" id="{530FA349-F4A4-43B4-82B0-B1684FD05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5272088"/>
            <a:ext cx="3362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de-DE" altLang="de-DE" sz="1800" b="0"/>
              <a:t> Eintreffen an der Einsatzstelle</a:t>
            </a:r>
          </a:p>
        </p:txBody>
      </p:sp>
      <p:pic>
        <p:nvPicPr>
          <p:cNvPr id="7177" name="Picture 9">
            <a:extLst>
              <a:ext uri="{FF2B5EF4-FFF2-40B4-BE49-F238E27FC236}">
                <a16:creationId xmlns:a16="http://schemas.microsoft.com/office/drawing/2014/main" id="{68B4CFC5-208B-49DA-BF58-ACECAADDC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2225675"/>
            <a:ext cx="9652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>
            <a:extLst>
              <a:ext uri="{FF2B5EF4-FFF2-40B4-BE49-F238E27FC236}">
                <a16:creationId xmlns:a16="http://schemas.microsoft.com/office/drawing/2014/main" id="{38D9DE5D-A6C9-4B2E-A08B-A14C1B42F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1187450"/>
            <a:ext cx="469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accent2"/>
                </a:solidFill>
              </a:rPr>
              <a:t>Einsatzgrundzeit der Gemeindefeuerwehr</a:t>
            </a:r>
            <a:endParaRPr lang="de-DE" altLang="de-DE" sz="1800"/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D86D0699-5B5B-427D-91CC-C494FC3E3B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219825" y="6248400"/>
            <a:ext cx="1095375" cy="21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Einsatzgrundzeit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utoUpdateAnimBg="0"/>
      <p:bldP spid="130052" grpId="0" autoUpdateAnimBg="0"/>
      <p:bldP spid="130053" grpId="0" autoUpdateAnimBg="0"/>
      <p:bldP spid="130054" grpId="0" autoUpdateAnimBg="0"/>
      <p:bldP spid="130055" grpId="0" autoUpdateAnimBg="0"/>
      <p:bldP spid="13005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>
            <a:extLst>
              <a:ext uri="{FF2B5EF4-FFF2-40B4-BE49-F238E27FC236}">
                <a16:creationId xmlns:a16="http://schemas.microsoft.com/office/drawing/2014/main" id="{F3F23408-A2B9-4DEA-A421-612558D8E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725" y="5380038"/>
            <a:ext cx="7356475" cy="111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645E64FA-D8DF-4FE9-A940-5B2C92EC6B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5378450"/>
            <a:ext cx="0" cy="10636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96" name="Line 5">
            <a:extLst>
              <a:ext uri="{FF2B5EF4-FFF2-40B4-BE49-F238E27FC236}">
                <a16:creationId xmlns:a16="http://schemas.microsoft.com/office/drawing/2014/main" id="{69739434-F6FF-48A1-8FAA-1E8F78BC7D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0288" y="5378450"/>
            <a:ext cx="0" cy="10636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97" name="Line 6">
            <a:extLst>
              <a:ext uri="{FF2B5EF4-FFF2-40B4-BE49-F238E27FC236}">
                <a16:creationId xmlns:a16="http://schemas.microsoft.com/office/drawing/2014/main" id="{7B52034D-10AB-4DCA-A8BD-1DDC89C1F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9338" y="5378450"/>
            <a:ext cx="11112" cy="968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98" name="Line 7">
            <a:extLst>
              <a:ext uri="{FF2B5EF4-FFF2-40B4-BE49-F238E27FC236}">
                <a16:creationId xmlns:a16="http://schemas.microsoft.com/office/drawing/2014/main" id="{91C16756-1B27-436F-BD03-32362246E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3225" y="5378450"/>
            <a:ext cx="0" cy="10636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99" name="Text Box 8">
            <a:extLst>
              <a:ext uri="{FF2B5EF4-FFF2-40B4-BE49-F238E27FC236}">
                <a16:creationId xmlns:a16="http://schemas.microsoft.com/office/drawing/2014/main" id="{CF4218A3-D1BC-4B92-B1CC-4FF3C9A0C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5614988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/>
              <a:t>Alarmieren der</a:t>
            </a:r>
          </a:p>
          <a:p>
            <a:r>
              <a:rPr lang="de-DE" altLang="de-DE" sz="1200"/>
              <a:t>Einsatzkräfte</a:t>
            </a:r>
          </a:p>
        </p:txBody>
      </p:sp>
      <p:sp>
        <p:nvSpPr>
          <p:cNvPr id="8200" name="Text Box 9">
            <a:extLst>
              <a:ext uri="{FF2B5EF4-FFF2-40B4-BE49-F238E27FC236}">
                <a16:creationId xmlns:a16="http://schemas.microsoft.com/office/drawing/2014/main" id="{226281EB-5BE0-4720-801F-0952A4ED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5600700"/>
            <a:ext cx="124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/>
              <a:t>Ausrücken der</a:t>
            </a:r>
          </a:p>
          <a:p>
            <a:r>
              <a:rPr lang="de-DE" altLang="de-DE" sz="1200"/>
              <a:t>Einsatzkräfte</a:t>
            </a:r>
            <a:endParaRPr lang="de-DE" altLang="de-DE" sz="1400"/>
          </a:p>
        </p:txBody>
      </p:sp>
      <p:sp>
        <p:nvSpPr>
          <p:cNvPr id="8201" name="Text Box 10">
            <a:extLst>
              <a:ext uri="{FF2B5EF4-FFF2-40B4-BE49-F238E27FC236}">
                <a16:creationId xmlns:a16="http://schemas.microsoft.com/office/drawing/2014/main" id="{EEBA9520-FF1E-4465-9800-A13DFFF70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8" y="5462588"/>
            <a:ext cx="6175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/>
              <a:t>4 Min.</a:t>
            </a:r>
          </a:p>
        </p:txBody>
      </p:sp>
      <p:sp>
        <p:nvSpPr>
          <p:cNvPr id="8202" name="Text Box 11">
            <a:extLst>
              <a:ext uri="{FF2B5EF4-FFF2-40B4-BE49-F238E27FC236}">
                <a16:creationId xmlns:a16="http://schemas.microsoft.com/office/drawing/2014/main" id="{E8F14D79-011E-4400-BC56-3C66AFC26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13" y="5627688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/>
              <a:t>1. Abmarsch an</a:t>
            </a:r>
          </a:p>
          <a:p>
            <a:r>
              <a:rPr lang="de-DE" altLang="de-DE" sz="1200"/>
              <a:t>der E-Stelle</a:t>
            </a:r>
          </a:p>
        </p:txBody>
      </p:sp>
      <p:sp>
        <p:nvSpPr>
          <p:cNvPr id="8203" name="Text Box 12">
            <a:extLst>
              <a:ext uri="{FF2B5EF4-FFF2-40B4-BE49-F238E27FC236}">
                <a16:creationId xmlns:a16="http://schemas.microsoft.com/office/drawing/2014/main" id="{A0D590A0-C563-435D-A126-7EAD44543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5445125"/>
            <a:ext cx="617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/>
              <a:t>8 Min.</a:t>
            </a:r>
          </a:p>
        </p:txBody>
      </p:sp>
      <p:sp>
        <p:nvSpPr>
          <p:cNvPr id="8204" name="Text Box 13">
            <a:extLst>
              <a:ext uri="{FF2B5EF4-FFF2-40B4-BE49-F238E27FC236}">
                <a16:creationId xmlns:a16="http://schemas.microsoft.com/office/drawing/2014/main" id="{F12B0A3E-B821-4EB4-BD76-A6BD3D23A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5622925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/>
              <a:t>2. Abmarsch an</a:t>
            </a:r>
          </a:p>
          <a:p>
            <a:r>
              <a:rPr lang="de-DE" altLang="de-DE" sz="1200"/>
              <a:t>der E-Stelle</a:t>
            </a:r>
          </a:p>
        </p:txBody>
      </p:sp>
      <p:sp>
        <p:nvSpPr>
          <p:cNvPr id="8205" name="Text Box 14">
            <a:extLst>
              <a:ext uri="{FF2B5EF4-FFF2-40B4-BE49-F238E27FC236}">
                <a16:creationId xmlns:a16="http://schemas.microsoft.com/office/drawing/2014/main" id="{3E570C3D-19DC-468D-AB52-7A1BCD9C1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300" y="5470525"/>
            <a:ext cx="701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/>
              <a:t>15 Min.</a:t>
            </a:r>
          </a:p>
        </p:txBody>
      </p:sp>
      <p:sp>
        <p:nvSpPr>
          <p:cNvPr id="8206" name="Text Box 15">
            <a:extLst>
              <a:ext uri="{FF2B5EF4-FFF2-40B4-BE49-F238E27FC236}">
                <a16:creationId xmlns:a16="http://schemas.microsoft.com/office/drawing/2014/main" id="{F22BC7FD-9954-4A61-A353-C3065B76A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25" y="5643563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/>
              <a:t>3. Abmarsch an</a:t>
            </a:r>
          </a:p>
          <a:p>
            <a:r>
              <a:rPr lang="de-DE" altLang="de-DE" sz="1200"/>
              <a:t>der E-Stelle</a:t>
            </a:r>
          </a:p>
        </p:txBody>
      </p:sp>
      <p:sp>
        <p:nvSpPr>
          <p:cNvPr id="8207" name="Line 16">
            <a:extLst>
              <a:ext uri="{FF2B5EF4-FFF2-40B4-BE49-F238E27FC236}">
                <a16:creationId xmlns:a16="http://schemas.microsoft.com/office/drawing/2014/main" id="{EAEA3D42-143E-4064-BD1B-780310DA20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64413" y="5399088"/>
            <a:ext cx="9525" cy="857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08" name="Text Box 17">
            <a:extLst>
              <a:ext uri="{FF2B5EF4-FFF2-40B4-BE49-F238E27FC236}">
                <a16:creationId xmlns:a16="http://schemas.microsoft.com/office/drawing/2014/main" id="{4A67B532-B8D0-421A-A5E3-04E9E6FCC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5448300"/>
            <a:ext cx="701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/>
              <a:t>25 Min.</a:t>
            </a:r>
          </a:p>
        </p:txBody>
      </p:sp>
      <p:sp>
        <p:nvSpPr>
          <p:cNvPr id="8209" name="Text Box 18">
            <a:extLst>
              <a:ext uri="{FF2B5EF4-FFF2-40B4-BE49-F238E27FC236}">
                <a16:creationId xmlns:a16="http://schemas.microsoft.com/office/drawing/2014/main" id="{544EC14E-8A18-41FA-88CF-F2F68BBC8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3575" y="52578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/>
              <a:t>t (Min.)</a:t>
            </a:r>
          </a:p>
        </p:txBody>
      </p:sp>
      <p:sp>
        <p:nvSpPr>
          <p:cNvPr id="8210" name="Text Box 19">
            <a:extLst>
              <a:ext uri="{FF2B5EF4-FFF2-40B4-BE49-F238E27FC236}">
                <a16:creationId xmlns:a16="http://schemas.microsoft.com/office/drawing/2014/main" id="{027E4876-4A1D-4ACC-A41A-639BFDA14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1135063"/>
            <a:ext cx="6786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Einsatzgrundzeit mit weiteren Ergänzungsmaßnahmen</a:t>
            </a:r>
            <a:endParaRPr lang="de-DE" altLang="de-DE" sz="2000"/>
          </a:p>
        </p:txBody>
      </p:sp>
      <p:sp>
        <p:nvSpPr>
          <p:cNvPr id="8211" name="Line 20">
            <a:extLst>
              <a:ext uri="{FF2B5EF4-FFF2-40B4-BE49-F238E27FC236}">
                <a16:creationId xmlns:a16="http://schemas.microsoft.com/office/drawing/2014/main" id="{1389F20B-F02E-4F29-B952-FDB35BDF98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8538" y="1795463"/>
            <a:ext cx="0" cy="35925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12" name="Line 21">
            <a:extLst>
              <a:ext uri="{FF2B5EF4-FFF2-40B4-BE49-F238E27FC236}">
                <a16:creationId xmlns:a16="http://schemas.microsoft.com/office/drawing/2014/main" id="{A5D1C48C-12BB-4B0D-9401-BBDEBA65F8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9338" y="1795463"/>
            <a:ext cx="0" cy="35925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13" name="Line 22">
            <a:extLst>
              <a:ext uri="{FF2B5EF4-FFF2-40B4-BE49-F238E27FC236}">
                <a16:creationId xmlns:a16="http://schemas.microsoft.com/office/drawing/2014/main" id="{162AA2A4-A308-4EE9-9607-5231043DBF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8463" y="1795463"/>
            <a:ext cx="0" cy="35925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14" name="Line 23">
            <a:extLst>
              <a:ext uri="{FF2B5EF4-FFF2-40B4-BE49-F238E27FC236}">
                <a16:creationId xmlns:a16="http://schemas.microsoft.com/office/drawing/2014/main" id="{2C29F8B0-E99E-4F3B-AD8E-5268515A38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9175" y="1795463"/>
            <a:ext cx="0" cy="359251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15" name="Text Box 24">
            <a:extLst>
              <a:ext uri="{FF2B5EF4-FFF2-40B4-BE49-F238E27FC236}">
                <a16:creationId xmlns:a16="http://schemas.microsoft.com/office/drawing/2014/main" id="{5E13559C-2072-47DD-A84D-0987750FC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449888"/>
            <a:ext cx="6175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/>
              <a:t>0 Min.</a:t>
            </a:r>
          </a:p>
        </p:txBody>
      </p:sp>
      <p:grpSp>
        <p:nvGrpSpPr>
          <p:cNvPr id="2" name="Group 32">
            <a:extLst>
              <a:ext uri="{FF2B5EF4-FFF2-40B4-BE49-F238E27FC236}">
                <a16:creationId xmlns:a16="http://schemas.microsoft.com/office/drawing/2014/main" id="{36CD5670-32CE-4BD9-90DE-03181015A135}"/>
              </a:ext>
            </a:extLst>
          </p:cNvPr>
          <p:cNvGrpSpPr>
            <a:grpSpLocks/>
          </p:cNvGrpSpPr>
          <p:nvPr/>
        </p:nvGrpSpPr>
        <p:grpSpPr bwMode="auto">
          <a:xfrm>
            <a:off x="998538" y="2032000"/>
            <a:ext cx="4543425" cy="846138"/>
            <a:chOff x="629" y="1280"/>
            <a:chExt cx="2862" cy="533"/>
          </a:xfrm>
        </p:grpSpPr>
        <p:sp>
          <p:nvSpPr>
            <p:cNvPr id="8224" name="AutoShape 25">
              <a:extLst>
                <a:ext uri="{FF2B5EF4-FFF2-40B4-BE49-F238E27FC236}">
                  <a16:creationId xmlns:a16="http://schemas.microsoft.com/office/drawing/2014/main" id="{B3222EE9-577E-4CE4-A9B9-76DE50979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" y="1512"/>
              <a:ext cx="1617" cy="202"/>
            </a:xfrm>
            <a:prstGeom prst="rightArrow">
              <a:avLst>
                <a:gd name="adj1" fmla="val 50000"/>
                <a:gd name="adj2" fmla="val 200124"/>
              </a:avLst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225" name="Text Box 26">
              <a:extLst>
                <a:ext uri="{FF2B5EF4-FFF2-40B4-BE49-F238E27FC236}">
                  <a16:creationId xmlns:a16="http://schemas.microsoft.com/office/drawing/2014/main" id="{0D34AE59-4243-4033-9AAF-4C09FCE14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" y="1280"/>
              <a:ext cx="11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>
                  <a:solidFill>
                    <a:srgbClr val="CC3300"/>
                  </a:solidFill>
                </a:rPr>
                <a:t>Einsatzgrundzeit</a:t>
              </a:r>
            </a:p>
          </p:txBody>
        </p:sp>
        <p:sp>
          <p:nvSpPr>
            <p:cNvPr id="8226" name="Text Box 27">
              <a:extLst>
                <a:ext uri="{FF2B5EF4-FFF2-40B4-BE49-F238E27FC236}">
                  <a16:creationId xmlns:a16="http://schemas.microsoft.com/office/drawing/2014/main" id="{86712CF9-0049-4DFC-BAE3-2C3B7B3EB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9" y="1525"/>
              <a:ext cx="12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 sz="1200">
                  <a:solidFill>
                    <a:srgbClr val="CC3300"/>
                  </a:solidFill>
                </a:rPr>
                <a:t>1. Abmarsch:</a:t>
              </a:r>
            </a:p>
            <a:p>
              <a:pPr algn="l"/>
              <a:r>
                <a:rPr lang="de-DE" altLang="de-DE" sz="1200">
                  <a:solidFill>
                    <a:srgbClr val="CC3300"/>
                  </a:solidFill>
                </a:rPr>
                <a:t>Einleiten wirksamer Hilfe</a:t>
              </a:r>
              <a:endParaRPr lang="de-DE" altLang="de-DE" sz="1600">
                <a:solidFill>
                  <a:srgbClr val="CC3300"/>
                </a:solidFill>
              </a:endParaRPr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8269AFA6-95C5-48BC-9A87-DD23B9636A92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336925"/>
            <a:ext cx="5753100" cy="717550"/>
            <a:chOff x="624" y="2102"/>
            <a:chExt cx="3624" cy="452"/>
          </a:xfrm>
        </p:grpSpPr>
        <p:sp>
          <p:nvSpPr>
            <p:cNvPr id="8222" name="AutoShape 28">
              <a:extLst>
                <a:ext uri="{FF2B5EF4-FFF2-40B4-BE49-F238E27FC236}">
                  <a16:creationId xmlns:a16="http://schemas.microsoft.com/office/drawing/2014/main" id="{A69AD950-BD81-4C50-9B15-BD181F88E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102"/>
              <a:ext cx="2827" cy="221"/>
            </a:xfrm>
            <a:prstGeom prst="rightArrow">
              <a:avLst>
                <a:gd name="adj1" fmla="val 50000"/>
                <a:gd name="adj2" fmla="val 319796"/>
              </a:avLst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223" name="Text Box 29">
              <a:extLst>
                <a:ext uri="{FF2B5EF4-FFF2-40B4-BE49-F238E27FC236}">
                  <a16:creationId xmlns:a16="http://schemas.microsoft.com/office/drawing/2014/main" id="{EE74F751-A0E6-460A-BD60-2CD4F2F93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1" y="2151"/>
              <a:ext cx="797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 sz="1200">
                  <a:solidFill>
                    <a:srgbClr val="CC3300"/>
                  </a:solidFill>
                </a:rPr>
                <a:t>2. Abmarsch:</a:t>
              </a:r>
            </a:p>
            <a:p>
              <a:pPr algn="l"/>
              <a:r>
                <a:rPr lang="de-DE" altLang="de-DE" sz="1200">
                  <a:solidFill>
                    <a:srgbClr val="CC3300"/>
                  </a:solidFill>
                </a:rPr>
                <a:t>Ergänzen des </a:t>
              </a:r>
            </a:p>
            <a:p>
              <a:pPr algn="l"/>
              <a:r>
                <a:rPr lang="de-DE" altLang="de-DE" sz="1200">
                  <a:solidFill>
                    <a:srgbClr val="CC3300"/>
                  </a:solidFill>
                </a:rPr>
                <a:t>1. Abmarsches</a:t>
              </a:r>
              <a:endParaRPr lang="de-DE" altLang="de-DE" sz="1200"/>
            </a:p>
          </p:txBody>
        </p:sp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id="{EEB840A1-03EE-4C2F-81E5-447950D27B98}"/>
              </a:ext>
            </a:extLst>
          </p:cNvPr>
          <p:cNvGrpSpPr>
            <a:grpSpLocks/>
          </p:cNvGrpSpPr>
          <p:nvPr/>
        </p:nvGrpSpPr>
        <p:grpSpPr bwMode="auto">
          <a:xfrm>
            <a:off x="998538" y="4357688"/>
            <a:ext cx="7607300" cy="885825"/>
            <a:chOff x="629" y="2745"/>
            <a:chExt cx="4792" cy="558"/>
          </a:xfrm>
        </p:grpSpPr>
        <p:sp>
          <p:nvSpPr>
            <p:cNvPr id="8220" name="AutoShape 30">
              <a:extLst>
                <a:ext uri="{FF2B5EF4-FFF2-40B4-BE49-F238E27FC236}">
                  <a16:creationId xmlns:a16="http://schemas.microsoft.com/office/drawing/2014/main" id="{1AE7238B-D147-426D-A52C-75730CC34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" y="2745"/>
              <a:ext cx="4003" cy="249"/>
            </a:xfrm>
            <a:prstGeom prst="rightArrow">
              <a:avLst>
                <a:gd name="adj1" fmla="val 50000"/>
                <a:gd name="adj2" fmla="val 401908"/>
              </a:avLst>
            </a:prstGeom>
            <a:solidFill>
              <a:srgbClr val="FFFF99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221" name="Text Box 31">
              <a:extLst>
                <a:ext uri="{FF2B5EF4-FFF2-40B4-BE49-F238E27FC236}">
                  <a16:creationId xmlns:a16="http://schemas.microsoft.com/office/drawing/2014/main" id="{F2FDECE8-9D47-43A1-8E92-6B3EAFB29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4" y="2785"/>
              <a:ext cx="79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de-DE" altLang="de-DE" sz="1200">
                  <a:solidFill>
                    <a:srgbClr val="CC3300"/>
                  </a:solidFill>
                </a:rPr>
                <a:t>3. Abmarsch:</a:t>
              </a:r>
            </a:p>
            <a:p>
              <a:pPr algn="l"/>
              <a:r>
                <a:rPr lang="de-DE" altLang="de-DE" sz="1200">
                  <a:solidFill>
                    <a:srgbClr val="CC3300"/>
                  </a:solidFill>
                </a:rPr>
                <a:t>Ergänzen des</a:t>
              </a:r>
            </a:p>
            <a:p>
              <a:pPr algn="l"/>
              <a:r>
                <a:rPr lang="de-DE" altLang="de-DE" sz="1200">
                  <a:solidFill>
                    <a:srgbClr val="CC3300"/>
                  </a:solidFill>
                </a:rPr>
                <a:t>1. und</a:t>
              </a:r>
            </a:p>
            <a:p>
              <a:pPr algn="l"/>
              <a:r>
                <a:rPr lang="de-DE" altLang="de-DE" sz="1200">
                  <a:solidFill>
                    <a:srgbClr val="CC3300"/>
                  </a:solidFill>
                </a:rPr>
                <a:t>2. Abmarsches</a:t>
              </a:r>
              <a:endParaRPr lang="de-DE" altLang="de-DE" sz="1200"/>
            </a:p>
          </p:txBody>
        </p:sp>
      </p:grpSp>
      <p:sp>
        <p:nvSpPr>
          <p:cNvPr id="8219" name="Rectangle 35">
            <a:extLst>
              <a:ext uri="{FF2B5EF4-FFF2-40B4-BE49-F238E27FC236}">
                <a16:creationId xmlns:a16="http://schemas.microsoft.com/office/drawing/2014/main" id="{64FC4368-866A-4370-99F0-C6D492D0B6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429250" y="6210300"/>
            <a:ext cx="1562100" cy="20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Einsatzgrundzeit mit Ergänzung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2C447609-8FCD-4394-A578-46F224855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888" y="3856038"/>
            <a:ext cx="3219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219" name="Oval 1027">
            <a:extLst>
              <a:ext uri="{FF2B5EF4-FFF2-40B4-BE49-F238E27FC236}">
                <a16:creationId xmlns:a16="http://schemas.microsoft.com/office/drawing/2014/main" id="{6A65D171-AFC4-4548-9D69-51B737F1E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0" y="2692400"/>
            <a:ext cx="2713038" cy="1036638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/>
              <a:t>Facheinheiten </a:t>
            </a:r>
            <a:endParaRPr lang="de-DE" altLang="de-DE"/>
          </a:p>
        </p:txBody>
      </p:sp>
      <p:grpSp>
        <p:nvGrpSpPr>
          <p:cNvPr id="2" name="Group 1049">
            <a:extLst>
              <a:ext uri="{FF2B5EF4-FFF2-40B4-BE49-F238E27FC236}">
                <a16:creationId xmlns:a16="http://schemas.microsoft.com/office/drawing/2014/main" id="{FB9846AD-6BEE-40AE-88B8-4ECB177C9F94}"/>
              </a:ext>
            </a:extLst>
          </p:cNvPr>
          <p:cNvGrpSpPr>
            <a:grpSpLocks/>
          </p:cNvGrpSpPr>
          <p:nvPr/>
        </p:nvGrpSpPr>
        <p:grpSpPr bwMode="auto">
          <a:xfrm>
            <a:off x="3709988" y="4572000"/>
            <a:ext cx="1568450" cy="1346200"/>
            <a:chOff x="2337" y="2880"/>
            <a:chExt cx="988" cy="848"/>
          </a:xfrm>
        </p:grpSpPr>
        <p:sp>
          <p:nvSpPr>
            <p:cNvPr id="9240" name="Text Box 1029">
              <a:extLst>
                <a:ext uri="{FF2B5EF4-FFF2-40B4-BE49-F238E27FC236}">
                  <a16:creationId xmlns:a16="http://schemas.microsoft.com/office/drawing/2014/main" id="{DA5997F3-F142-4436-A622-C39EFAEF7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7" y="2880"/>
              <a:ext cx="9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Brandschutz</a:t>
              </a:r>
            </a:p>
          </p:txBody>
        </p:sp>
        <p:pic>
          <p:nvPicPr>
            <p:cNvPr id="9241" name="Picture 1034">
              <a:extLst>
                <a:ext uri="{FF2B5EF4-FFF2-40B4-BE49-F238E27FC236}">
                  <a16:creationId xmlns:a16="http://schemas.microsoft.com/office/drawing/2014/main" id="{5733A1FC-76BC-4474-A429-CC79C5FAB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2" y="3122"/>
              <a:ext cx="571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48">
            <a:extLst>
              <a:ext uri="{FF2B5EF4-FFF2-40B4-BE49-F238E27FC236}">
                <a16:creationId xmlns:a16="http://schemas.microsoft.com/office/drawing/2014/main" id="{C00C7D50-BCE8-40EF-B927-73B6E246093C}"/>
              </a:ext>
            </a:extLst>
          </p:cNvPr>
          <p:cNvGrpSpPr>
            <a:grpSpLocks/>
          </p:cNvGrpSpPr>
          <p:nvPr/>
        </p:nvGrpSpPr>
        <p:grpSpPr bwMode="auto">
          <a:xfrm>
            <a:off x="795338" y="3817938"/>
            <a:ext cx="1550987" cy="1336675"/>
            <a:chOff x="501" y="2405"/>
            <a:chExt cx="977" cy="842"/>
          </a:xfrm>
        </p:grpSpPr>
        <p:sp>
          <p:nvSpPr>
            <p:cNvPr id="9238" name="Text Box 1030">
              <a:extLst>
                <a:ext uri="{FF2B5EF4-FFF2-40B4-BE49-F238E27FC236}">
                  <a16:creationId xmlns:a16="http://schemas.microsoft.com/office/drawing/2014/main" id="{CEDAFB03-6ACA-49E6-AE57-9B2F5FFEC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" y="2405"/>
              <a:ext cx="9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Techn. Hilfe</a:t>
              </a:r>
            </a:p>
          </p:txBody>
        </p:sp>
        <p:pic>
          <p:nvPicPr>
            <p:cNvPr id="9239" name="Picture 1035">
              <a:extLst>
                <a:ext uri="{FF2B5EF4-FFF2-40B4-BE49-F238E27FC236}">
                  <a16:creationId xmlns:a16="http://schemas.microsoft.com/office/drawing/2014/main" id="{EBC7F44B-8897-40F9-A274-D861BD74D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" y="2666"/>
              <a:ext cx="776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047">
            <a:extLst>
              <a:ext uri="{FF2B5EF4-FFF2-40B4-BE49-F238E27FC236}">
                <a16:creationId xmlns:a16="http://schemas.microsoft.com/office/drawing/2014/main" id="{0E8535D6-C42F-4232-9A97-5D9DB9B38731}"/>
              </a:ext>
            </a:extLst>
          </p:cNvPr>
          <p:cNvGrpSpPr>
            <a:grpSpLocks/>
          </p:cNvGrpSpPr>
          <p:nvPr/>
        </p:nvGrpSpPr>
        <p:grpSpPr bwMode="auto">
          <a:xfrm>
            <a:off x="825500" y="1614488"/>
            <a:ext cx="1720850" cy="1538287"/>
            <a:chOff x="520" y="1017"/>
            <a:chExt cx="1084" cy="969"/>
          </a:xfrm>
        </p:grpSpPr>
        <p:sp>
          <p:nvSpPr>
            <p:cNvPr id="9236" name="Text Box 1032">
              <a:extLst>
                <a:ext uri="{FF2B5EF4-FFF2-40B4-BE49-F238E27FC236}">
                  <a16:creationId xmlns:a16="http://schemas.microsoft.com/office/drawing/2014/main" id="{0B82F7EE-E6DA-4E05-A07C-86522BB8B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" y="1017"/>
              <a:ext cx="10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Wasserschutz</a:t>
              </a:r>
            </a:p>
          </p:txBody>
        </p:sp>
        <p:pic>
          <p:nvPicPr>
            <p:cNvPr id="9237" name="Picture 1036">
              <a:extLst>
                <a:ext uri="{FF2B5EF4-FFF2-40B4-BE49-F238E27FC236}">
                  <a16:creationId xmlns:a16="http://schemas.microsoft.com/office/drawing/2014/main" id="{64A3297C-BBEB-45AA-9F5C-41E96459B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" y="1286"/>
              <a:ext cx="447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3" name="Text Box 1039">
            <a:extLst>
              <a:ext uri="{FF2B5EF4-FFF2-40B4-BE49-F238E27FC236}">
                <a16:creationId xmlns:a16="http://schemas.microsoft.com/office/drawing/2014/main" id="{24133154-FA7A-49E9-A78A-5370CF91A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1162050"/>
            <a:ext cx="4498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accent2"/>
                </a:solidFill>
              </a:rPr>
              <a:t>Gliederung der Gemeindefeuerwehr</a:t>
            </a:r>
            <a:endParaRPr lang="de-DE" altLang="de-DE"/>
          </a:p>
        </p:txBody>
      </p:sp>
      <p:sp>
        <p:nvSpPr>
          <p:cNvPr id="9224" name="Line 1040">
            <a:extLst>
              <a:ext uri="{FF2B5EF4-FFF2-40B4-BE49-F238E27FC236}">
                <a16:creationId xmlns:a16="http://schemas.microsoft.com/office/drawing/2014/main" id="{514A4B3C-B6D4-4CE8-B4A1-7007AA0D75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8475" y="2174875"/>
            <a:ext cx="933450" cy="7508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25" name="Line 1041">
            <a:extLst>
              <a:ext uri="{FF2B5EF4-FFF2-40B4-BE49-F238E27FC236}">
                <a16:creationId xmlns:a16="http://schemas.microsoft.com/office/drawing/2014/main" id="{63A2366D-0951-418C-B636-CE3DFAF411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7363" y="3505200"/>
            <a:ext cx="904875" cy="5889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26" name="Line 1042">
            <a:extLst>
              <a:ext uri="{FF2B5EF4-FFF2-40B4-BE49-F238E27FC236}">
                <a16:creationId xmlns:a16="http://schemas.microsoft.com/office/drawing/2014/main" id="{E5A8AD66-4011-4A95-A590-C0C50EEF33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5" y="3738563"/>
            <a:ext cx="0" cy="8143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27" name="Line 1043">
            <a:extLst>
              <a:ext uri="{FF2B5EF4-FFF2-40B4-BE49-F238E27FC236}">
                <a16:creationId xmlns:a16="http://schemas.microsoft.com/office/drawing/2014/main" id="{C88C2285-78AD-40E4-A470-D14B536D74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60638" y="2144713"/>
            <a:ext cx="893762" cy="72231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228" name="Line 1044">
            <a:extLst>
              <a:ext uri="{FF2B5EF4-FFF2-40B4-BE49-F238E27FC236}">
                <a16:creationId xmlns:a16="http://schemas.microsoft.com/office/drawing/2014/main" id="{74DEFED0-6824-418D-97EB-86E3AFB84E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51125" y="3576638"/>
            <a:ext cx="833438" cy="5794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" name="Group 1051">
            <a:extLst>
              <a:ext uri="{FF2B5EF4-FFF2-40B4-BE49-F238E27FC236}">
                <a16:creationId xmlns:a16="http://schemas.microsoft.com/office/drawing/2014/main" id="{9EF78AFB-1443-4CFF-ABBD-0C9B7C7A4A2D}"/>
              </a:ext>
            </a:extLst>
          </p:cNvPr>
          <p:cNvGrpSpPr>
            <a:grpSpLocks/>
          </p:cNvGrpSpPr>
          <p:nvPr/>
        </p:nvGrpSpPr>
        <p:grpSpPr bwMode="auto">
          <a:xfrm>
            <a:off x="6297613" y="1624013"/>
            <a:ext cx="1811337" cy="1814512"/>
            <a:chOff x="3967" y="1023"/>
            <a:chExt cx="1141" cy="1143"/>
          </a:xfrm>
        </p:grpSpPr>
        <p:pic>
          <p:nvPicPr>
            <p:cNvPr id="9234" name="Picture 1045">
              <a:extLst>
                <a:ext uri="{FF2B5EF4-FFF2-40B4-BE49-F238E27FC236}">
                  <a16:creationId xmlns:a16="http://schemas.microsoft.com/office/drawing/2014/main" id="{7616174C-FE42-4D40-AD0A-66AD1DA83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" y="1323"/>
              <a:ext cx="537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5" name="Text Box 1033">
              <a:extLst>
                <a:ext uri="{FF2B5EF4-FFF2-40B4-BE49-F238E27FC236}">
                  <a16:creationId xmlns:a16="http://schemas.microsoft.com/office/drawing/2014/main" id="{365CEDD5-79BB-45E6-8DA8-88FD0378A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7" y="1023"/>
              <a:ext cx="108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Führungs-</a:t>
              </a:r>
            </a:p>
            <a:p>
              <a:r>
                <a:rPr lang="de-DE" altLang="de-DE" sz="1800"/>
                <a:t>unterstützung</a:t>
              </a:r>
            </a:p>
          </p:txBody>
        </p:sp>
      </p:grpSp>
      <p:grpSp>
        <p:nvGrpSpPr>
          <p:cNvPr id="6" name="Group 1050">
            <a:extLst>
              <a:ext uri="{FF2B5EF4-FFF2-40B4-BE49-F238E27FC236}">
                <a16:creationId xmlns:a16="http://schemas.microsoft.com/office/drawing/2014/main" id="{A96E3D5F-6829-41A9-A47A-EB819A77ED24}"/>
              </a:ext>
            </a:extLst>
          </p:cNvPr>
          <p:cNvGrpSpPr>
            <a:grpSpLocks/>
          </p:cNvGrpSpPr>
          <p:nvPr/>
        </p:nvGrpSpPr>
        <p:grpSpPr bwMode="auto">
          <a:xfrm>
            <a:off x="6664325" y="3819525"/>
            <a:ext cx="1517650" cy="1335088"/>
            <a:chOff x="4198" y="2406"/>
            <a:chExt cx="956" cy="841"/>
          </a:xfrm>
        </p:grpSpPr>
        <p:sp>
          <p:nvSpPr>
            <p:cNvPr id="9232" name="Text Box 1031">
              <a:extLst>
                <a:ext uri="{FF2B5EF4-FFF2-40B4-BE49-F238E27FC236}">
                  <a16:creationId xmlns:a16="http://schemas.microsoft.com/office/drawing/2014/main" id="{C4057588-6361-4603-A023-282709F83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8" y="2406"/>
              <a:ext cx="95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ABC-Schutz</a:t>
              </a:r>
            </a:p>
          </p:txBody>
        </p:sp>
        <p:pic>
          <p:nvPicPr>
            <p:cNvPr id="9233" name="Picture 1046">
              <a:extLst>
                <a:ext uri="{FF2B5EF4-FFF2-40B4-BE49-F238E27FC236}">
                  <a16:creationId xmlns:a16="http://schemas.microsoft.com/office/drawing/2014/main" id="{6EFFE746-F672-479B-89D1-BA0C94C74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2647"/>
              <a:ext cx="676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31" name="Rectangle 1052">
            <a:extLst>
              <a:ext uri="{FF2B5EF4-FFF2-40B4-BE49-F238E27FC236}">
                <a16:creationId xmlns:a16="http://schemas.microsoft.com/office/drawing/2014/main" id="{8A276832-DCA8-4F88-A8A6-432325CBE0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429250" y="6229350"/>
            <a:ext cx="1685925" cy="24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Gliederung der Gemeindefeuerwehr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KAB-Folien-Layout-längs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23EBF4CCD79D4D8C8EF4B2ACD9B815" ma:contentTypeVersion="2" ma:contentTypeDescription="Ein neues Dokument erstellen." ma:contentTypeScope="" ma:versionID="94b98f797358a7f7c1a626100ba504cf">
  <xsd:schema xmlns:xsd="http://www.w3.org/2001/XMLSchema" xmlns:xs="http://www.w3.org/2001/XMLSchema" xmlns:p="http://schemas.microsoft.com/office/2006/metadata/properties" xmlns:ns2="2daf07dc-52ac-4d71-aac0-a4dbd7e2abbc" targetNamespace="http://schemas.microsoft.com/office/2006/metadata/properties" ma:root="true" ma:fieldsID="062a018d03d773cb00a95205dca85d34" ns2:_="">
    <xsd:import namespace="2daf07dc-52ac-4d71-aac0-a4dbd7e2abbc"/>
    <xsd:element name="properties">
      <xsd:complexType>
        <xsd:sequence>
          <xsd:element name="documentManagement">
            <xsd:complexType>
              <xsd:all>
                <xsd:element ref="ns2:Thema" minOccurs="0"/>
                <xsd:element ref="ns2:Dokumen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f07dc-52ac-4d71-aac0-a4dbd7e2abbc" elementFormDefault="qualified">
    <xsd:import namespace="http://schemas.microsoft.com/office/2006/documentManagement/types"/>
    <xsd:import namespace="http://schemas.microsoft.com/office/infopath/2007/PartnerControls"/>
    <xsd:element name="Thema" ma:index="8" nillable="true" ma:displayName="Thema" ma:format="RadioButtons" ma:internalName="Thema">
      <xsd:simpleType>
        <xsd:restriction base="dms:Choice">
          <xsd:enumeration value="Atemschutzgeräteträger"/>
          <xsd:enumeration value="Bootsführer"/>
          <xsd:enumeration value="CSA Atemschutzgeräteträger"/>
          <xsd:enumeration value="Einführung zum Ausbilderheft"/>
          <xsd:enumeration value="KAB in der FwDV 2"/>
          <xsd:enumeration value="Konzept"/>
          <xsd:enumeration value="Leiter"/>
          <xsd:enumeration value="Maschinist"/>
          <xsd:enumeration value="Sprechfunk analog"/>
          <xsd:enumeration value="Sprechfunk digital"/>
          <xsd:enumeration value="Truppführer"/>
          <xsd:enumeration value="Truppmann Teil 1"/>
          <xsd:enumeration value="Truppmann Teil 2"/>
          <xsd:enumeration value="Veröffentlichungen"/>
        </xsd:restriction>
      </xsd:simpleType>
    </xsd:element>
    <xsd:element name="Dokumente" ma:index="9" nillable="true" ma:displayName="Dokumente" ma:format="RadioButtons" ma:internalName="Dokumente">
      <xsd:simpleType>
        <xsd:restriction base="dms:Choice">
          <xsd:enumeration value="Ausbilderheft"/>
          <xsd:enumeration value="Teilnehmerheft"/>
          <xsd:enumeration value="Präsentationen"/>
          <xsd:enumeration value="Schriftverkeh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a xmlns="2daf07dc-52ac-4d71-aac0-a4dbd7e2abbc">Truppmann Teil 1</Thema>
    <Dokumente xmlns="2daf07dc-52ac-4d71-aac0-a4dbd7e2abbc">Präsentationen</Dokumente>
  </documentManagement>
</p:properties>
</file>

<file path=customXml/itemProps1.xml><?xml version="1.0" encoding="utf-8"?>
<ds:datastoreItem xmlns:ds="http://schemas.openxmlformats.org/officeDocument/2006/customXml" ds:itemID="{FEB596BA-87A2-46BD-BBA4-833A555DBC97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FDD8D8F2-9379-4777-8270-A1CEA1F720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af07dc-52ac-4d71-aac0-a4dbd7e2a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18BF18-A562-4F24-A27D-917377F8ADA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D:\Programme\Microsoft Office\Vorlagen\Präsentationen\_KAB-Folien-Layout-längsformat.pot</Template>
  <TotalTime>0</TotalTime>
  <Words>294</Words>
  <Application>Microsoft Office PowerPoint</Application>
  <PresentationFormat>Bildschirmpräsentation (4:3)</PresentationFormat>
  <Paragraphs>82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_KAB-Folien-Layout-längsformat</vt:lpstr>
      <vt:lpstr>Deckblatt</vt:lpstr>
      <vt:lpstr>Arten der Feuerwehr</vt:lpstr>
      <vt:lpstr>Aufstellung der Gemeindefeuerwehr</vt:lpstr>
      <vt:lpstr>Einsatzgrundzeit</vt:lpstr>
      <vt:lpstr>Einsatzgrundzeit mit Ergänzung</vt:lpstr>
      <vt:lpstr>Gliederung der Gemeindefeuerwehr</vt:lpstr>
    </vt:vector>
  </TitlesOfParts>
  <Company>LFKS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Client</dc:creator>
  <cp:lastModifiedBy>Flemming Götz</cp:lastModifiedBy>
  <cp:revision>190</cp:revision>
  <cp:lastPrinted>2005-03-15T10:07:59Z</cp:lastPrinted>
  <dcterms:created xsi:type="dcterms:W3CDTF">2001-08-31T10:43:20Z</dcterms:created>
  <dcterms:modified xsi:type="dcterms:W3CDTF">2024-07-18T11:19:29Z</dcterms:modified>
</cp:coreProperties>
</file>