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19"/>
  </p:notesMasterIdLst>
  <p:handoutMasterIdLst>
    <p:handoutMasterId r:id="rId20"/>
  </p:handoutMasterIdLst>
  <p:sldIdLst>
    <p:sldId id="296" r:id="rId5"/>
    <p:sldId id="269" r:id="rId6"/>
    <p:sldId id="266" r:id="rId7"/>
    <p:sldId id="323" r:id="rId8"/>
    <p:sldId id="302" r:id="rId9"/>
    <p:sldId id="303" r:id="rId10"/>
    <p:sldId id="304" r:id="rId11"/>
    <p:sldId id="306" r:id="rId12"/>
    <p:sldId id="307" r:id="rId13"/>
    <p:sldId id="308" r:id="rId14"/>
    <p:sldId id="309" r:id="rId15"/>
    <p:sldId id="310" r:id="rId16"/>
    <p:sldId id="311" r:id="rId17"/>
    <p:sldId id="312" r:id="rId18"/>
  </p:sldIdLst>
  <p:sldSz cx="9144000" cy="6858000" type="screen4x3"/>
  <p:notesSz cx="679132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>
          <p15:clr>
            <a:srgbClr val="A4A3A4"/>
          </p15:clr>
        </p15:guide>
        <p15:guide id="2" pos="1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6" autoAdjust="0"/>
  </p:normalViewPr>
  <p:slideViewPr>
    <p:cSldViewPr snapToGrid="0">
      <p:cViewPr varScale="1">
        <p:scale>
          <a:sx n="119" d="100"/>
          <a:sy n="119" d="100"/>
        </p:scale>
        <p:origin x="1374" y="102"/>
      </p:cViewPr>
      <p:guideLst>
        <p:guide orient="horz" pos="2094"/>
        <p:guide pos="1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87D3049-95AB-4A38-AF8E-5D664C294A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94F5416D-1C6A-4227-AE9F-C1616A5C80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8940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93761037-1364-4F61-8DFE-827C65B620D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702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DB50AD87-DF92-42C1-9319-3D4F5E9102A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398000"/>
            <a:ext cx="28940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5AD31D-8B3B-47CA-887C-91476B89068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5A940F4-FF73-4F4A-9C70-C363396D4A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1" tIns="45385" rIns="90771" bIns="4538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63E48E6-A628-49B0-8208-0D5B635EFB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1" tIns="45385" rIns="90771" bIns="453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47D82E5-18BD-4685-91F8-CCA37C61544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8688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4D48BF9-30D3-49D7-B96B-462C702AA1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7840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1" tIns="45385" rIns="90771" bIns="45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078AC0FB-D9FC-4AF2-93C0-FD0E7EB780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1" tIns="45385" rIns="90771" bIns="4538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718D5830-E74F-409F-8005-2208A08AF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37895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1" tIns="45385" rIns="90771" bIns="453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77BE79D-D08B-4963-8B56-2CE06E9740D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577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86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9045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3939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6989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862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77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9277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35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305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415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55222A8-3597-4904-8D15-44EA19E692C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8600"/>
            <a:ext cx="8085138" cy="6281738"/>
            <a:chOff x="336" y="144"/>
            <a:chExt cx="5093" cy="3957"/>
          </a:xfrm>
        </p:grpSpPr>
        <p:sp>
          <p:nvSpPr>
            <p:cNvPr id="1027" name="Text Box 3">
              <a:extLst>
                <a:ext uri="{FF2B5EF4-FFF2-40B4-BE49-F238E27FC236}">
                  <a16:creationId xmlns:a16="http://schemas.microsoft.com/office/drawing/2014/main" id="{06236B17-264B-44E7-932A-075D6CEB5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de-DE" sz="1000" b="1"/>
                <a:t>Feuerwehr-Kreisausbildung</a:t>
              </a:r>
            </a:p>
            <a:p>
              <a:pPr algn="ctr">
                <a:defRPr/>
              </a:pPr>
              <a:r>
                <a:rPr lang="de-DE" sz="1000" b="1"/>
                <a:t>Rheinland-Pfalz</a:t>
              </a:r>
              <a:endParaRPr lang="de-DE" b="1"/>
            </a:p>
          </p:txBody>
        </p:sp>
        <p:sp>
          <p:nvSpPr>
            <p:cNvPr id="1028" name="Text Box 4">
              <a:extLst>
                <a:ext uri="{FF2B5EF4-FFF2-40B4-BE49-F238E27FC236}">
                  <a16:creationId xmlns:a16="http://schemas.microsoft.com/office/drawing/2014/main" id="{6F5624EE-BB27-4424-9894-B06C30748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44"/>
              <a:ext cx="1589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800" b="1" dirty="0"/>
                <a:t>Lehrgang: Truppmann -Teil 1- Grundausbildung</a:t>
              </a:r>
            </a:p>
            <a:p>
              <a:pPr>
                <a:defRPr/>
              </a:pPr>
              <a:r>
                <a:rPr lang="de-DE" sz="800" b="1" dirty="0"/>
                <a:t>Thema:      Fahrzeugkunde</a:t>
              </a:r>
            </a:p>
            <a:p>
              <a:pPr>
                <a:defRPr/>
              </a:pPr>
              <a:r>
                <a:rPr lang="de-DE" sz="800" b="1" dirty="0"/>
                <a:t>                   -Feuerwehrfahrzeuge / Arten /</a:t>
              </a:r>
            </a:p>
            <a:p>
              <a:pPr>
                <a:defRPr/>
              </a:pPr>
              <a:r>
                <a:rPr lang="de-DE" sz="800" b="1" dirty="0"/>
                <a:t>                    Einteilung der Feuerwehrfahrzeuge -</a:t>
              </a:r>
            </a:p>
            <a:p>
              <a:pPr>
                <a:defRPr/>
              </a:pPr>
              <a:r>
                <a:rPr lang="de-DE" sz="800" b="1" dirty="0"/>
                <a:t>Stand</a:t>
              </a:r>
              <a:r>
                <a:rPr lang="de-DE" sz="800" b="1"/>
                <a:t>:        02/2021</a:t>
              </a:r>
              <a:endParaRPr lang="de-DE" sz="1000" b="1" dirty="0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33D04084-7AC5-4168-B525-E988BC1B2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0" name="Line 6">
              <a:extLst>
                <a:ext uri="{FF2B5EF4-FFF2-40B4-BE49-F238E27FC236}">
                  <a16:creationId xmlns:a16="http://schemas.microsoft.com/office/drawing/2014/main" id="{72F1A6DF-CE1F-463D-AB6B-190B8DCD7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7" descr="Rplfarb3">
              <a:extLst>
                <a:ext uri="{FF2B5EF4-FFF2-40B4-BE49-F238E27FC236}">
                  <a16:creationId xmlns:a16="http://schemas.microsoft.com/office/drawing/2014/main" id="{931E207F-A1BE-4D61-90BC-FC6F99959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>
              <a:extLst>
                <a:ext uri="{FF2B5EF4-FFF2-40B4-BE49-F238E27FC236}">
                  <a16:creationId xmlns:a16="http://schemas.microsoft.com/office/drawing/2014/main" id="{9DB64821-B131-4F02-8583-7B54BED85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888"/>
              <a:ext cx="19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800"/>
                <a:t>© Feuerwehr- und Katastrophenschutzakademie Rheinland-Pfalz</a:t>
              </a:r>
            </a:p>
            <a:p>
              <a:pPr>
                <a:defRPr/>
              </a:pPr>
              <a:r>
                <a:rPr lang="de-DE" sz="800"/>
                <a:t>Bildquelle: LFKS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9">
            <a:extLst>
              <a:ext uri="{FF2B5EF4-FFF2-40B4-BE49-F238E27FC236}">
                <a16:creationId xmlns:a16="http://schemas.microsoft.com/office/drawing/2014/main" id="{BFB06045-DF25-49CE-B187-E6D561529B87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1987550"/>
            <a:ext cx="7031038" cy="3394075"/>
            <a:chOff x="604" y="1252"/>
            <a:chExt cx="4429" cy="2138"/>
          </a:xfrm>
        </p:grpSpPr>
        <p:sp>
          <p:nvSpPr>
            <p:cNvPr id="4100" name="Rectangle 4">
              <a:extLst>
                <a:ext uri="{FF2B5EF4-FFF2-40B4-BE49-F238E27FC236}">
                  <a16:creationId xmlns:a16="http://schemas.microsoft.com/office/drawing/2014/main" id="{3E2E9C78-DC45-4915-B8B3-3ADD1DDEF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252"/>
              <a:ext cx="4360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01" name="Rectangle 5">
              <a:extLst>
                <a:ext uri="{FF2B5EF4-FFF2-40B4-BE49-F238E27FC236}">
                  <a16:creationId xmlns:a16="http://schemas.microsoft.com/office/drawing/2014/main" id="{FC5129CF-9907-4831-AA3F-81F8ADEDA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" y="1291"/>
              <a:ext cx="12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02" name="Rectangle 6">
              <a:extLst>
                <a:ext uri="{FF2B5EF4-FFF2-40B4-BE49-F238E27FC236}">
                  <a16:creationId xmlns:a16="http://schemas.microsoft.com/office/drawing/2014/main" id="{EDECEBAD-E495-4613-AC3B-9E476953E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" y="1301"/>
              <a:ext cx="12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2800" b="1">
                  <a:solidFill>
                    <a:srgbClr val="000000"/>
                  </a:solidFill>
                </a:rPr>
                <a:t>Lehrgang:</a:t>
              </a:r>
              <a:endParaRPr lang="de-DE" altLang="de-DE"/>
            </a:p>
          </p:txBody>
        </p:sp>
        <p:sp>
          <p:nvSpPr>
            <p:cNvPr id="4103" name="Rectangle 7">
              <a:extLst>
                <a:ext uri="{FF2B5EF4-FFF2-40B4-BE49-F238E27FC236}">
                  <a16:creationId xmlns:a16="http://schemas.microsoft.com/office/drawing/2014/main" id="{1999F930-4ECE-4A47-8E8E-121C06978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1291"/>
              <a:ext cx="317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04" name="Rectangle 8">
              <a:extLst>
                <a:ext uri="{FF2B5EF4-FFF2-40B4-BE49-F238E27FC236}">
                  <a16:creationId xmlns:a16="http://schemas.microsoft.com/office/drawing/2014/main" id="{B3C75708-3308-4D27-AE92-E2A55F4A2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1301"/>
              <a:ext cx="317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2800" b="1">
                  <a:solidFill>
                    <a:srgbClr val="000000"/>
                  </a:solidFill>
                </a:rPr>
                <a:t>Truppmannausbildung Teil 1</a:t>
              </a:r>
              <a:endParaRPr lang="de-DE" altLang="de-DE"/>
            </a:p>
          </p:txBody>
        </p:sp>
        <p:sp>
          <p:nvSpPr>
            <p:cNvPr id="4105" name="Rectangle 9">
              <a:extLst>
                <a:ext uri="{FF2B5EF4-FFF2-40B4-BE49-F238E27FC236}">
                  <a16:creationId xmlns:a16="http://schemas.microsoft.com/office/drawing/2014/main" id="{50B2DD82-500C-4788-BF9B-C05A33354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1560"/>
              <a:ext cx="319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06" name="Rectangle 10">
              <a:extLst>
                <a:ext uri="{FF2B5EF4-FFF2-40B4-BE49-F238E27FC236}">
                  <a16:creationId xmlns:a16="http://schemas.microsoft.com/office/drawing/2014/main" id="{1CB5BB33-D475-43E2-8346-A8F413400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1570"/>
              <a:ext cx="319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2800" b="1">
                  <a:solidFill>
                    <a:srgbClr val="000000"/>
                  </a:solidFill>
                </a:rPr>
                <a:t>(Grundausbildungslehrgang)</a:t>
              </a:r>
              <a:endParaRPr lang="de-DE" altLang="de-DE"/>
            </a:p>
          </p:txBody>
        </p:sp>
        <p:sp>
          <p:nvSpPr>
            <p:cNvPr id="4107" name="Rectangle 14">
              <a:extLst>
                <a:ext uri="{FF2B5EF4-FFF2-40B4-BE49-F238E27FC236}">
                  <a16:creationId xmlns:a16="http://schemas.microsoft.com/office/drawing/2014/main" id="{2BD9E782-1939-4A1A-97A0-74DEC79B9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304"/>
              <a:ext cx="281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2800" b="1">
                  <a:solidFill>
                    <a:srgbClr val="0000CC"/>
                  </a:solidFill>
                </a:rPr>
                <a:t>5. Unterrichtseinheit: </a:t>
              </a:r>
            </a:p>
            <a:p>
              <a:pPr algn="l"/>
              <a:r>
                <a:rPr lang="de-DE" altLang="de-DE"/>
                <a:t>		</a:t>
              </a:r>
              <a:r>
                <a:rPr lang="de-DE" altLang="de-DE" sz="2800" b="1">
                  <a:solidFill>
                    <a:schemeClr val="accent2"/>
                  </a:solidFill>
                </a:rPr>
                <a:t>Fahrzeugkunde</a:t>
              </a:r>
            </a:p>
          </p:txBody>
        </p:sp>
        <p:sp>
          <p:nvSpPr>
            <p:cNvPr id="4108" name="Text Box 15">
              <a:extLst>
                <a:ext uri="{FF2B5EF4-FFF2-40B4-BE49-F238E27FC236}">
                  <a16:creationId xmlns:a16="http://schemas.microsoft.com/office/drawing/2014/main" id="{A2506F33-529F-48B4-A106-9D05E0089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024"/>
              <a:ext cx="349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b="1">
                  <a:solidFill>
                    <a:schemeClr val="accent2"/>
                  </a:solidFill>
                </a:rPr>
                <a:t>Feuerwehrfahrzeuge / Arten / Einteilung der Feuerwehr-</a:t>
              </a:r>
            </a:p>
            <a:p>
              <a:pPr algn="l"/>
              <a:r>
                <a:rPr lang="de-DE" altLang="de-DE" b="1">
                  <a:solidFill>
                    <a:schemeClr val="accent2"/>
                  </a:solidFill>
                </a:rPr>
                <a:t>fahrzeuge</a:t>
              </a:r>
            </a:p>
          </p:txBody>
        </p:sp>
      </p:grpSp>
      <p:sp>
        <p:nvSpPr>
          <p:cNvPr id="4099" name="Rectangle 16">
            <a:extLst>
              <a:ext uri="{FF2B5EF4-FFF2-40B4-BE49-F238E27FC236}">
                <a16:creationId xmlns:a16="http://schemas.microsoft.com/office/drawing/2014/main" id="{612AB2FA-F41C-42FD-9448-EEC61927BB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0" y="6172200"/>
            <a:ext cx="76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Deckblatt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pieren 1">
            <a:extLst>
              <a:ext uri="{FF2B5EF4-FFF2-40B4-BE49-F238E27FC236}">
                <a16:creationId xmlns:a16="http://schemas.microsoft.com/office/drawing/2014/main" id="{78C415FA-A463-433D-9D05-49C96312CD4A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179513"/>
            <a:ext cx="8104187" cy="4202112"/>
            <a:chOff x="642937" y="1179513"/>
            <a:chExt cx="8104188" cy="4202112"/>
          </a:xfrm>
        </p:grpSpPr>
        <p:sp>
          <p:nvSpPr>
            <p:cNvPr id="13316" name="Text Box 2">
              <a:extLst>
                <a:ext uri="{FF2B5EF4-FFF2-40B4-BE49-F238E27FC236}">
                  <a16:creationId xmlns:a16="http://schemas.microsoft.com/office/drawing/2014/main" id="{F71DBB29-D11A-42FA-868B-92D40747A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7835" y="1179513"/>
              <a:ext cx="33137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800" b="1">
                  <a:solidFill>
                    <a:srgbClr val="0000CC"/>
                  </a:solidFill>
                </a:rPr>
                <a:t>Gerätefahrzeuge - Gefahrgut</a:t>
              </a:r>
              <a:endParaRPr lang="de-DE" altLang="de-DE" sz="1800">
                <a:solidFill>
                  <a:schemeClr val="accent2"/>
                </a:solidFill>
              </a:endParaRPr>
            </a:p>
          </p:txBody>
        </p:sp>
        <p:sp>
          <p:nvSpPr>
            <p:cNvPr id="13317" name="Text Box 6">
              <a:extLst>
                <a:ext uri="{FF2B5EF4-FFF2-40B4-BE49-F238E27FC236}">
                  <a16:creationId xmlns:a16="http://schemas.microsoft.com/office/drawing/2014/main" id="{115B664E-7599-4266-9654-B979E287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3475" y="5045075"/>
              <a:ext cx="63166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Einsatzzweck:	Bereitstellen von Geräten für den ABC - Einsatz</a:t>
              </a:r>
            </a:p>
          </p:txBody>
        </p:sp>
        <p:sp>
          <p:nvSpPr>
            <p:cNvPr id="13318" name="Text Box 4">
              <a:extLst>
                <a:ext uri="{FF2B5EF4-FFF2-40B4-BE49-F238E27FC236}">
                  <a16:creationId xmlns:a16="http://schemas.microsoft.com/office/drawing/2014/main" id="{3DE43187-5A1E-4212-BF85-438A39CF7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524" y="3198019"/>
              <a:ext cx="151785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GW-Gefahrgut</a:t>
              </a:r>
            </a:p>
          </p:txBody>
        </p:sp>
        <p:pic>
          <p:nvPicPr>
            <p:cNvPr id="13319" name="Picture 11">
              <a:extLst>
                <a:ext uri="{FF2B5EF4-FFF2-40B4-BE49-F238E27FC236}">
                  <a16:creationId xmlns:a16="http://schemas.microsoft.com/office/drawing/2014/main" id="{47DF5B26-43A4-4295-8967-C092160A5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" y="3619500"/>
              <a:ext cx="3319463" cy="114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20" name="Group 23">
              <a:extLst>
                <a:ext uri="{FF2B5EF4-FFF2-40B4-BE49-F238E27FC236}">
                  <a16:creationId xmlns:a16="http://schemas.microsoft.com/office/drawing/2014/main" id="{98F38637-DB2B-428D-86CD-ADCEA465A9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198" y="1956594"/>
              <a:ext cx="1981200" cy="1717676"/>
              <a:chOff x="2496" y="1463"/>
              <a:chExt cx="1248" cy="1082"/>
            </a:xfrm>
          </p:grpSpPr>
          <p:sp>
            <p:nvSpPr>
              <p:cNvPr id="13323" name="Text Box 5">
                <a:extLst>
                  <a:ext uri="{FF2B5EF4-FFF2-40B4-BE49-F238E27FC236}">
                    <a16:creationId xmlns:a16="http://schemas.microsoft.com/office/drawing/2014/main" id="{BF35A2FC-867C-481D-8319-94210B40F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6" y="1463"/>
                <a:ext cx="83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endParaRPr lang="de-DE" altLang="de-DE"/>
              </a:p>
              <a:p>
                <a:pPr algn="l"/>
                <a:r>
                  <a:rPr lang="de-DE" altLang="de-DE"/>
                  <a:t>MZF-Dekon </a:t>
                </a:r>
              </a:p>
            </p:txBody>
          </p:sp>
          <p:pic>
            <p:nvPicPr>
              <p:cNvPr id="13324" name="Picture 15" descr="A02-195">
                <a:extLst>
                  <a:ext uri="{FF2B5EF4-FFF2-40B4-BE49-F238E27FC236}">
                    <a16:creationId xmlns:a16="http://schemas.microsoft.com/office/drawing/2014/main" id="{E9A6AE07-1EB2-458A-8890-7D30A1704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872"/>
                <a:ext cx="1248" cy="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21" name="Text Box 7">
              <a:extLst>
                <a:ext uri="{FF2B5EF4-FFF2-40B4-BE49-F238E27FC236}">
                  <a16:creationId xmlns:a16="http://schemas.microsoft.com/office/drawing/2014/main" id="{BFD4F180-FF6D-4AD1-9503-6C5BC09CB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300" y="3236119"/>
              <a:ext cx="168937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GW-Mess (RP)  </a:t>
              </a:r>
            </a:p>
          </p:txBody>
        </p:sp>
        <p:pic>
          <p:nvPicPr>
            <p:cNvPr id="13322" name="Picture 13" descr="A02-600">
              <a:extLst>
                <a:ext uri="{FF2B5EF4-FFF2-40B4-BE49-F238E27FC236}">
                  <a16:creationId xmlns:a16="http://schemas.microsoft.com/office/drawing/2014/main" id="{94E542A4-937B-478A-92B2-62006B5BB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25" y="3700462"/>
              <a:ext cx="2286000" cy="1068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Rectangle 20">
            <a:extLst>
              <a:ext uri="{FF2B5EF4-FFF2-40B4-BE49-F238E27FC236}">
                <a16:creationId xmlns:a16="http://schemas.microsoft.com/office/drawing/2014/main" id="{763E7D06-28A8-40EC-A6C1-9279B253BA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10200" y="6400800"/>
            <a:ext cx="1219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GW-G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52EB5EC5-58A8-46C8-9AA6-A3EAE5C0A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1179513"/>
            <a:ext cx="3851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1800">
                <a:solidFill>
                  <a:srgbClr val="0000CC"/>
                </a:solidFill>
              </a:rPr>
              <a:t>	        </a:t>
            </a:r>
            <a:r>
              <a:rPr lang="de-DE" altLang="de-DE" sz="1800" b="1">
                <a:solidFill>
                  <a:srgbClr val="0000CC"/>
                </a:solidFill>
              </a:rPr>
              <a:t>Einsatzleitfahrzeuge</a:t>
            </a:r>
            <a:endParaRPr lang="de-DE" altLang="de-DE" sz="1800">
              <a:solidFill>
                <a:schemeClr val="accent2"/>
              </a:solidFill>
            </a:endParaRPr>
          </a:p>
        </p:txBody>
      </p:sp>
      <p:grpSp>
        <p:nvGrpSpPr>
          <p:cNvPr id="14339" name="Gruppieren 1">
            <a:extLst>
              <a:ext uri="{FF2B5EF4-FFF2-40B4-BE49-F238E27FC236}">
                <a16:creationId xmlns:a16="http://schemas.microsoft.com/office/drawing/2014/main" id="{A6069E46-2BF8-4E1F-9144-CDE64212E3A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733550"/>
            <a:ext cx="8032750" cy="3511550"/>
            <a:chOff x="533400" y="1733550"/>
            <a:chExt cx="8032750" cy="3511550"/>
          </a:xfrm>
        </p:grpSpPr>
        <p:sp>
          <p:nvSpPr>
            <p:cNvPr id="14341" name="Text Box 3">
              <a:extLst>
                <a:ext uri="{FF2B5EF4-FFF2-40B4-BE49-F238E27FC236}">
                  <a16:creationId xmlns:a16="http://schemas.microsoft.com/office/drawing/2014/main" id="{506FDA4B-A8A4-490A-B241-97FB4D008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857" y="1733550"/>
              <a:ext cx="172034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>
                  <a:solidFill>
                    <a:schemeClr val="tx2"/>
                  </a:solidFill>
                </a:rPr>
                <a:t>Einsatzleitwagen</a:t>
              </a:r>
              <a:endParaRPr lang="de-DE" altLang="de-DE"/>
            </a:p>
          </p:txBody>
        </p:sp>
        <p:sp>
          <p:nvSpPr>
            <p:cNvPr id="14342" name="Text Box 6">
              <a:extLst>
                <a:ext uri="{FF2B5EF4-FFF2-40B4-BE49-F238E27FC236}">
                  <a16:creationId xmlns:a16="http://schemas.microsoft.com/office/drawing/2014/main" id="{91970EA6-7CBA-454A-9534-AB3677D29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8" y="4908550"/>
              <a:ext cx="76120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Einsatzzweck:	Führungsmittel der Einsatzleitung, Führen taktischer Einheiten</a:t>
              </a:r>
            </a:p>
          </p:txBody>
        </p:sp>
        <p:grpSp>
          <p:nvGrpSpPr>
            <p:cNvPr id="14343" name="Group 19">
              <a:extLst>
                <a:ext uri="{FF2B5EF4-FFF2-40B4-BE49-F238E27FC236}">
                  <a16:creationId xmlns:a16="http://schemas.microsoft.com/office/drawing/2014/main" id="{4A17931A-C1D5-43E5-A59B-7B1BA3645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2590800"/>
              <a:ext cx="2266950" cy="1633538"/>
              <a:chOff x="336" y="1632"/>
              <a:chExt cx="1428" cy="1029"/>
            </a:xfrm>
          </p:grpSpPr>
          <p:sp>
            <p:nvSpPr>
              <p:cNvPr id="14350" name="Text Box 4">
                <a:extLst>
                  <a:ext uri="{FF2B5EF4-FFF2-40B4-BE49-F238E27FC236}">
                    <a16:creationId xmlns:a16="http://schemas.microsoft.com/office/drawing/2014/main" id="{CB37ECDC-0385-4D0D-B220-5FE8848AD7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1632"/>
                <a:ext cx="46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KdoW</a:t>
                </a:r>
              </a:p>
            </p:txBody>
          </p:sp>
          <p:pic>
            <p:nvPicPr>
              <p:cNvPr id="14351" name="Picture 11" descr="B02-633">
                <a:extLst>
                  <a:ext uri="{FF2B5EF4-FFF2-40B4-BE49-F238E27FC236}">
                    <a16:creationId xmlns:a16="http://schemas.microsoft.com/office/drawing/2014/main" id="{BBFEBE45-8740-41B4-9FB7-A757F4D0A8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160"/>
                <a:ext cx="1428" cy="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44" name="Group 21">
              <a:extLst>
                <a:ext uri="{FF2B5EF4-FFF2-40B4-BE49-F238E27FC236}">
                  <a16:creationId xmlns:a16="http://schemas.microsoft.com/office/drawing/2014/main" id="{010A3587-0529-4551-9BFB-EA23C0A0C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590800"/>
              <a:ext cx="2851150" cy="1595438"/>
              <a:chOff x="3600" y="1632"/>
              <a:chExt cx="1796" cy="1005"/>
            </a:xfrm>
          </p:grpSpPr>
          <p:sp>
            <p:nvSpPr>
              <p:cNvPr id="14348" name="Text Box 7">
                <a:extLst>
                  <a:ext uri="{FF2B5EF4-FFF2-40B4-BE49-F238E27FC236}">
                    <a16:creationId xmlns:a16="http://schemas.microsoft.com/office/drawing/2014/main" id="{AD7FB64C-DB8B-483E-8DA3-C9740DF6F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1632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ELW 2 </a:t>
                </a:r>
              </a:p>
            </p:txBody>
          </p:sp>
          <p:pic>
            <p:nvPicPr>
              <p:cNvPr id="14349" name="Picture 15" descr="A02-194">
                <a:extLst>
                  <a:ext uri="{FF2B5EF4-FFF2-40B4-BE49-F238E27FC236}">
                    <a16:creationId xmlns:a16="http://schemas.microsoft.com/office/drawing/2014/main" id="{BC9B79E2-1408-467A-8035-93E3F9D7D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1872"/>
                <a:ext cx="1796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45" name="Group 20">
              <a:extLst>
                <a:ext uri="{FF2B5EF4-FFF2-40B4-BE49-F238E27FC236}">
                  <a16:creationId xmlns:a16="http://schemas.microsoft.com/office/drawing/2014/main" id="{4AE2A78C-C64D-4028-9229-E5B7549EDC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2590800"/>
              <a:ext cx="2362200" cy="1646238"/>
              <a:chOff x="1920" y="1632"/>
              <a:chExt cx="1488" cy="1037"/>
            </a:xfrm>
          </p:grpSpPr>
          <p:sp>
            <p:nvSpPr>
              <p:cNvPr id="14346" name="Text Box 5">
                <a:extLst>
                  <a:ext uri="{FF2B5EF4-FFF2-40B4-BE49-F238E27FC236}">
                    <a16:creationId xmlns:a16="http://schemas.microsoft.com/office/drawing/2014/main" id="{E9F7D1BC-5D3B-43EE-9BCE-03901A1FBC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1632"/>
                <a:ext cx="5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ELW 1</a:t>
                </a:r>
              </a:p>
            </p:txBody>
          </p:sp>
          <p:pic>
            <p:nvPicPr>
              <p:cNvPr id="14347" name="Picture 18" descr="A02-279">
                <a:extLst>
                  <a:ext uri="{FF2B5EF4-FFF2-40B4-BE49-F238E27FC236}">
                    <a16:creationId xmlns:a16="http://schemas.microsoft.com/office/drawing/2014/main" id="{5E2159C9-6410-4A28-AED1-CBD2AE9FB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2016"/>
                <a:ext cx="1488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340" name="Rectangle 22">
            <a:extLst>
              <a:ext uri="{FF2B5EF4-FFF2-40B4-BE49-F238E27FC236}">
                <a16:creationId xmlns:a16="http://schemas.microsoft.com/office/drawing/2014/main" id="{66F44ECE-F66A-4686-A186-A8E8794469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38800" y="6324600"/>
            <a:ext cx="914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KdoW/ELW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pieren 1">
            <a:extLst>
              <a:ext uri="{FF2B5EF4-FFF2-40B4-BE49-F238E27FC236}">
                <a16:creationId xmlns:a16="http://schemas.microsoft.com/office/drawing/2014/main" id="{EAC0D3D0-1A3B-4BF7-B5C9-69A1DB304A82}"/>
              </a:ext>
            </a:extLst>
          </p:cNvPr>
          <p:cNvGrpSpPr>
            <a:grpSpLocks/>
          </p:cNvGrpSpPr>
          <p:nvPr/>
        </p:nvGrpSpPr>
        <p:grpSpPr bwMode="auto">
          <a:xfrm>
            <a:off x="1247775" y="1193800"/>
            <a:ext cx="5807075" cy="3898900"/>
            <a:chOff x="1247775" y="1193802"/>
            <a:chExt cx="5807075" cy="3898898"/>
          </a:xfrm>
        </p:grpSpPr>
        <p:sp>
          <p:nvSpPr>
            <p:cNvPr id="15364" name="Text Box 2">
              <a:extLst>
                <a:ext uri="{FF2B5EF4-FFF2-40B4-BE49-F238E27FC236}">
                  <a16:creationId xmlns:a16="http://schemas.microsoft.com/office/drawing/2014/main" id="{E675E126-9A59-4C40-9CC0-078BA778F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1221" y="1193802"/>
              <a:ext cx="36984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800" b="1">
                  <a:solidFill>
                    <a:srgbClr val="0000CC"/>
                  </a:solidFill>
                </a:rPr>
                <a:t>Mannschaftstransportfahrzeuge</a:t>
              </a:r>
              <a:endParaRPr lang="de-DE" altLang="de-DE" sz="1800">
                <a:solidFill>
                  <a:schemeClr val="accent2"/>
                </a:solidFill>
              </a:endParaRPr>
            </a:p>
          </p:txBody>
        </p:sp>
        <p:sp>
          <p:nvSpPr>
            <p:cNvPr id="15365" name="Text Box 3">
              <a:extLst>
                <a:ext uri="{FF2B5EF4-FFF2-40B4-BE49-F238E27FC236}">
                  <a16:creationId xmlns:a16="http://schemas.microsoft.com/office/drawing/2014/main" id="{FD5C8F41-D3BF-44EB-9482-72B169BA1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607" y="1669048"/>
              <a:ext cx="30716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>
                  <a:solidFill>
                    <a:schemeClr val="tx2"/>
                  </a:solidFill>
                </a:rPr>
                <a:t>Mannschaftstransportfahrzeuge</a:t>
              </a:r>
              <a:endParaRPr lang="de-DE" altLang="de-DE"/>
            </a:p>
          </p:txBody>
        </p:sp>
        <p:sp>
          <p:nvSpPr>
            <p:cNvPr id="15366" name="Text Box 6">
              <a:extLst>
                <a:ext uri="{FF2B5EF4-FFF2-40B4-BE49-F238E27FC236}">
                  <a16:creationId xmlns:a16="http://schemas.microsoft.com/office/drawing/2014/main" id="{49D8C435-A900-4EC4-AD52-5B6D94891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775" y="4756150"/>
              <a:ext cx="58070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Einsatzzweck:	Beförderung von Feuerwehreinsatzkräften</a:t>
              </a:r>
            </a:p>
          </p:txBody>
        </p:sp>
        <p:grpSp>
          <p:nvGrpSpPr>
            <p:cNvPr id="15367" name="Group 15">
              <a:extLst>
                <a:ext uri="{FF2B5EF4-FFF2-40B4-BE49-F238E27FC236}">
                  <a16:creationId xmlns:a16="http://schemas.microsoft.com/office/drawing/2014/main" id="{96928190-6270-4354-A8F3-B2848C7E8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4607" y="2557463"/>
              <a:ext cx="2771775" cy="1595438"/>
              <a:chOff x="1968" y="1611"/>
              <a:chExt cx="1746" cy="1005"/>
            </a:xfrm>
          </p:grpSpPr>
          <p:sp>
            <p:nvSpPr>
              <p:cNvPr id="15368" name="Text Box 4">
                <a:extLst>
                  <a:ext uri="{FF2B5EF4-FFF2-40B4-BE49-F238E27FC236}">
                    <a16:creationId xmlns:a16="http://schemas.microsoft.com/office/drawing/2014/main" id="{079906E7-A150-4AD9-A092-FF2645A3CD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6" y="1611"/>
                <a:ext cx="41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MTF </a:t>
                </a:r>
              </a:p>
            </p:txBody>
          </p:sp>
          <p:pic>
            <p:nvPicPr>
              <p:cNvPr id="15369" name="Picture 11" descr="A02-251">
                <a:extLst>
                  <a:ext uri="{FF2B5EF4-FFF2-40B4-BE49-F238E27FC236}">
                    <a16:creationId xmlns:a16="http://schemas.microsoft.com/office/drawing/2014/main" id="{149E171C-7A82-4BDE-89D1-5006328E3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824"/>
                <a:ext cx="1746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363" name="Rectangle 13">
            <a:extLst>
              <a:ext uri="{FF2B5EF4-FFF2-40B4-BE49-F238E27FC236}">
                <a16:creationId xmlns:a16="http://schemas.microsoft.com/office/drawing/2014/main" id="{8EE32DFC-94AF-4C8A-9CB7-769FC66499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81600" y="6400800"/>
            <a:ext cx="114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MTF-RP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pieren 1">
            <a:extLst>
              <a:ext uri="{FF2B5EF4-FFF2-40B4-BE49-F238E27FC236}">
                <a16:creationId xmlns:a16="http://schemas.microsoft.com/office/drawing/2014/main" id="{FAE1E762-361E-44AD-83F7-807CD2A5960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179513"/>
            <a:ext cx="6488113" cy="3881437"/>
            <a:chOff x="838200" y="1179513"/>
            <a:chExt cx="6488113" cy="3881437"/>
          </a:xfrm>
        </p:grpSpPr>
        <p:sp>
          <p:nvSpPr>
            <p:cNvPr id="16388" name="Text Box 2">
              <a:extLst>
                <a:ext uri="{FF2B5EF4-FFF2-40B4-BE49-F238E27FC236}">
                  <a16:creationId xmlns:a16="http://schemas.microsoft.com/office/drawing/2014/main" id="{83981F28-FC70-446C-BEAF-7C1807849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9806" y="1179513"/>
              <a:ext cx="25186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800" b="1">
                  <a:solidFill>
                    <a:srgbClr val="0000CC"/>
                  </a:solidFill>
                </a:rPr>
                <a:t>Nachschubfahrzeuge</a:t>
              </a:r>
              <a:endParaRPr lang="de-DE" altLang="de-DE" sz="1800">
                <a:solidFill>
                  <a:schemeClr val="accent2"/>
                </a:solidFill>
              </a:endParaRPr>
            </a:p>
          </p:txBody>
        </p:sp>
        <p:sp>
          <p:nvSpPr>
            <p:cNvPr id="16389" name="Text Box 3">
              <a:extLst>
                <a:ext uri="{FF2B5EF4-FFF2-40B4-BE49-F238E27FC236}">
                  <a16:creationId xmlns:a16="http://schemas.microsoft.com/office/drawing/2014/main" id="{F1C02E15-F359-4672-860B-0119BD64E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681" y="1847850"/>
              <a:ext cx="213391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>
                  <a:solidFill>
                    <a:schemeClr val="tx2"/>
                  </a:solidFill>
                </a:rPr>
                <a:t>Mehrzweckfahrzeuge</a:t>
              </a:r>
              <a:endParaRPr lang="de-DE" altLang="de-DE"/>
            </a:p>
          </p:txBody>
        </p:sp>
        <p:sp>
          <p:nvSpPr>
            <p:cNvPr id="16390" name="Text Box 5">
              <a:extLst>
                <a:ext uri="{FF2B5EF4-FFF2-40B4-BE49-F238E27FC236}">
                  <a16:creationId xmlns:a16="http://schemas.microsoft.com/office/drawing/2014/main" id="{79D33420-B284-46C5-896C-989A0CAD8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724400"/>
              <a:ext cx="64881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Einsatzzweck:   Nachführen von Geräten, Ausrüstung und Löschmittel</a:t>
              </a:r>
            </a:p>
          </p:txBody>
        </p:sp>
        <p:grpSp>
          <p:nvGrpSpPr>
            <p:cNvPr id="16391" name="Group 18">
              <a:extLst>
                <a:ext uri="{FF2B5EF4-FFF2-40B4-BE49-F238E27FC236}">
                  <a16:creationId xmlns:a16="http://schemas.microsoft.com/office/drawing/2014/main" id="{DCE03D11-7773-440C-B5B8-EBE5AA3741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831" y="2553494"/>
              <a:ext cx="2673350" cy="1582738"/>
              <a:chOff x="624" y="1632"/>
              <a:chExt cx="1684" cy="997"/>
            </a:xfrm>
          </p:grpSpPr>
          <p:sp>
            <p:nvSpPr>
              <p:cNvPr id="16392" name="Text Box 4">
                <a:extLst>
                  <a:ext uri="{FF2B5EF4-FFF2-40B4-BE49-F238E27FC236}">
                    <a16:creationId xmlns:a16="http://schemas.microsoft.com/office/drawing/2014/main" id="{D58F4B98-BBA4-403D-841C-7C5B3CCBD2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4" y="1632"/>
                <a:ext cx="1383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MZF 1, MZF 2, MZF 3</a:t>
                </a:r>
              </a:p>
            </p:txBody>
          </p:sp>
          <p:pic>
            <p:nvPicPr>
              <p:cNvPr id="16393" name="Picture 9" descr="A02-210">
                <a:extLst>
                  <a:ext uri="{FF2B5EF4-FFF2-40B4-BE49-F238E27FC236}">
                    <a16:creationId xmlns:a16="http://schemas.microsoft.com/office/drawing/2014/main" id="{CCEFFF1E-79E4-4010-9D14-F4A392DF1C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1920"/>
                <a:ext cx="1684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387" name="Rectangle 16">
            <a:extLst>
              <a:ext uri="{FF2B5EF4-FFF2-40B4-BE49-F238E27FC236}">
                <a16:creationId xmlns:a16="http://schemas.microsoft.com/office/drawing/2014/main" id="{40B71F5F-8CD6-408E-8ABD-B2E930C65C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0" y="6477000"/>
            <a:ext cx="762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MZF/SW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pieren 1">
            <a:extLst>
              <a:ext uri="{FF2B5EF4-FFF2-40B4-BE49-F238E27FC236}">
                <a16:creationId xmlns:a16="http://schemas.microsoft.com/office/drawing/2014/main" id="{FC477250-33C8-4DEA-A0F3-05D9AA2C5F7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187450"/>
            <a:ext cx="7813675" cy="4711700"/>
            <a:chOff x="609600" y="1187451"/>
            <a:chExt cx="7813675" cy="4711699"/>
          </a:xfrm>
        </p:grpSpPr>
        <p:sp>
          <p:nvSpPr>
            <p:cNvPr id="17412" name="Text Box 2">
              <a:extLst>
                <a:ext uri="{FF2B5EF4-FFF2-40B4-BE49-F238E27FC236}">
                  <a16:creationId xmlns:a16="http://schemas.microsoft.com/office/drawing/2014/main" id="{6780A1E6-2984-4B43-900C-D37062639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104" y="1187451"/>
              <a:ext cx="4031873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 b="1">
                  <a:solidFill>
                    <a:srgbClr val="0000CC"/>
                  </a:solidFill>
                </a:rPr>
                <a:t>Sonstige spezielle Kraftfahrzeuge </a:t>
              </a:r>
            </a:p>
            <a:p>
              <a:r>
                <a:rPr lang="de-DE" altLang="de-DE" b="1">
                  <a:solidFill>
                    <a:srgbClr val="0000CC"/>
                  </a:solidFill>
                </a:rPr>
                <a:t>(Beispiele)</a:t>
              </a:r>
              <a:endParaRPr lang="de-DE" altLang="de-DE">
                <a:solidFill>
                  <a:schemeClr val="accent2"/>
                </a:solidFill>
              </a:endParaRPr>
            </a:p>
          </p:txBody>
        </p:sp>
        <p:sp>
          <p:nvSpPr>
            <p:cNvPr id="17413" name="Text Box 3">
              <a:extLst>
                <a:ext uri="{FF2B5EF4-FFF2-40B4-BE49-F238E27FC236}">
                  <a16:creationId xmlns:a16="http://schemas.microsoft.com/office/drawing/2014/main" id="{0ED108D6-AA19-48EC-AEF3-8D25EF447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525" y="1828800"/>
              <a:ext cx="51443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>
                  <a:solidFill>
                    <a:schemeClr val="tx2"/>
                  </a:solidFill>
                </a:rPr>
                <a:t>Flugfeldlöschfahrzeug, Feuerwehrkran, Löschboot u.a.</a:t>
              </a:r>
              <a:endParaRPr lang="de-DE" altLang="de-DE"/>
            </a:p>
          </p:txBody>
        </p:sp>
        <p:sp>
          <p:nvSpPr>
            <p:cNvPr id="17414" name="Text Box 5">
              <a:extLst>
                <a:ext uri="{FF2B5EF4-FFF2-40B4-BE49-F238E27FC236}">
                  <a16:creationId xmlns:a16="http://schemas.microsoft.com/office/drawing/2014/main" id="{C6DD51D6-7F32-4DFD-AB53-071A77886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562600"/>
              <a:ext cx="5499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Einsatzzweck:	Sonderaufgaben je nach Einsatzgebiet</a:t>
              </a:r>
            </a:p>
          </p:txBody>
        </p:sp>
        <p:grpSp>
          <p:nvGrpSpPr>
            <p:cNvPr id="17415" name="Group 20">
              <a:extLst>
                <a:ext uri="{FF2B5EF4-FFF2-40B4-BE49-F238E27FC236}">
                  <a16:creationId xmlns:a16="http://schemas.microsoft.com/office/drawing/2014/main" id="{2DBF5A39-F7E1-4F24-B95D-098C3F0DBD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2286000"/>
              <a:ext cx="3124200" cy="1417638"/>
              <a:chOff x="384" y="1440"/>
              <a:chExt cx="1968" cy="893"/>
            </a:xfrm>
          </p:grpSpPr>
          <p:sp>
            <p:nvSpPr>
              <p:cNvPr id="17428" name="Text Box 4">
                <a:extLst>
                  <a:ext uri="{FF2B5EF4-FFF2-40B4-BE49-F238E27FC236}">
                    <a16:creationId xmlns:a16="http://schemas.microsoft.com/office/drawing/2014/main" id="{94282CF1-6949-46D5-AAAE-6AE864E1F4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1440"/>
                <a:ext cx="34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FLF</a:t>
                </a:r>
              </a:p>
            </p:txBody>
          </p:sp>
          <p:pic>
            <p:nvPicPr>
              <p:cNvPr id="17429" name="Picture 10" descr="A02-276">
                <a:extLst>
                  <a:ext uri="{FF2B5EF4-FFF2-40B4-BE49-F238E27FC236}">
                    <a16:creationId xmlns:a16="http://schemas.microsoft.com/office/drawing/2014/main" id="{36C9E503-2237-4598-8F64-D0C7F575AA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1665"/>
                <a:ext cx="1968" cy="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6" name="Group 21">
              <a:extLst>
                <a:ext uri="{FF2B5EF4-FFF2-40B4-BE49-F238E27FC236}">
                  <a16:creationId xmlns:a16="http://schemas.microsoft.com/office/drawing/2014/main" id="{81516594-3F85-4281-A60A-3FC4974674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2286000"/>
              <a:ext cx="3276600" cy="1457325"/>
              <a:chOff x="2880" y="1440"/>
              <a:chExt cx="2064" cy="918"/>
            </a:xfrm>
          </p:grpSpPr>
          <p:sp>
            <p:nvSpPr>
              <p:cNvPr id="17426" name="Text Box 9">
                <a:extLst>
                  <a:ext uri="{FF2B5EF4-FFF2-40B4-BE49-F238E27FC236}">
                    <a16:creationId xmlns:a16="http://schemas.microsoft.com/office/drawing/2014/main" id="{C2356464-13A0-4B66-9B46-83B854EBE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1440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FwK</a:t>
                </a:r>
              </a:p>
            </p:txBody>
          </p:sp>
          <p:pic>
            <p:nvPicPr>
              <p:cNvPr id="17427" name="Picture 11" descr="A02-178">
                <a:extLst>
                  <a:ext uri="{FF2B5EF4-FFF2-40B4-BE49-F238E27FC236}">
                    <a16:creationId xmlns:a16="http://schemas.microsoft.com/office/drawing/2014/main" id="{FACD144D-4006-488F-B4FE-FAE19797C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680"/>
                <a:ext cx="2064" cy="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7" name="Group 22">
              <a:extLst>
                <a:ext uri="{FF2B5EF4-FFF2-40B4-BE49-F238E27FC236}">
                  <a16:creationId xmlns:a16="http://schemas.microsoft.com/office/drawing/2014/main" id="{05344AC3-5BF3-4F0A-A143-7950B893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4114800"/>
              <a:ext cx="1958975" cy="992188"/>
              <a:chOff x="576" y="2592"/>
              <a:chExt cx="1234" cy="625"/>
            </a:xfrm>
          </p:grpSpPr>
          <p:pic>
            <p:nvPicPr>
              <p:cNvPr id="17424" name="Picture 15" descr="A02-573">
                <a:extLst>
                  <a:ext uri="{FF2B5EF4-FFF2-40B4-BE49-F238E27FC236}">
                    <a16:creationId xmlns:a16="http://schemas.microsoft.com/office/drawing/2014/main" id="{87D70CBA-9B03-427A-8AA1-35CD702B80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2832"/>
                <a:ext cx="1234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5" name="Text Box 17">
                <a:extLst>
                  <a:ext uri="{FF2B5EF4-FFF2-40B4-BE49-F238E27FC236}">
                    <a16:creationId xmlns:a16="http://schemas.microsoft.com/office/drawing/2014/main" id="{4BB44DFD-F797-48A8-A162-C9A8654498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592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RTB</a:t>
                </a:r>
              </a:p>
            </p:txBody>
          </p:sp>
        </p:grpSp>
        <p:grpSp>
          <p:nvGrpSpPr>
            <p:cNvPr id="17418" name="Group 23">
              <a:extLst>
                <a:ext uri="{FF2B5EF4-FFF2-40B4-BE49-F238E27FC236}">
                  <a16:creationId xmlns:a16="http://schemas.microsoft.com/office/drawing/2014/main" id="{1B263A68-6336-4AE9-B1D7-4A979065B3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4114800"/>
              <a:ext cx="1971675" cy="987425"/>
              <a:chOff x="2256" y="2592"/>
              <a:chExt cx="1242" cy="622"/>
            </a:xfrm>
          </p:grpSpPr>
          <p:pic>
            <p:nvPicPr>
              <p:cNvPr id="17422" name="Picture 16" descr="A02-572">
                <a:extLst>
                  <a:ext uri="{FF2B5EF4-FFF2-40B4-BE49-F238E27FC236}">
                    <a16:creationId xmlns:a16="http://schemas.microsoft.com/office/drawing/2014/main" id="{4701010E-B3F3-4D25-A6E1-EB27F63A61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784"/>
                <a:ext cx="1242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3" name="Text Box 18">
                <a:extLst>
                  <a:ext uri="{FF2B5EF4-FFF2-40B4-BE49-F238E27FC236}">
                    <a16:creationId xmlns:a16="http://schemas.microsoft.com/office/drawing/2014/main" id="{6A1D84E4-954B-4DCB-B3EC-018339DD90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2592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MZB</a:t>
                </a:r>
              </a:p>
            </p:txBody>
          </p:sp>
        </p:grpSp>
        <p:grpSp>
          <p:nvGrpSpPr>
            <p:cNvPr id="17419" name="Group 24">
              <a:extLst>
                <a:ext uri="{FF2B5EF4-FFF2-40B4-BE49-F238E27FC236}">
                  <a16:creationId xmlns:a16="http://schemas.microsoft.com/office/drawing/2014/main" id="{A892A3C3-DA42-4D4E-BF8F-3EDA7C095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4038600"/>
              <a:ext cx="2479675" cy="1468438"/>
              <a:chOff x="3744" y="2544"/>
              <a:chExt cx="1562" cy="925"/>
            </a:xfrm>
          </p:grpSpPr>
          <p:sp>
            <p:nvSpPr>
              <p:cNvPr id="17420" name="Text Box 6">
                <a:extLst>
                  <a:ext uri="{FF2B5EF4-FFF2-40B4-BE49-F238E27FC236}">
                    <a16:creationId xmlns:a16="http://schemas.microsoft.com/office/drawing/2014/main" id="{232A3554-553C-4091-96DD-E32BEE9FB7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2544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LB</a:t>
                </a:r>
              </a:p>
            </p:txBody>
          </p:sp>
          <p:pic>
            <p:nvPicPr>
              <p:cNvPr id="17421" name="Picture 19">
                <a:extLst>
                  <a:ext uri="{FF2B5EF4-FFF2-40B4-BE49-F238E27FC236}">
                    <a16:creationId xmlns:a16="http://schemas.microsoft.com/office/drawing/2014/main" id="{757BC310-9915-47E9-8487-8A239C7919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784"/>
                <a:ext cx="1562" cy="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7411" name="Rectangle 25">
            <a:extLst>
              <a:ext uri="{FF2B5EF4-FFF2-40B4-BE49-F238E27FC236}">
                <a16:creationId xmlns:a16="http://schemas.microsoft.com/office/drawing/2014/main" id="{0C243C82-8ACB-424E-9CA9-3C3044497A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0" y="6248400"/>
            <a:ext cx="762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Sonstige-Fahrzeuge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pieren 1">
            <a:extLst>
              <a:ext uri="{FF2B5EF4-FFF2-40B4-BE49-F238E27FC236}">
                <a16:creationId xmlns:a16="http://schemas.microsoft.com/office/drawing/2014/main" id="{99E387F4-DC69-4960-B7DA-6433BCDE624D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1295400"/>
            <a:ext cx="7302500" cy="3644900"/>
            <a:chOff x="752475" y="1295400"/>
            <a:chExt cx="7302500" cy="3644900"/>
          </a:xfrm>
        </p:grpSpPr>
        <p:pic>
          <p:nvPicPr>
            <p:cNvPr id="5124" name="Picture 3" descr="B02-363">
              <a:extLst>
                <a:ext uri="{FF2B5EF4-FFF2-40B4-BE49-F238E27FC236}">
                  <a16:creationId xmlns:a16="http://schemas.microsoft.com/office/drawing/2014/main" id="{58C84156-0C63-45D7-A546-1BD06FEE3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438400"/>
              <a:ext cx="4092575" cy="164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Text Box 4">
              <a:extLst>
                <a:ext uri="{FF2B5EF4-FFF2-40B4-BE49-F238E27FC236}">
                  <a16:creationId xmlns:a16="http://schemas.microsoft.com/office/drawing/2014/main" id="{1EBCF1FF-CE4C-4307-AA70-93B94F1EA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1295400"/>
              <a:ext cx="45275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 b="1">
                  <a:solidFill>
                    <a:srgbClr val="0000CC"/>
                  </a:solidFill>
                </a:rPr>
                <a:t>Beispiel für die Normbezeichnung eines</a:t>
              </a:r>
            </a:p>
            <a:p>
              <a:r>
                <a:rPr lang="de-DE" altLang="de-DE" sz="1800" b="1">
                  <a:solidFill>
                    <a:srgbClr val="0000CC"/>
                  </a:solidFill>
                </a:rPr>
                <a:t>Löschgruppenfahrzeuges</a:t>
              </a:r>
              <a:endParaRPr lang="de-DE" altLang="de-DE" sz="2000"/>
            </a:p>
          </p:txBody>
        </p:sp>
        <p:sp>
          <p:nvSpPr>
            <p:cNvPr id="5126" name="Text Box 5">
              <a:extLst>
                <a:ext uri="{FF2B5EF4-FFF2-40B4-BE49-F238E27FC236}">
                  <a16:creationId xmlns:a16="http://schemas.microsoft.com/office/drawing/2014/main" id="{F399D00B-AE4B-4847-9164-F71D93A67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2819400"/>
              <a:ext cx="177805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3200" b="1"/>
                <a:t>HLF   20</a:t>
              </a:r>
            </a:p>
          </p:txBody>
        </p:sp>
        <p:grpSp>
          <p:nvGrpSpPr>
            <p:cNvPr id="5127" name="Group 14">
              <a:extLst>
                <a:ext uri="{FF2B5EF4-FFF2-40B4-BE49-F238E27FC236}">
                  <a16:creationId xmlns:a16="http://schemas.microsoft.com/office/drawing/2014/main" id="{D66BE661-01CA-4AC6-A30F-23CFBCE95D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475" y="3324225"/>
              <a:ext cx="1470025" cy="977900"/>
              <a:chOff x="528" y="2112"/>
              <a:chExt cx="926" cy="616"/>
            </a:xfrm>
          </p:grpSpPr>
          <p:sp>
            <p:nvSpPr>
              <p:cNvPr id="5131" name="Text Box 6">
                <a:extLst>
                  <a:ext uri="{FF2B5EF4-FFF2-40B4-BE49-F238E27FC236}">
                    <a16:creationId xmlns:a16="http://schemas.microsoft.com/office/drawing/2014/main" id="{1EC30A82-B660-4791-A41E-A02E5278B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926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Hilfeleistungs-</a:t>
                </a:r>
              </a:p>
              <a:p>
                <a:pPr algn="l"/>
                <a:r>
                  <a:rPr lang="de-DE" altLang="de-DE"/>
                  <a:t>löschgruppen-</a:t>
                </a:r>
              </a:p>
              <a:p>
                <a:pPr algn="l"/>
                <a:r>
                  <a:rPr lang="de-DE" altLang="de-DE"/>
                  <a:t>fahrzeug</a:t>
                </a:r>
              </a:p>
            </p:txBody>
          </p:sp>
          <p:sp>
            <p:nvSpPr>
              <p:cNvPr id="5132" name="Line 9">
                <a:extLst>
                  <a:ext uri="{FF2B5EF4-FFF2-40B4-BE49-F238E27FC236}">
                    <a16:creationId xmlns:a16="http://schemas.microsoft.com/office/drawing/2014/main" id="{39DE9C47-9E81-41B2-9BD9-C50233FCF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11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128" name="Group 15">
              <a:extLst>
                <a:ext uri="{FF2B5EF4-FFF2-40B4-BE49-F238E27FC236}">
                  <a16:creationId xmlns:a16="http://schemas.microsoft.com/office/drawing/2014/main" id="{ADBED94E-5221-4DDA-8D7F-82F767BE0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3352800"/>
              <a:ext cx="1811338" cy="1587500"/>
              <a:chOff x="1200" y="2112"/>
              <a:chExt cx="1141" cy="1000"/>
            </a:xfrm>
          </p:grpSpPr>
          <p:sp>
            <p:nvSpPr>
              <p:cNvPr id="5129" name="Text Box 7">
                <a:extLst>
                  <a:ext uri="{FF2B5EF4-FFF2-40B4-BE49-F238E27FC236}">
                    <a16:creationId xmlns:a16="http://schemas.microsoft.com/office/drawing/2014/main" id="{9965D819-119C-4AF1-A046-FE424DFE6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2592"/>
                <a:ext cx="1141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Nennförderstrom</a:t>
                </a:r>
              </a:p>
              <a:p>
                <a:pPr algn="l"/>
                <a:r>
                  <a:rPr lang="de-DE" altLang="de-DE"/>
                  <a:t>der FP mal 100</a:t>
                </a:r>
              </a:p>
              <a:p>
                <a:pPr algn="l"/>
                <a:r>
                  <a:rPr lang="de-DE" altLang="de-DE"/>
                  <a:t>in Liter pro Minute</a:t>
                </a:r>
              </a:p>
            </p:txBody>
          </p:sp>
          <p:sp>
            <p:nvSpPr>
              <p:cNvPr id="5130" name="Line 10">
                <a:extLst>
                  <a:ext uri="{FF2B5EF4-FFF2-40B4-BE49-F238E27FC236}">
                    <a16:creationId xmlns:a16="http://schemas.microsoft.com/office/drawing/2014/main" id="{F1C2E1C8-2D5A-4572-8CD0-239015925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92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123" name="Rectangle 17">
            <a:extLst>
              <a:ext uri="{FF2B5EF4-FFF2-40B4-BE49-F238E27FC236}">
                <a16:creationId xmlns:a16="http://schemas.microsoft.com/office/drawing/2014/main" id="{4CE60AD3-0162-49D2-9D23-B7EC9E2546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0" y="6248400"/>
            <a:ext cx="16478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Normbezeichnung HLF 20/16</a:t>
            </a:r>
            <a:r>
              <a:rPr lang="de-DE" altLang="de-DE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9">
            <a:extLst>
              <a:ext uri="{FF2B5EF4-FFF2-40B4-BE49-F238E27FC236}">
                <a16:creationId xmlns:a16="http://schemas.microsoft.com/office/drawing/2014/main" id="{DD8028D1-B8B4-4632-AF9A-934BCD4560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67400" y="6324600"/>
            <a:ext cx="914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TSF+MLF</a:t>
            </a:r>
          </a:p>
        </p:txBody>
      </p:sp>
      <p:grpSp>
        <p:nvGrpSpPr>
          <p:cNvPr id="6147" name="Gruppieren 6">
            <a:extLst>
              <a:ext uri="{FF2B5EF4-FFF2-40B4-BE49-F238E27FC236}">
                <a16:creationId xmlns:a16="http://schemas.microsoft.com/office/drawing/2014/main" id="{5D76E496-29EF-44ED-99C3-6832E736F87C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1219200"/>
            <a:ext cx="7443787" cy="4257675"/>
            <a:chOff x="744536" y="1219202"/>
            <a:chExt cx="7443791" cy="4257435"/>
          </a:xfrm>
        </p:grpSpPr>
        <p:sp>
          <p:nvSpPr>
            <p:cNvPr id="6149" name="Text Box 15">
              <a:extLst>
                <a:ext uri="{FF2B5EF4-FFF2-40B4-BE49-F238E27FC236}">
                  <a16:creationId xmlns:a16="http://schemas.microsoft.com/office/drawing/2014/main" id="{89844AC8-2269-4D2E-9F53-919A6A194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19202"/>
              <a:ext cx="48654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800">
                  <a:solidFill>
                    <a:srgbClr val="0000CC"/>
                  </a:solidFill>
                </a:rPr>
                <a:t>		        </a:t>
              </a:r>
              <a:r>
                <a:rPr lang="de-DE" altLang="de-DE" sz="1800" b="1">
                  <a:solidFill>
                    <a:srgbClr val="0000CC"/>
                  </a:solidFill>
                </a:rPr>
                <a:t>Feuerlöschfahrzeuge</a:t>
              </a:r>
              <a:endParaRPr lang="de-DE" altLang="de-DE" sz="1800">
                <a:solidFill>
                  <a:schemeClr val="accent2"/>
                </a:solidFill>
              </a:endParaRPr>
            </a:p>
          </p:txBody>
        </p:sp>
        <p:grpSp>
          <p:nvGrpSpPr>
            <p:cNvPr id="6150" name="Gruppieren 5">
              <a:extLst>
                <a:ext uri="{FF2B5EF4-FFF2-40B4-BE49-F238E27FC236}">
                  <a16:creationId xmlns:a16="http://schemas.microsoft.com/office/drawing/2014/main" id="{DCC95DA0-680F-4A63-A532-E6776FF1C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536" y="1974850"/>
              <a:ext cx="7443791" cy="3501787"/>
              <a:chOff x="744536" y="1974850"/>
              <a:chExt cx="7443791" cy="3501787"/>
            </a:xfrm>
          </p:grpSpPr>
          <p:grpSp>
            <p:nvGrpSpPr>
              <p:cNvPr id="6151" name="Gruppieren 1">
                <a:extLst>
                  <a:ext uri="{FF2B5EF4-FFF2-40B4-BE49-F238E27FC236}">
                    <a16:creationId xmlns:a16="http://schemas.microsoft.com/office/drawing/2014/main" id="{3DC2C9E9-6EEE-4940-8149-8AC24FB082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03701" y="3887789"/>
                <a:ext cx="3984626" cy="909637"/>
                <a:chOff x="4203701" y="3887789"/>
                <a:chExt cx="3984626" cy="909637"/>
              </a:xfrm>
            </p:grpSpPr>
            <p:sp>
              <p:nvSpPr>
                <p:cNvPr id="6161" name="Text Box 41">
                  <a:extLst>
                    <a:ext uri="{FF2B5EF4-FFF2-40B4-BE49-F238E27FC236}">
                      <a16:creationId xmlns:a16="http://schemas.microsoft.com/office/drawing/2014/main" id="{50413B02-1CDD-44C9-8B6D-49C72A14F7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3701" y="3887789"/>
                  <a:ext cx="3984626" cy="584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de-DE" altLang="de-DE">
                      <a:solidFill>
                        <a:schemeClr val="tx2"/>
                      </a:solidFill>
                    </a:rPr>
                    <a:t>	  Mittleres Löschfahrzeug </a:t>
                  </a:r>
                  <a:r>
                    <a:rPr lang="de-DE" altLang="de-DE"/>
                    <a:t>MLF</a:t>
                  </a:r>
                </a:p>
                <a:p>
                  <a:r>
                    <a:rPr lang="de-DE" altLang="de-DE"/>
                    <a:t>              (1/5) </a:t>
                  </a:r>
                </a:p>
              </p:txBody>
            </p:sp>
            <p:sp>
              <p:nvSpPr>
                <p:cNvPr id="6162" name="Text Box 44">
                  <a:extLst>
                    <a:ext uri="{FF2B5EF4-FFF2-40B4-BE49-F238E27FC236}">
                      <a16:creationId xmlns:a16="http://schemas.microsoft.com/office/drawing/2014/main" id="{9A4E7C1B-F6F7-41E1-AEA1-AE00CD0097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626" y="4459288"/>
                  <a:ext cx="184150" cy="338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:endParaRPr lang="de-DE" altLang="de-DE"/>
                </a:p>
              </p:txBody>
            </p:sp>
          </p:grpSp>
          <p:grpSp>
            <p:nvGrpSpPr>
              <p:cNvPr id="6152" name="Gruppieren 4">
                <a:extLst>
                  <a:ext uri="{FF2B5EF4-FFF2-40B4-BE49-F238E27FC236}">
                    <a16:creationId xmlns:a16="http://schemas.microsoft.com/office/drawing/2014/main" id="{6EA5DCE5-A7F9-40B9-8D6C-2512395176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4536" y="3876101"/>
                <a:ext cx="3808413" cy="1600536"/>
                <a:chOff x="744536" y="3876101"/>
                <a:chExt cx="3808413" cy="1600536"/>
              </a:xfrm>
            </p:grpSpPr>
            <p:pic>
              <p:nvPicPr>
                <p:cNvPr id="6159" name="Picture 18" descr="B02-282">
                  <a:extLst>
                    <a:ext uri="{FF2B5EF4-FFF2-40B4-BE49-F238E27FC236}">
                      <a16:creationId xmlns:a16="http://schemas.microsoft.com/office/drawing/2014/main" id="{867C8EE3-79CF-4493-BE18-F88D71735C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7776" y="4324930"/>
                  <a:ext cx="2238376" cy="11517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60" name="Text Box 21">
                  <a:extLst>
                    <a:ext uri="{FF2B5EF4-FFF2-40B4-BE49-F238E27FC236}">
                      <a16:creationId xmlns:a16="http://schemas.microsoft.com/office/drawing/2014/main" id="{1CB3E827-9016-42CF-8658-BCDEE19E88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4536" y="3876101"/>
                  <a:ext cx="3808413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:r>
                    <a:rPr lang="de-DE" altLang="de-DE"/>
                    <a:t>Tragkraftspritzenfahrzeug TSF-W </a:t>
                  </a:r>
                </a:p>
                <a:p>
                  <a:pPr algn="l"/>
                  <a:r>
                    <a:rPr lang="de-DE" altLang="de-DE"/>
                    <a:t>                         (1/5)  </a:t>
                  </a:r>
                </a:p>
              </p:txBody>
            </p:sp>
          </p:grpSp>
          <p:grpSp>
            <p:nvGrpSpPr>
              <p:cNvPr id="6153" name="Gruppieren 3">
                <a:extLst>
                  <a:ext uri="{FF2B5EF4-FFF2-40B4-BE49-F238E27FC236}">
                    <a16:creationId xmlns:a16="http://schemas.microsoft.com/office/drawing/2014/main" id="{7147086D-E2DD-485F-93A4-6C62DE6EFA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4250" y="1974850"/>
                <a:ext cx="3013077" cy="1455739"/>
                <a:chOff x="984250" y="1974850"/>
                <a:chExt cx="3013077" cy="1455739"/>
              </a:xfrm>
            </p:grpSpPr>
            <p:pic>
              <p:nvPicPr>
                <p:cNvPr id="6157" name="Picture 36" descr="A02-187">
                  <a:extLst>
                    <a:ext uri="{FF2B5EF4-FFF2-40B4-BE49-F238E27FC236}">
                      <a16:creationId xmlns:a16="http://schemas.microsoft.com/office/drawing/2014/main" id="{7DFBE4B1-FE80-4E75-9E4C-1FB34411B4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2600326"/>
                  <a:ext cx="2057401" cy="830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58" name="Text Box 37">
                  <a:extLst>
                    <a:ext uri="{FF2B5EF4-FFF2-40B4-BE49-F238E27FC236}">
                      <a16:creationId xmlns:a16="http://schemas.microsoft.com/office/drawing/2014/main" id="{A282A1D7-677D-4097-B180-DA3D047481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4250" y="1974850"/>
                  <a:ext cx="3013077" cy="584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de-DE" altLang="de-DE"/>
                    <a:t>Tragkraftspritzenfahrzeug TSF </a:t>
                  </a:r>
                </a:p>
                <a:p>
                  <a:r>
                    <a:rPr lang="de-DE" altLang="de-DE"/>
                    <a:t>(1/5) </a:t>
                  </a:r>
                </a:p>
              </p:txBody>
            </p:sp>
          </p:grpSp>
          <p:grpSp>
            <p:nvGrpSpPr>
              <p:cNvPr id="6154" name="Gruppieren 2">
                <a:extLst>
                  <a:ext uri="{FF2B5EF4-FFF2-40B4-BE49-F238E27FC236}">
                    <a16:creationId xmlns:a16="http://schemas.microsoft.com/office/drawing/2014/main" id="{CF886851-D28E-46AD-998E-A056A699E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8248" y="1984375"/>
                <a:ext cx="2404826" cy="1446213"/>
                <a:chOff x="5368248" y="1984375"/>
                <a:chExt cx="2404826" cy="1446213"/>
              </a:xfrm>
            </p:grpSpPr>
            <p:sp>
              <p:nvSpPr>
                <p:cNvPr id="6155" name="Text Box 22">
                  <a:extLst>
                    <a:ext uri="{FF2B5EF4-FFF2-40B4-BE49-F238E27FC236}">
                      <a16:creationId xmlns:a16="http://schemas.microsoft.com/office/drawing/2014/main" id="{E6872D1E-37AF-4CCF-B757-152CE53A71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68248" y="1984375"/>
                  <a:ext cx="2404826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de-DE" altLang="de-DE"/>
                    <a:t>Kleinlöschfahrzeug KLF </a:t>
                  </a:r>
                </a:p>
                <a:p>
                  <a:r>
                    <a:rPr lang="de-DE" altLang="de-DE"/>
                    <a:t>(1/5) </a:t>
                  </a:r>
                </a:p>
              </p:txBody>
            </p:sp>
            <p:pic>
              <p:nvPicPr>
                <p:cNvPr id="6156" name="Picture 45" descr="A02-616">
                  <a:extLst>
                    <a:ext uri="{FF2B5EF4-FFF2-40B4-BE49-F238E27FC236}">
                      <a16:creationId xmlns:a16="http://schemas.microsoft.com/office/drawing/2014/main" id="{30B5F2C2-8F65-44A8-AD76-80EE8D926F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26099" y="2590800"/>
                  <a:ext cx="1889124" cy="839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6148" name="Picture 27" descr="A02-082">
            <a:extLst>
              <a:ext uri="{FF2B5EF4-FFF2-40B4-BE49-F238E27FC236}">
                <a16:creationId xmlns:a16="http://schemas.microsoft.com/office/drawing/2014/main" id="{6B15A20D-91E9-4D56-8798-177D38996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591050"/>
            <a:ext cx="24638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>
            <a:extLst>
              <a:ext uri="{FF2B5EF4-FFF2-40B4-BE49-F238E27FC236}">
                <a16:creationId xmlns:a16="http://schemas.microsoft.com/office/drawing/2014/main" id="{1D776718-132D-4641-A31A-1BB667AF5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390650"/>
            <a:ext cx="3552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b="1">
                <a:solidFill>
                  <a:srgbClr val="CC3300"/>
                </a:solidFill>
              </a:rPr>
              <a:t>Für Rheinland-Pfalz gilt zusätzlich:</a:t>
            </a:r>
            <a:endParaRPr lang="de-DE" altLang="de-DE">
              <a:solidFill>
                <a:srgbClr val="CC3300"/>
              </a:solidFill>
            </a:endParaRPr>
          </a:p>
        </p:txBody>
      </p:sp>
      <p:pic>
        <p:nvPicPr>
          <p:cNvPr id="7171" name="Picture 13">
            <a:extLst>
              <a:ext uri="{FF2B5EF4-FFF2-40B4-BE49-F238E27FC236}">
                <a16:creationId xmlns:a16="http://schemas.microsoft.com/office/drawing/2014/main" id="{44038DA8-34AF-4017-97E9-D6E57D921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924175"/>
            <a:ext cx="3438525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14">
            <a:extLst>
              <a:ext uri="{FF2B5EF4-FFF2-40B4-BE49-F238E27FC236}">
                <a16:creationId xmlns:a16="http://schemas.microsoft.com/office/drawing/2014/main" id="{A74F6DEF-7A37-4654-8C65-ED2EBEED5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2325688"/>
            <a:ext cx="3641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Gerätewagen-Tragkraftspritze GW-TS</a:t>
            </a:r>
          </a:p>
          <a:p>
            <a:r>
              <a:rPr lang="de-DE" altLang="de-DE"/>
              <a:t>(1/1)</a:t>
            </a:r>
          </a:p>
        </p:txBody>
      </p:sp>
      <p:pic>
        <p:nvPicPr>
          <p:cNvPr id="7173" name="Picture 16" descr="IMG_0169">
            <a:extLst>
              <a:ext uri="{FF2B5EF4-FFF2-40B4-BE49-F238E27FC236}">
                <a16:creationId xmlns:a16="http://schemas.microsoft.com/office/drawing/2014/main" id="{D25E3F8C-05AB-496A-B0CF-D002E592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2924175"/>
            <a:ext cx="229235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7">
            <a:extLst>
              <a:ext uri="{FF2B5EF4-FFF2-40B4-BE49-F238E27FC236}">
                <a16:creationId xmlns:a16="http://schemas.microsoft.com/office/drawing/2014/main" id="{49D3A143-ED5C-4894-932C-F43B02A1E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306638"/>
            <a:ext cx="31257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/>
              <a:t>Tragkraftspritzen-Anhänger TSA</a:t>
            </a:r>
          </a:p>
          <a:p>
            <a:pPr algn="l"/>
            <a:endParaRPr lang="de-DE" altLang="de-DE"/>
          </a:p>
        </p:txBody>
      </p:sp>
      <p:sp>
        <p:nvSpPr>
          <p:cNvPr id="7175" name="Rectangle 21">
            <a:extLst>
              <a:ext uri="{FF2B5EF4-FFF2-40B4-BE49-F238E27FC236}">
                <a16:creationId xmlns:a16="http://schemas.microsoft.com/office/drawing/2014/main" id="{D31E298A-648E-45EB-9A67-72DBB7B3BF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67400" y="6324600"/>
            <a:ext cx="914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TSA+GW-TS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1">
            <a:extLst>
              <a:ext uri="{FF2B5EF4-FFF2-40B4-BE49-F238E27FC236}">
                <a16:creationId xmlns:a16="http://schemas.microsoft.com/office/drawing/2014/main" id="{1D12A481-2A2E-4502-86B7-BF929FA8B7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943600" y="6248400"/>
            <a:ext cx="12573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Löschgruppenfahrzeuge</a:t>
            </a:r>
          </a:p>
        </p:txBody>
      </p:sp>
      <p:grpSp>
        <p:nvGrpSpPr>
          <p:cNvPr id="8195" name="Gruppieren 1">
            <a:extLst>
              <a:ext uri="{FF2B5EF4-FFF2-40B4-BE49-F238E27FC236}">
                <a16:creationId xmlns:a16="http://schemas.microsoft.com/office/drawing/2014/main" id="{759BA264-65C3-4C6A-8C83-77DB1422E26F}"/>
              </a:ext>
            </a:extLst>
          </p:cNvPr>
          <p:cNvGrpSpPr>
            <a:grpSpLocks/>
          </p:cNvGrpSpPr>
          <p:nvPr/>
        </p:nvGrpSpPr>
        <p:grpSpPr bwMode="auto">
          <a:xfrm>
            <a:off x="401638" y="1381125"/>
            <a:ext cx="8661400" cy="4314825"/>
            <a:chOff x="401680" y="1381125"/>
            <a:chExt cx="8661080" cy="4314839"/>
          </a:xfrm>
        </p:grpSpPr>
        <p:sp>
          <p:nvSpPr>
            <p:cNvPr id="8197" name="Text Box 3">
              <a:extLst>
                <a:ext uri="{FF2B5EF4-FFF2-40B4-BE49-F238E27FC236}">
                  <a16:creationId xmlns:a16="http://schemas.microsoft.com/office/drawing/2014/main" id="{D6C2682A-9820-4993-8014-67795889B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594" y="1381125"/>
              <a:ext cx="372249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>
                  <a:solidFill>
                    <a:schemeClr val="tx2"/>
                  </a:solidFill>
                </a:rPr>
                <a:t>	       Löschgruppenfahrzeuge</a:t>
              </a:r>
              <a:endParaRPr lang="de-DE" altLang="de-DE"/>
            </a:p>
          </p:txBody>
        </p:sp>
        <p:sp>
          <p:nvSpPr>
            <p:cNvPr id="8198" name="Text Box 20">
              <a:extLst>
                <a:ext uri="{FF2B5EF4-FFF2-40B4-BE49-F238E27FC236}">
                  <a16:creationId xmlns:a16="http://schemas.microsoft.com/office/drawing/2014/main" id="{60749B86-C727-4D17-9CC5-EF0DFA73C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5925" y="3980897"/>
              <a:ext cx="64103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      Löschgruppenfahrzeug Katastrophenschutz LF 20 KatS     </a:t>
              </a:r>
            </a:p>
            <a:p>
              <a:pPr algn="l"/>
              <a:r>
                <a:rPr lang="de-DE" altLang="de-DE"/>
                <a:t>                                             (1/8)</a:t>
              </a:r>
            </a:p>
          </p:txBody>
        </p:sp>
        <p:sp>
          <p:nvSpPr>
            <p:cNvPr id="8199" name="Text Box 8">
              <a:extLst>
                <a:ext uri="{FF2B5EF4-FFF2-40B4-BE49-F238E27FC236}">
                  <a16:creationId xmlns:a16="http://schemas.microsoft.com/office/drawing/2014/main" id="{E219637C-3DF9-47D2-A939-EC2E76FD0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541" y="1954798"/>
              <a:ext cx="421621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Hilfeleistungslöschgruppenfahrzeug HLF 20 </a:t>
              </a:r>
            </a:p>
            <a:p>
              <a:r>
                <a:rPr lang="de-DE" altLang="de-DE"/>
                <a:t>(1/8)</a:t>
              </a:r>
            </a:p>
          </p:txBody>
        </p:sp>
        <p:pic>
          <p:nvPicPr>
            <p:cNvPr id="8200" name="Picture 18" descr="B02-363">
              <a:extLst>
                <a:ext uri="{FF2B5EF4-FFF2-40B4-BE49-F238E27FC236}">
                  <a16:creationId xmlns:a16="http://schemas.microsoft.com/office/drawing/2014/main" id="{2581025D-DE1F-42EB-91C8-58031A5EB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081" y="2544763"/>
              <a:ext cx="2701735" cy="108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 Box 7">
              <a:extLst>
                <a:ext uri="{FF2B5EF4-FFF2-40B4-BE49-F238E27FC236}">
                  <a16:creationId xmlns:a16="http://schemas.microsoft.com/office/drawing/2014/main" id="{F0FAC8C9-9F95-430D-84BD-324287BE8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80" y="1947862"/>
              <a:ext cx="41585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Hilfeleistungslöschgruppenfahrzeug HLF 10</a:t>
              </a:r>
            </a:p>
            <a:p>
              <a:r>
                <a:rPr lang="de-DE" altLang="de-DE"/>
                <a:t>(1/8)</a:t>
              </a:r>
            </a:p>
          </p:txBody>
        </p:sp>
        <p:pic>
          <p:nvPicPr>
            <p:cNvPr id="8202" name="Picture 38">
              <a:extLst>
                <a:ext uri="{FF2B5EF4-FFF2-40B4-BE49-F238E27FC236}">
                  <a16:creationId xmlns:a16="http://schemas.microsoft.com/office/drawing/2014/main" id="{417A21BA-6689-4CBB-BEEF-3173E2053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713" y="4619639"/>
              <a:ext cx="2466956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6" name="Grafik 11">
            <a:extLst>
              <a:ext uri="{FF2B5EF4-FFF2-40B4-BE49-F238E27FC236}">
                <a16:creationId xmlns:a16="http://schemas.microsoft.com/office/drawing/2014/main" id="{4979E9B4-A918-4A4B-8ABC-0F62DE31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544763"/>
            <a:ext cx="27432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>
            <a:extLst>
              <a:ext uri="{FF2B5EF4-FFF2-40B4-BE49-F238E27FC236}">
                <a16:creationId xmlns:a16="http://schemas.microsoft.com/office/drawing/2014/main" id="{26ED5410-65E9-4DDE-A9DD-B8C42B9D23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91200" y="6172200"/>
            <a:ext cx="990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TLF</a:t>
            </a:r>
          </a:p>
        </p:txBody>
      </p:sp>
      <p:grpSp>
        <p:nvGrpSpPr>
          <p:cNvPr id="9219" name="Gruppieren 4">
            <a:extLst>
              <a:ext uri="{FF2B5EF4-FFF2-40B4-BE49-F238E27FC236}">
                <a16:creationId xmlns:a16="http://schemas.microsoft.com/office/drawing/2014/main" id="{05ACE532-5A17-4E94-B3E6-6BC8403BEBE2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1490663"/>
            <a:ext cx="8286750" cy="3494087"/>
            <a:chOff x="628650" y="1490246"/>
            <a:chExt cx="8286750" cy="3494504"/>
          </a:xfrm>
        </p:grpSpPr>
        <p:grpSp>
          <p:nvGrpSpPr>
            <p:cNvPr id="9220" name="Gruppieren 1">
              <a:extLst>
                <a:ext uri="{FF2B5EF4-FFF2-40B4-BE49-F238E27FC236}">
                  <a16:creationId xmlns:a16="http://schemas.microsoft.com/office/drawing/2014/main" id="{F7D04BE6-91FB-463C-8047-9391AD36C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650" y="2707104"/>
              <a:ext cx="2343149" cy="1228309"/>
              <a:chOff x="782086" y="2819400"/>
              <a:chExt cx="2189713" cy="1116013"/>
            </a:xfrm>
          </p:grpSpPr>
          <p:pic>
            <p:nvPicPr>
              <p:cNvPr id="9230" name="Picture 14">
                <a:extLst>
                  <a:ext uri="{FF2B5EF4-FFF2-40B4-BE49-F238E27FC236}">
                    <a16:creationId xmlns:a16="http://schemas.microsoft.com/office/drawing/2014/main" id="{5BDECC9E-9936-4C39-9DAA-A79D07BE43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16"/>
              <a:stretch>
                <a:fillRect/>
              </a:stretch>
            </p:blipFill>
            <p:spPr bwMode="auto">
              <a:xfrm>
                <a:off x="1495424" y="2819400"/>
                <a:ext cx="1476375" cy="1116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1" name="Picture 33">
                <a:extLst>
                  <a:ext uri="{FF2B5EF4-FFF2-40B4-BE49-F238E27FC236}">
                    <a16:creationId xmlns:a16="http://schemas.microsoft.com/office/drawing/2014/main" id="{B4B233BE-DCF3-411F-98F2-D6543F7268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460"/>
              <a:stretch>
                <a:fillRect/>
              </a:stretch>
            </p:blipFill>
            <p:spPr bwMode="auto">
              <a:xfrm>
                <a:off x="782086" y="2838450"/>
                <a:ext cx="713338" cy="1067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221" name="Gruppieren 3">
              <a:extLst>
                <a:ext uri="{FF2B5EF4-FFF2-40B4-BE49-F238E27FC236}">
                  <a16:creationId xmlns:a16="http://schemas.microsoft.com/office/drawing/2014/main" id="{D611B79D-073F-4810-863B-0DEC20A2F3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398" y="1490246"/>
              <a:ext cx="7620002" cy="3494504"/>
              <a:chOff x="1295398" y="1490246"/>
              <a:chExt cx="7620002" cy="3494504"/>
            </a:xfrm>
          </p:grpSpPr>
          <p:sp>
            <p:nvSpPr>
              <p:cNvPr id="9222" name="Text Box 2">
                <a:extLst>
                  <a:ext uri="{FF2B5EF4-FFF2-40B4-BE49-F238E27FC236}">
                    <a16:creationId xmlns:a16="http://schemas.microsoft.com/office/drawing/2014/main" id="{C7387153-4AFE-4024-9EE5-CC3A312568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320" y="1490246"/>
                <a:ext cx="200696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>
                    <a:solidFill>
                      <a:schemeClr val="tx2"/>
                    </a:solidFill>
                  </a:rPr>
                  <a:t>Tanklöschfahrzeuge</a:t>
                </a:r>
                <a:endParaRPr lang="de-DE" altLang="de-DE"/>
              </a:p>
            </p:txBody>
          </p:sp>
          <p:sp>
            <p:nvSpPr>
              <p:cNvPr id="9223" name="Text Box 5">
                <a:extLst>
                  <a:ext uri="{FF2B5EF4-FFF2-40B4-BE49-F238E27FC236}">
                    <a16:creationId xmlns:a16="http://schemas.microsoft.com/office/drawing/2014/main" id="{4276385F-586C-4F7C-A343-740941143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8275" y="4648200"/>
                <a:ext cx="5773738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Einsatzzweck:	Brandbekämpfung, Löschwassertransport</a:t>
                </a:r>
              </a:p>
            </p:txBody>
          </p:sp>
          <p:sp>
            <p:nvSpPr>
              <p:cNvPr id="9224" name="Text Box 3">
                <a:extLst>
                  <a:ext uri="{FF2B5EF4-FFF2-40B4-BE49-F238E27FC236}">
                    <a16:creationId xmlns:a16="http://schemas.microsoft.com/office/drawing/2014/main" id="{1AD0B3C1-01DB-41E9-9D71-3AFFB68B3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398" y="2143296"/>
                <a:ext cx="111921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/>
                  <a:t>TLF 2000 </a:t>
                </a:r>
              </a:p>
              <a:p>
                <a:r>
                  <a:rPr lang="de-DE" altLang="de-DE"/>
                  <a:t>(1/2)</a:t>
                </a:r>
              </a:p>
            </p:txBody>
          </p:sp>
          <p:pic>
            <p:nvPicPr>
              <p:cNvPr id="9225" name="Picture 16">
                <a:extLst>
                  <a:ext uri="{FF2B5EF4-FFF2-40B4-BE49-F238E27FC236}">
                    <a16:creationId xmlns:a16="http://schemas.microsoft.com/office/drawing/2014/main" id="{F210BC98-08B7-401D-A0F2-2C786275F8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667000"/>
                <a:ext cx="2819400" cy="1231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6" name="Text Box 4">
                <a:extLst>
                  <a:ext uri="{FF2B5EF4-FFF2-40B4-BE49-F238E27FC236}">
                    <a16:creationId xmlns:a16="http://schemas.microsoft.com/office/drawing/2014/main" id="{129B2EF4-8E52-423E-94AF-2C1B2A1134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600" y="2143296"/>
                <a:ext cx="111549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 TLF 4000</a:t>
                </a:r>
              </a:p>
              <a:p>
                <a:pPr algn="l"/>
                <a:r>
                  <a:rPr lang="de-DE" altLang="de-DE"/>
                  <a:t>(1/2)</a:t>
                </a:r>
              </a:p>
              <a:p>
                <a:pPr algn="l"/>
                <a:endParaRPr lang="de-DE" altLang="de-DE"/>
              </a:p>
            </p:txBody>
          </p:sp>
          <p:pic>
            <p:nvPicPr>
              <p:cNvPr id="9227" name="Picture 17">
                <a:extLst>
                  <a:ext uri="{FF2B5EF4-FFF2-40B4-BE49-F238E27FC236}">
                    <a16:creationId xmlns:a16="http://schemas.microsoft.com/office/drawing/2014/main" id="{627342AA-2D81-44E0-BD14-D8F518AB86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2743200"/>
                <a:ext cx="2359025" cy="1060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8" name="Picture 22" descr="A02-368">
                <a:extLst>
                  <a:ext uri="{FF2B5EF4-FFF2-40B4-BE49-F238E27FC236}">
                    <a16:creationId xmlns:a16="http://schemas.microsoft.com/office/drawing/2014/main" id="{8C779E10-CFF5-4510-9AF5-BB46B9C18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3112" y="2776752"/>
                <a:ext cx="2438400" cy="107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9" name="Text Box 3">
                <a:extLst>
                  <a:ext uri="{FF2B5EF4-FFF2-40B4-BE49-F238E27FC236}">
                    <a16:creationId xmlns:a16="http://schemas.microsoft.com/office/drawing/2014/main" id="{C372FF5E-6AD8-4F2E-A52D-CBD883A71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1449" y="2143296"/>
                <a:ext cx="106150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/>
                  <a:t>TLF 3000</a:t>
                </a:r>
              </a:p>
              <a:p>
                <a:pPr algn="l"/>
                <a:r>
                  <a:rPr lang="de-DE" altLang="de-DE"/>
                  <a:t>(1/2)</a:t>
                </a:r>
              </a:p>
              <a:p>
                <a:pPr algn="l"/>
                <a:endParaRPr lang="de-DE" altLang="de-DE"/>
              </a:p>
            </p:txBody>
          </p:sp>
        </p:grp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>
            <a:extLst>
              <a:ext uri="{FF2B5EF4-FFF2-40B4-BE49-F238E27FC236}">
                <a16:creationId xmlns:a16="http://schemas.microsoft.com/office/drawing/2014/main" id="{2EEAB831-ABC7-45C1-9F6F-7D4E7AE0A4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62600" y="6248400"/>
            <a:ext cx="1219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Hubrettungsfahrzeuge</a:t>
            </a:r>
          </a:p>
        </p:txBody>
      </p:sp>
      <p:grpSp>
        <p:nvGrpSpPr>
          <p:cNvPr id="10243" name="Gruppieren 1">
            <a:extLst>
              <a:ext uri="{FF2B5EF4-FFF2-40B4-BE49-F238E27FC236}">
                <a16:creationId xmlns:a16="http://schemas.microsoft.com/office/drawing/2014/main" id="{D03B345B-B48A-4FB2-93D5-EC2575584558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196975"/>
            <a:ext cx="7534275" cy="4391025"/>
            <a:chOff x="1000125" y="1196976"/>
            <a:chExt cx="7534274" cy="4391026"/>
          </a:xfrm>
        </p:grpSpPr>
        <p:sp>
          <p:nvSpPr>
            <p:cNvPr id="10244" name="Text Box 2">
              <a:extLst>
                <a:ext uri="{FF2B5EF4-FFF2-40B4-BE49-F238E27FC236}">
                  <a16:creationId xmlns:a16="http://schemas.microsoft.com/office/drawing/2014/main" id="{6374EEBC-BAA8-42EC-8FE7-002B9B450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229" y="1196976"/>
              <a:ext cx="408316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800">
                  <a:solidFill>
                    <a:srgbClr val="0000CC"/>
                  </a:solidFill>
                </a:rPr>
                <a:t>	        </a:t>
              </a:r>
              <a:r>
                <a:rPr lang="de-DE" altLang="de-DE" sz="1800" b="1">
                  <a:solidFill>
                    <a:srgbClr val="0000CC"/>
                  </a:solidFill>
                </a:rPr>
                <a:t>Hubrettungsfahrzeuge</a:t>
              </a:r>
              <a:endParaRPr lang="de-DE" altLang="de-DE" sz="1800">
                <a:solidFill>
                  <a:schemeClr val="accent2"/>
                </a:solidFill>
              </a:endParaRPr>
            </a:p>
          </p:txBody>
        </p:sp>
        <p:sp>
          <p:nvSpPr>
            <p:cNvPr id="10245" name="Text Box 10">
              <a:extLst>
                <a:ext uri="{FF2B5EF4-FFF2-40B4-BE49-F238E27FC236}">
                  <a16:creationId xmlns:a16="http://schemas.microsoft.com/office/drawing/2014/main" id="{B5A4FA32-19F0-44B2-80E5-4895B3295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25" y="5251452"/>
              <a:ext cx="69691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Einsatzzweck:	Menschenrettung, Brandbekämpfung, Technische Hilfe</a:t>
              </a:r>
            </a:p>
          </p:txBody>
        </p:sp>
        <p:sp>
          <p:nvSpPr>
            <p:cNvPr id="10246" name="Text Box 7">
              <a:extLst>
                <a:ext uri="{FF2B5EF4-FFF2-40B4-BE49-F238E27FC236}">
                  <a16:creationId xmlns:a16="http://schemas.microsoft.com/office/drawing/2014/main" id="{505EF825-E2BD-496A-9878-8E5E2E786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329" y="4350891"/>
              <a:ext cx="2751074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DLA(K) 12-9, DLA(K) 18-12,</a:t>
              </a:r>
            </a:p>
            <a:p>
              <a:pPr algn="l"/>
              <a:r>
                <a:rPr lang="de-DE" altLang="de-DE"/>
                <a:t>DLA(K) 23-12 </a:t>
              </a:r>
            </a:p>
            <a:p>
              <a:pPr algn="l"/>
              <a:r>
                <a:rPr lang="de-DE" altLang="de-DE"/>
                <a:t>Hinweis: A = Automatik</a:t>
              </a:r>
            </a:p>
            <a:p>
              <a:pPr algn="l"/>
              <a:endParaRPr lang="de-DE" altLang="de-DE"/>
            </a:p>
          </p:txBody>
        </p:sp>
        <p:pic>
          <p:nvPicPr>
            <p:cNvPr id="10247" name="Picture 17" descr="A02-534">
              <a:extLst>
                <a:ext uri="{FF2B5EF4-FFF2-40B4-BE49-F238E27FC236}">
                  <a16:creationId xmlns:a16="http://schemas.microsoft.com/office/drawing/2014/main" id="{27E722CC-D315-4C60-A495-93E376A2B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1" y="3028950"/>
              <a:ext cx="3022600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8">
              <a:extLst>
                <a:ext uri="{FF2B5EF4-FFF2-40B4-BE49-F238E27FC236}">
                  <a16:creationId xmlns:a16="http://schemas.microsoft.com/office/drawing/2014/main" id="{8BBFD736-648F-4B49-B18D-F93C538FD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055" y="2281654"/>
              <a:ext cx="296307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Teleskopgelenkmast TGM</a:t>
              </a:r>
            </a:p>
            <a:p>
              <a:r>
                <a:rPr lang="de-DE" altLang="de-DE"/>
                <a:t>(1/2)</a:t>
              </a:r>
            </a:p>
            <a:p>
              <a:pPr algn="l"/>
              <a:r>
                <a:rPr lang="de-DE" altLang="de-DE"/>
                <a:t>  </a:t>
              </a:r>
            </a:p>
          </p:txBody>
        </p:sp>
        <p:pic>
          <p:nvPicPr>
            <p:cNvPr id="10249" name="Picture 16" descr="A02-540">
              <a:extLst>
                <a:ext uri="{FF2B5EF4-FFF2-40B4-BE49-F238E27FC236}">
                  <a16:creationId xmlns:a16="http://schemas.microsoft.com/office/drawing/2014/main" id="{DF9BD4DF-88EA-4016-8DE6-28ABA19A9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99" y="2971800"/>
              <a:ext cx="3657600" cy="120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 Box 25">
              <a:extLst>
                <a:ext uri="{FF2B5EF4-FFF2-40B4-BE49-F238E27FC236}">
                  <a16:creationId xmlns:a16="http://schemas.microsoft.com/office/drawing/2014/main" id="{EC8AB531-7838-4F3C-9CFB-3FE514D18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4399" y="4308475"/>
              <a:ext cx="1201738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TGM 18/12</a:t>
              </a:r>
            </a:p>
            <a:p>
              <a:r>
                <a:rPr lang="de-DE" altLang="de-DE"/>
                <a:t>TGM 23/12</a:t>
              </a:r>
            </a:p>
          </p:txBody>
        </p:sp>
        <p:sp>
          <p:nvSpPr>
            <p:cNvPr id="10251" name="Text Box 8">
              <a:extLst>
                <a:ext uri="{FF2B5EF4-FFF2-40B4-BE49-F238E27FC236}">
                  <a16:creationId xmlns:a16="http://schemas.microsoft.com/office/drawing/2014/main" id="{8CA6FABE-D802-45EB-8C54-E901F3599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198" y="2281654"/>
              <a:ext cx="196294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Drehleiter DL  </a:t>
              </a:r>
            </a:p>
            <a:p>
              <a:pPr algn="l"/>
              <a:r>
                <a:rPr lang="de-DE" altLang="de-DE"/>
                <a:t>      (1/2)</a:t>
              </a:r>
            </a:p>
            <a:p>
              <a:pPr algn="l"/>
              <a:r>
                <a:rPr lang="de-DE" altLang="de-DE"/>
                <a:t> 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5">
            <a:extLst>
              <a:ext uri="{FF2B5EF4-FFF2-40B4-BE49-F238E27FC236}">
                <a16:creationId xmlns:a16="http://schemas.microsoft.com/office/drawing/2014/main" id="{8755834D-8207-4076-B359-43C6E206B5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10200" y="6248400"/>
            <a:ext cx="1219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RW/GW</a:t>
            </a:r>
          </a:p>
        </p:txBody>
      </p:sp>
      <p:grpSp>
        <p:nvGrpSpPr>
          <p:cNvPr id="11267" name="Gruppieren 1">
            <a:extLst>
              <a:ext uri="{FF2B5EF4-FFF2-40B4-BE49-F238E27FC236}">
                <a16:creationId xmlns:a16="http://schemas.microsoft.com/office/drawing/2014/main" id="{3903B491-624C-4F69-9790-E98D4ADC21AB}"/>
              </a:ext>
            </a:extLst>
          </p:cNvPr>
          <p:cNvGrpSpPr>
            <a:grpSpLocks/>
          </p:cNvGrpSpPr>
          <p:nvPr/>
        </p:nvGrpSpPr>
        <p:grpSpPr bwMode="auto">
          <a:xfrm>
            <a:off x="923925" y="1255713"/>
            <a:ext cx="6680200" cy="3805237"/>
            <a:chOff x="923925" y="1255713"/>
            <a:chExt cx="6681020" cy="3805237"/>
          </a:xfrm>
        </p:grpSpPr>
        <p:sp>
          <p:nvSpPr>
            <p:cNvPr id="11268" name="Text Box 2">
              <a:extLst>
                <a:ext uri="{FF2B5EF4-FFF2-40B4-BE49-F238E27FC236}">
                  <a16:creationId xmlns:a16="http://schemas.microsoft.com/office/drawing/2014/main" id="{3E4A89CF-0418-42E8-A0F4-4FA8D63D2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394" y="1255713"/>
              <a:ext cx="45833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800">
                  <a:solidFill>
                    <a:srgbClr val="0000CC"/>
                  </a:solidFill>
                </a:rPr>
                <a:t>	        </a:t>
              </a:r>
              <a:r>
                <a:rPr lang="de-DE" altLang="de-DE" sz="1800" b="1">
                  <a:solidFill>
                    <a:srgbClr val="0000CC"/>
                  </a:solidFill>
                </a:rPr>
                <a:t>Rüst- und Gerätefahrzeuge</a:t>
              </a:r>
              <a:endParaRPr lang="de-DE" altLang="de-DE" sz="1800">
                <a:solidFill>
                  <a:schemeClr val="accent2"/>
                </a:solidFill>
              </a:endParaRPr>
            </a:p>
          </p:txBody>
        </p:sp>
        <p:sp>
          <p:nvSpPr>
            <p:cNvPr id="11269" name="Text Box 10">
              <a:extLst>
                <a:ext uri="{FF2B5EF4-FFF2-40B4-BE49-F238E27FC236}">
                  <a16:creationId xmlns:a16="http://schemas.microsoft.com/office/drawing/2014/main" id="{3CBFB182-E3CB-4521-A390-FEE3E766E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925" y="4724400"/>
              <a:ext cx="66167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Einsatzzweck:	Technische Hilfeleistung, Bereitstellen von Geräten</a:t>
              </a:r>
            </a:p>
          </p:txBody>
        </p:sp>
        <p:sp>
          <p:nvSpPr>
            <p:cNvPr id="11270" name="Text Box 8">
              <a:extLst>
                <a:ext uri="{FF2B5EF4-FFF2-40B4-BE49-F238E27FC236}">
                  <a16:creationId xmlns:a16="http://schemas.microsoft.com/office/drawing/2014/main" id="{A3592F5A-23BB-4C84-880B-207438E5D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0456" y="2192178"/>
              <a:ext cx="248448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Vorausrüstwagen VRW  </a:t>
              </a:r>
            </a:p>
            <a:p>
              <a:r>
                <a:rPr lang="de-DE" altLang="de-DE"/>
                <a:t>(1/2)</a:t>
              </a:r>
            </a:p>
          </p:txBody>
        </p:sp>
        <p:pic>
          <p:nvPicPr>
            <p:cNvPr id="11271" name="Picture 19">
              <a:extLst>
                <a:ext uri="{FF2B5EF4-FFF2-40B4-BE49-F238E27FC236}">
                  <a16:creationId xmlns:a16="http://schemas.microsoft.com/office/drawing/2014/main" id="{78B5CE0F-822A-4EF1-A9B9-6CFF99891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8" y="2971800"/>
              <a:ext cx="2209802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 Box 7">
              <a:extLst>
                <a:ext uri="{FF2B5EF4-FFF2-40B4-BE49-F238E27FC236}">
                  <a16:creationId xmlns:a16="http://schemas.microsoft.com/office/drawing/2014/main" id="{3E8C0B19-F945-4643-9E08-A52F3ACE1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7193" y="2192178"/>
              <a:ext cx="160441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Rüstwagen RW</a:t>
              </a:r>
            </a:p>
            <a:p>
              <a:r>
                <a:rPr lang="de-DE" altLang="de-DE"/>
                <a:t>(1/2)</a:t>
              </a:r>
            </a:p>
            <a:p>
              <a:endParaRPr lang="de-DE" altLang="de-DE"/>
            </a:p>
          </p:txBody>
        </p:sp>
        <p:pic>
          <p:nvPicPr>
            <p:cNvPr id="11273" name="Picture 20">
              <a:extLst>
                <a:ext uri="{FF2B5EF4-FFF2-40B4-BE49-F238E27FC236}">
                  <a16:creationId xmlns:a16="http://schemas.microsoft.com/office/drawing/2014/main" id="{A0BDACB2-4BEA-435E-BE5E-11A35A05E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43200"/>
              <a:ext cx="2895600" cy="128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pieren 1">
            <a:extLst>
              <a:ext uri="{FF2B5EF4-FFF2-40B4-BE49-F238E27FC236}">
                <a16:creationId xmlns:a16="http://schemas.microsoft.com/office/drawing/2014/main" id="{19F8BC12-5FEB-4387-BDEB-9195A2108016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1192213"/>
            <a:ext cx="7835900" cy="4243387"/>
            <a:chOff x="714182" y="1179513"/>
            <a:chExt cx="7835759" cy="4243387"/>
          </a:xfrm>
        </p:grpSpPr>
        <p:sp>
          <p:nvSpPr>
            <p:cNvPr id="12292" name="Text Box 2">
              <a:extLst>
                <a:ext uri="{FF2B5EF4-FFF2-40B4-BE49-F238E27FC236}">
                  <a16:creationId xmlns:a16="http://schemas.microsoft.com/office/drawing/2014/main" id="{328B0E05-AB1C-49B1-8497-50D073F55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657" y="1179513"/>
              <a:ext cx="376256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800">
                  <a:solidFill>
                    <a:srgbClr val="0000CC"/>
                  </a:solidFill>
                </a:rPr>
                <a:t>	        </a:t>
              </a:r>
              <a:r>
                <a:rPr lang="de-DE" altLang="de-DE" sz="1800" b="1">
                  <a:solidFill>
                    <a:srgbClr val="0000CC"/>
                  </a:solidFill>
                </a:rPr>
                <a:t>Krankenkraftwagen</a:t>
              </a:r>
              <a:endParaRPr lang="de-DE" altLang="de-DE" sz="1800">
                <a:solidFill>
                  <a:schemeClr val="accent2"/>
                </a:solidFill>
              </a:endParaRPr>
            </a:p>
          </p:txBody>
        </p:sp>
        <p:sp>
          <p:nvSpPr>
            <p:cNvPr id="12293" name="Text Box 6">
              <a:extLst>
                <a:ext uri="{FF2B5EF4-FFF2-40B4-BE49-F238E27FC236}">
                  <a16:creationId xmlns:a16="http://schemas.microsoft.com/office/drawing/2014/main" id="{BAEF82B6-7F51-453D-8304-8B2C957ED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5086350"/>
              <a:ext cx="66325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Einsatzzweck:	Versorgung und Transport von verletzten Personen</a:t>
              </a:r>
            </a:p>
          </p:txBody>
        </p:sp>
        <p:sp>
          <p:nvSpPr>
            <p:cNvPr id="12294" name="Text Box 4">
              <a:extLst>
                <a:ext uri="{FF2B5EF4-FFF2-40B4-BE49-F238E27FC236}">
                  <a16:creationId xmlns:a16="http://schemas.microsoft.com/office/drawing/2014/main" id="{209F8ADB-CA0D-4901-95FC-6471CBDC4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182" y="3243679"/>
              <a:ext cx="287450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Krankentransportwagen KTW</a:t>
              </a:r>
            </a:p>
          </p:txBody>
        </p:sp>
        <p:pic>
          <p:nvPicPr>
            <p:cNvPr id="12295" name="Picture 11" descr="B02-191">
              <a:extLst>
                <a:ext uri="{FF2B5EF4-FFF2-40B4-BE49-F238E27FC236}">
                  <a16:creationId xmlns:a16="http://schemas.microsoft.com/office/drawing/2014/main" id="{D6521F3D-3129-40C7-9014-51445B3DF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3459162"/>
              <a:ext cx="2212975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 Box 5">
              <a:extLst>
                <a:ext uri="{FF2B5EF4-FFF2-40B4-BE49-F238E27FC236}">
                  <a16:creationId xmlns:a16="http://schemas.microsoft.com/office/drawing/2014/main" id="{26CC1CE8-3316-47FC-BB79-3AE0E48FD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0225" y="3096379"/>
              <a:ext cx="29397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Rettungstransportwagen RTW</a:t>
              </a:r>
            </a:p>
          </p:txBody>
        </p:sp>
        <p:pic>
          <p:nvPicPr>
            <p:cNvPr id="12297" name="Picture 12" descr="B02-284">
              <a:extLst>
                <a:ext uri="{FF2B5EF4-FFF2-40B4-BE49-F238E27FC236}">
                  <a16:creationId xmlns:a16="http://schemas.microsoft.com/office/drawing/2014/main" id="{BE946D0F-1D5F-4FF5-88EA-EC7EE5F19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083" y="3451225"/>
              <a:ext cx="2590800" cy="127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 Box 7">
              <a:extLst>
                <a:ext uri="{FF2B5EF4-FFF2-40B4-BE49-F238E27FC236}">
                  <a16:creationId xmlns:a16="http://schemas.microsoft.com/office/drawing/2014/main" id="{B0A5FDFE-0B23-4414-A1AA-7A3128662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1174" y="1895811"/>
              <a:ext cx="287610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/>
                <a:t> Notarzteinsatzfahrzeug NEF </a:t>
              </a:r>
            </a:p>
          </p:txBody>
        </p:sp>
        <p:pic>
          <p:nvPicPr>
            <p:cNvPr id="12299" name="Picture 13" descr="B02-312">
              <a:extLst>
                <a:ext uri="{FF2B5EF4-FFF2-40B4-BE49-F238E27FC236}">
                  <a16:creationId xmlns:a16="http://schemas.microsoft.com/office/drawing/2014/main" id="{9E12F528-6BC3-442C-BA7A-77193C762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162" y="2262772"/>
              <a:ext cx="205105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18">
            <a:extLst>
              <a:ext uri="{FF2B5EF4-FFF2-40B4-BE49-F238E27FC236}">
                <a16:creationId xmlns:a16="http://schemas.microsoft.com/office/drawing/2014/main" id="{57742DA3-6F82-4DDA-9370-6A3AA6FAA7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0" y="6324600"/>
            <a:ext cx="838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KTW/RTW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Truppmann Teil 1</Thema>
    <Dokumente xmlns="2daf07dc-52ac-4d71-aac0-a4dbd7e2abbc">Präsentationen</Dokumente>
  </documentManagement>
</p:properties>
</file>

<file path=customXml/itemProps1.xml><?xml version="1.0" encoding="utf-8"?>
<ds:datastoreItem xmlns:ds="http://schemas.openxmlformats.org/officeDocument/2006/customXml" ds:itemID="{BB0975C3-F98E-4B87-9219-9DC1634C04B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C7EA3D7-CF5C-49A1-B5E8-A9F1390C8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B9A8D0-E45B-4777-A526-EFA8303FDB2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348</Words>
  <Application>Microsoft Office PowerPoint</Application>
  <PresentationFormat>Bildschirmpräsentation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_KAB-Folien-Layout-längsformat</vt:lpstr>
      <vt:lpstr>Deckblatt</vt:lpstr>
      <vt:lpstr>Normbezeichnung HLF 20/16 </vt:lpstr>
      <vt:lpstr>TSF+MLF</vt:lpstr>
      <vt:lpstr>TSA+GW-TS</vt:lpstr>
      <vt:lpstr>Löschgruppenfahrzeuge</vt:lpstr>
      <vt:lpstr>TLF</vt:lpstr>
      <vt:lpstr>Hubrettungsfahrzeuge</vt:lpstr>
      <vt:lpstr>RW/GW</vt:lpstr>
      <vt:lpstr>KTW/RTW</vt:lpstr>
      <vt:lpstr>GW-G</vt:lpstr>
      <vt:lpstr>KdoW/ELW</vt:lpstr>
      <vt:lpstr>MTF-RP</vt:lpstr>
      <vt:lpstr>MZF/SW</vt:lpstr>
      <vt:lpstr>Sonstige-Fahrzeuge</vt:lpstr>
    </vt:vector>
  </TitlesOfParts>
  <Company>LFKS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Flemming Götz</cp:lastModifiedBy>
  <cp:revision>350</cp:revision>
  <cp:lastPrinted>2013-05-13T10:58:04Z</cp:lastPrinted>
  <dcterms:created xsi:type="dcterms:W3CDTF">2001-08-31T10:43:20Z</dcterms:created>
  <dcterms:modified xsi:type="dcterms:W3CDTF">2024-07-18T11:21:14Z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26300.0000000000</vt:lpwstr>
  </property>
</Properties>
</file>