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3"/>
  </p:notesMasterIdLst>
  <p:handoutMasterIdLst>
    <p:handoutMasterId r:id="rId24"/>
  </p:handoutMasterIdLst>
  <p:sldIdLst>
    <p:sldId id="267" r:id="rId5"/>
    <p:sldId id="288" r:id="rId6"/>
    <p:sldId id="269" r:id="rId7"/>
    <p:sldId id="289" r:id="rId8"/>
    <p:sldId id="270" r:id="rId9"/>
    <p:sldId id="271" r:id="rId10"/>
    <p:sldId id="290" r:id="rId11"/>
    <p:sldId id="272" r:id="rId12"/>
    <p:sldId id="268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3" r:id="rId21"/>
    <p:sldId id="284" r:id="rId22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CC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119" d="100"/>
          <a:sy n="119" d="100"/>
        </p:scale>
        <p:origin x="1374" y="102"/>
      </p:cViewPr>
      <p:guideLst>
        <p:guide orient="horz" pos="288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>
            <a:extLst>
              <a:ext uri="{FF2B5EF4-FFF2-40B4-BE49-F238E27FC236}">
                <a16:creationId xmlns:a16="http://schemas.microsoft.com/office/drawing/2014/main" id="{120D8945-C16C-40B8-8EBC-AE4D520714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1" name="Rectangle 1027">
            <a:extLst>
              <a:ext uri="{FF2B5EF4-FFF2-40B4-BE49-F238E27FC236}">
                <a16:creationId xmlns:a16="http://schemas.microsoft.com/office/drawing/2014/main" id="{702D6AE2-0BBB-4658-ABC0-126D647F15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293528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2" name="Rectangle 1028">
            <a:extLst>
              <a:ext uri="{FF2B5EF4-FFF2-40B4-BE49-F238E27FC236}">
                <a16:creationId xmlns:a16="http://schemas.microsoft.com/office/drawing/2014/main" id="{A1E306FE-9BF3-4B2E-8E7C-B564706171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770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3" name="Rectangle 1029">
            <a:extLst>
              <a:ext uri="{FF2B5EF4-FFF2-40B4-BE49-F238E27FC236}">
                <a16:creationId xmlns:a16="http://schemas.microsoft.com/office/drawing/2014/main" id="{F0FA15AC-D5CA-41AA-8B0B-7EC29B6CE3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9537700"/>
            <a:ext cx="293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1"/>
            </a:lvl1pPr>
          </a:lstStyle>
          <a:p>
            <a:fld id="{030246B6-47C9-4EF8-AFCE-8ED46F615B2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44C0DC3-0CC3-48CE-9708-8507AE33DE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98CA32A-573D-4E44-B752-14C75B280D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9E82BB7-E26C-40C4-B35B-641A5442545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3325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35F432E-77F5-4241-9F17-FABFCC8EFC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E17A43DD-6DA0-4CB8-B56F-2D664B989A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C9186D7C-2BFD-40BA-9A3F-A9F2D7C2A6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fld id="{4DA7544E-BAEA-48D7-86A2-B3B680FBC69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347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170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834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493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752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0353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44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511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12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411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082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8765D87-C70E-45D1-939F-BE2EDAED4F9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"/>
            <a:ext cx="8345488" cy="6281738"/>
            <a:chOff x="336" y="144"/>
            <a:chExt cx="5257" cy="3957"/>
          </a:xfrm>
        </p:grpSpPr>
        <p:sp>
          <p:nvSpPr>
            <p:cNvPr id="1027" name="Text Box 3">
              <a:extLst>
                <a:ext uri="{FF2B5EF4-FFF2-40B4-BE49-F238E27FC236}">
                  <a16:creationId xmlns:a16="http://schemas.microsoft.com/office/drawing/2014/main" id="{A00B28B0-5169-418E-BE2A-105EFFEE4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de-DE" altLang="de-DE" sz="1000" b="1"/>
                <a:t>Feuerwehr-Kreisausbildung</a:t>
              </a:r>
            </a:p>
            <a:p>
              <a:pPr algn="ctr">
                <a:defRPr/>
              </a:pPr>
              <a:r>
                <a:rPr lang="de-DE" altLang="de-DE" sz="1000" b="1"/>
                <a:t>Rheinland-Pfalz</a:t>
              </a:r>
              <a:endParaRPr lang="de-DE" altLang="de-DE" b="1"/>
            </a:p>
          </p:txBody>
        </p:sp>
        <p:sp>
          <p:nvSpPr>
            <p:cNvPr id="1028" name="Text Box 4">
              <a:extLst>
                <a:ext uri="{FF2B5EF4-FFF2-40B4-BE49-F238E27FC236}">
                  <a16:creationId xmlns:a16="http://schemas.microsoft.com/office/drawing/2014/main" id="{4F0620E2-0019-4BBE-8DB6-71B0746A8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44"/>
              <a:ext cx="1753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de-DE" altLang="de-DE" sz="800" b="1"/>
                <a:t>Lehrgang: Truppmann -Teil 1- Grundausbildung</a:t>
              </a:r>
            </a:p>
            <a:p>
              <a:pPr>
                <a:defRPr/>
              </a:pPr>
              <a:r>
                <a:rPr lang="de-DE" altLang="de-DE" sz="800" b="1"/>
                <a:t>Thema:      Gerätekunde</a:t>
              </a:r>
            </a:p>
            <a:p>
              <a:pPr>
                <a:defRPr/>
              </a:pPr>
              <a:r>
                <a:rPr lang="de-DE" altLang="de-DE" sz="800" b="1"/>
                <a:t>                   -Rettungsgeräte / Tragbare Leitern /</a:t>
              </a:r>
            </a:p>
            <a:p>
              <a:pPr>
                <a:defRPr/>
              </a:pPr>
              <a:r>
                <a:rPr lang="de-DE" altLang="de-DE" sz="800" b="1"/>
                <a:t>                    Feuerwehrleinen / Sprungrettungsgeräte -</a:t>
              </a:r>
            </a:p>
            <a:p>
              <a:pPr>
                <a:defRPr/>
              </a:pPr>
              <a:r>
                <a:rPr lang="de-DE" altLang="de-DE" sz="800" b="1"/>
                <a:t>Stand:        02/2021</a:t>
              </a:r>
              <a:endParaRPr lang="de-DE" altLang="de-DE" sz="1000" b="1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8188A462-1CC7-458F-B574-DE13B31C9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348F177C-5DAB-4FFA-9A17-A007A2010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>
              <a:extLst>
                <a:ext uri="{FF2B5EF4-FFF2-40B4-BE49-F238E27FC236}">
                  <a16:creationId xmlns:a16="http://schemas.microsoft.com/office/drawing/2014/main" id="{50D8C197-3BF3-47F9-9662-ECAC05061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>
              <a:extLst>
                <a:ext uri="{FF2B5EF4-FFF2-40B4-BE49-F238E27FC236}">
                  <a16:creationId xmlns:a16="http://schemas.microsoft.com/office/drawing/2014/main" id="{4E1F3FEA-D831-4286-A8DB-02CD27A60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de-DE" altLang="de-DE" sz="800"/>
                <a:t>© Feuerwehr- und Katastrophenschutzakademie Rheinland-Pfalz</a:t>
              </a:r>
            </a:p>
            <a:p>
              <a:pPr>
                <a:defRPr/>
              </a:pPr>
              <a:r>
                <a:rPr lang="de-DE" altLang="de-DE" sz="800"/>
                <a:t>Bildquelle: LFKS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de/imgres?imgurl=http://www.dlrg.de/Gliederung/Baden/Frankenland/Osterburken/bilder/fotos/2005/eisrettung/eisrettung_24.jpg&amp;imgrefurl=http://www.dlrg.de/Gliederung/Baden/Frankenland/Osterburken/&amp;h=480&amp;w=640&amp;sz=53&amp;tbnid=dQXlwUfNZQgJ:&amp;tbnh=101&amp;tbnw=135&amp;hl=de&amp;start=2&amp;prev=/images%3Fq%3DEisrettung%26svnum%3D10%26hl%3Dde%26lr%3D%26sa%3D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4">
            <a:extLst>
              <a:ext uri="{FF2B5EF4-FFF2-40B4-BE49-F238E27FC236}">
                <a16:creationId xmlns:a16="http://schemas.microsoft.com/office/drawing/2014/main" id="{668EE54C-40A7-45E5-B44B-947E22DC286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7002463" cy="1020763"/>
            <a:chOff x="603" y="1073"/>
            <a:chExt cx="4411" cy="643"/>
          </a:xfrm>
        </p:grpSpPr>
        <p:sp>
          <p:nvSpPr>
            <p:cNvPr id="4107" name="Rectangle 35">
              <a:extLst>
                <a:ext uri="{FF2B5EF4-FFF2-40B4-BE49-F238E27FC236}">
                  <a16:creationId xmlns:a16="http://schemas.microsoft.com/office/drawing/2014/main" id="{422C0A03-8E49-4EAA-9C19-A63AB7A78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1073"/>
              <a:ext cx="436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8" name="Rectangle 36">
              <a:extLst>
                <a:ext uri="{FF2B5EF4-FFF2-40B4-BE49-F238E27FC236}">
                  <a16:creationId xmlns:a16="http://schemas.microsoft.com/office/drawing/2014/main" id="{293CC230-0AA4-4EBC-8B2F-A177E161A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12"/>
              <a:ext cx="12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9" name="Rectangle 37">
              <a:extLst>
                <a:ext uri="{FF2B5EF4-FFF2-40B4-BE49-F238E27FC236}">
                  <a16:creationId xmlns:a16="http://schemas.microsoft.com/office/drawing/2014/main" id="{82F806DB-258B-4424-BFF0-E92108072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22"/>
              <a:ext cx="120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0" name="Rectangle 38">
              <a:extLst>
                <a:ext uri="{FF2B5EF4-FFF2-40B4-BE49-F238E27FC236}">
                  <a16:creationId xmlns:a16="http://schemas.microsoft.com/office/drawing/2014/main" id="{4A7D6D70-ED1F-4585-ADA1-525AB8070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32"/>
              <a:ext cx="12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1" name="Rectangle 39">
              <a:extLst>
                <a:ext uri="{FF2B5EF4-FFF2-40B4-BE49-F238E27FC236}">
                  <a16:creationId xmlns:a16="http://schemas.microsoft.com/office/drawing/2014/main" id="{A1F84966-B492-49B5-83E8-EA6E057B8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42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2" name="Rectangle 40">
              <a:extLst>
                <a:ext uri="{FF2B5EF4-FFF2-40B4-BE49-F238E27FC236}">
                  <a16:creationId xmlns:a16="http://schemas.microsoft.com/office/drawing/2014/main" id="{E0FC5A09-BBEA-47EB-9EFB-A22BA7DC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52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Lehrgang:</a:t>
              </a:r>
              <a:endParaRPr lang="de-DE" altLang="de-DE" sz="2000" b="1"/>
            </a:p>
          </p:txBody>
        </p:sp>
        <p:sp>
          <p:nvSpPr>
            <p:cNvPr id="4113" name="Rectangle 41">
              <a:extLst>
                <a:ext uri="{FF2B5EF4-FFF2-40B4-BE49-F238E27FC236}">
                  <a16:creationId xmlns:a16="http://schemas.microsoft.com/office/drawing/2014/main" id="{558BC772-2FD9-4A5C-9D5D-1D0426935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12"/>
              <a:ext cx="317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4" name="Rectangle 42">
              <a:extLst>
                <a:ext uri="{FF2B5EF4-FFF2-40B4-BE49-F238E27FC236}">
                  <a16:creationId xmlns:a16="http://schemas.microsoft.com/office/drawing/2014/main" id="{3F9AFD08-1FCD-4C20-98CE-E4374DD3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22"/>
              <a:ext cx="317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5" name="Rectangle 43">
              <a:extLst>
                <a:ext uri="{FF2B5EF4-FFF2-40B4-BE49-F238E27FC236}">
                  <a16:creationId xmlns:a16="http://schemas.microsoft.com/office/drawing/2014/main" id="{9727D86D-85D2-4FA0-9CC3-FE9BD9CE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32"/>
              <a:ext cx="317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6" name="Rectangle 44">
              <a:extLst>
                <a:ext uri="{FF2B5EF4-FFF2-40B4-BE49-F238E27FC236}">
                  <a16:creationId xmlns:a16="http://schemas.microsoft.com/office/drawing/2014/main" id="{96FFBE07-C8B3-4C9D-A705-FBA7FEE3E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42"/>
              <a:ext cx="31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7" name="Rectangle 45">
              <a:extLst>
                <a:ext uri="{FF2B5EF4-FFF2-40B4-BE49-F238E27FC236}">
                  <a16:creationId xmlns:a16="http://schemas.microsoft.com/office/drawing/2014/main" id="{D657E96D-28EF-41BC-ABD5-9B9035061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52"/>
              <a:ext cx="30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Truppmannausbildung Teil 1</a:t>
              </a:r>
              <a:endParaRPr lang="de-DE" altLang="de-DE" sz="2000" b="1"/>
            </a:p>
          </p:txBody>
        </p:sp>
        <p:sp>
          <p:nvSpPr>
            <p:cNvPr id="4118" name="Rectangle 46">
              <a:extLst>
                <a:ext uri="{FF2B5EF4-FFF2-40B4-BE49-F238E27FC236}">
                  <a16:creationId xmlns:a16="http://schemas.microsoft.com/office/drawing/2014/main" id="{06672983-04AF-4B15-8B5E-BF4AFC71B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381"/>
              <a:ext cx="320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19" name="Rectangle 47">
              <a:extLst>
                <a:ext uri="{FF2B5EF4-FFF2-40B4-BE49-F238E27FC236}">
                  <a16:creationId xmlns:a16="http://schemas.microsoft.com/office/drawing/2014/main" id="{46CF79CC-85F7-473B-A55A-C73A0910B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391"/>
              <a:ext cx="3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20" name="Rectangle 48">
              <a:extLst>
                <a:ext uri="{FF2B5EF4-FFF2-40B4-BE49-F238E27FC236}">
                  <a16:creationId xmlns:a16="http://schemas.microsoft.com/office/drawing/2014/main" id="{58A117CC-9800-487C-9B3E-D0F62E3A3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01"/>
              <a:ext cx="319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21" name="Rectangle 49">
              <a:extLst>
                <a:ext uri="{FF2B5EF4-FFF2-40B4-BE49-F238E27FC236}">
                  <a16:creationId xmlns:a16="http://schemas.microsoft.com/office/drawing/2014/main" id="{08E5F003-CD93-4162-9481-ACF533B82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11"/>
              <a:ext cx="319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22" name="Rectangle 50">
              <a:extLst>
                <a:ext uri="{FF2B5EF4-FFF2-40B4-BE49-F238E27FC236}">
                  <a16:creationId xmlns:a16="http://schemas.microsoft.com/office/drawing/2014/main" id="{967B4A5B-AB08-42CC-BE3F-FF415E227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21"/>
              <a:ext cx="30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(Grundausbildungslehrgang)</a:t>
              </a:r>
              <a:endParaRPr lang="de-DE" altLang="de-DE" sz="2000" b="1"/>
            </a:p>
          </p:txBody>
        </p:sp>
      </p:grpSp>
      <p:sp>
        <p:nvSpPr>
          <p:cNvPr id="4099" name="Rectangle 51">
            <a:extLst>
              <a:ext uri="{FF2B5EF4-FFF2-40B4-BE49-F238E27FC236}">
                <a16:creationId xmlns:a16="http://schemas.microsoft.com/office/drawing/2014/main" id="{B91A9021-47FC-4D1E-8B3B-B642D2DAC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3355975"/>
            <a:ext cx="6794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0" name="Rectangle 52">
            <a:extLst>
              <a:ext uri="{FF2B5EF4-FFF2-40B4-BE49-F238E27FC236}">
                <a16:creationId xmlns:a16="http://schemas.microsoft.com/office/drawing/2014/main" id="{1D4D10F6-108A-44F2-853F-8D3702D0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373438"/>
            <a:ext cx="6297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1" name="Rectangle 53">
            <a:extLst>
              <a:ext uri="{FF2B5EF4-FFF2-40B4-BE49-F238E27FC236}">
                <a16:creationId xmlns:a16="http://schemas.microsoft.com/office/drawing/2014/main" id="{51113C90-2FA9-47DD-B4CD-95C130EF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75025"/>
            <a:ext cx="5010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2" name="Rectangle 54">
            <a:extLst>
              <a:ext uri="{FF2B5EF4-FFF2-40B4-BE49-F238E27FC236}">
                <a16:creationId xmlns:a16="http://schemas.microsoft.com/office/drawing/2014/main" id="{A268D86F-0BED-49A9-A03D-AA9EF091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90900"/>
            <a:ext cx="5840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3" name="Rectangle 55">
            <a:extLst>
              <a:ext uri="{FF2B5EF4-FFF2-40B4-BE49-F238E27FC236}">
                <a16:creationId xmlns:a16="http://schemas.microsoft.com/office/drawing/2014/main" id="{B4FCA1FA-E7E3-4D9C-AF50-B4E7B151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5838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3333CC"/>
                </a:solidFill>
              </a:rPr>
              <a:t>6. Unterrichtseinheit: Gerätekunde</a:t>
            </a:r>
            <a:endParaRPr lang="de-DE" altLang="de-DE" sz="2000" b="1"/>
          </a:p>
        </p:txBody>
      </p:sp>
      <p:sp>
        <p:nvSpPr>
          <p:cNvPr id="4104" name="Rectangle 56">
            <a:extLst>
              <a:ext uri="{FF2B5EF4-FFF2-40B4-BE49-F238E27FC236}">
                <a16:creationId xmlns:a16="http://schemas.microsoft.com/office/drawing/2014/main" id="{4011C6BA-D4B9-4071-B586-0A4200F5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95738"/>
            <a:ext cx="58277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" name="Rectangle 58">
            <a:extLst>
              <a:ext uri="{FF2B5EF4-FFF2-40B4-BE49-F238E27FC236}">
                <a16:creationId xmlns:a16="http://schemas.microsoft.com/office/drawing/2014/main" id="{B87DD315-E999-4A4D-880F-070EA772C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95800"/>
            <a:ext cx="6035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0000CC"/>
                </a:solidFill>
              </a:rPr>
              <a:t>6.4 Rettungsgeräte /</a:t>
            </a:r>
          </a:p>
          <a:p>
            <a:r>
              <a:rPr lang="de-DE" altLang="de-DE" b="1">
                <a:solidFill>
                  <a:srgbClr val="0000CC"/>
                </a:solidFill>
              </a:rPr>
              <a:t>      Tragbare Leitern / Feuerwehrleinen / Sprungrettungsgeräte</a:t>
            </a:r>
            <a:endParaRPr lang="de-DE" altLang="de-DE" b="1"/>
          </a:p>
        </p:txBody>
      </p:sp>
      <p:sp>
        <p:nvSpPr>
          <p:cNvPr id="4106" name="Rectangle 59">
            <a:extLst>
              <a:ext uri="{FF2B5EF4-FFF2-40B4-BE49-F238E27FC236}">
                <a16:creationId xmlns:a16="http://schemas.microsoft.com/office/drawing/2014/main" id="{F0EA8FCB-86EA-425C-BBB5-2AD3F58AA6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257800" y="6248400"/>
            <a:ext cx="1219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Deckblatt Rettungsgeräte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61990C6D-D3CA-4FD0-A8EB-481FC4A5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295116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DED97D89-2D90-4D6F-B98B-99283FB9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143000"/>
            <a:ext cx="424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Einsatzhinweise tragbarer Leitern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2748AD89-54A7-430D-8A6E-B06609C8F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9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/>
              <a:t> Aufstellwinkel beachten, siehe Bild</a:t>
            </a:r>
          </a:p>
          <a:p>
            <a:pPr>
              <a:buFontTx/>
              <a:buChar char="•"/>
            </a:pPr>
            <a:r>
              <a:rPr lang="de-DE" altLang="de-DE" sz="1800"/>
              <a:t> Abstände bei elektrischen Freileitungen beachten:</a:t>
            </a:r>
          </a:p>
        </p:txBody>
      </p:sp>
      <p:sp>
        <p:nvSpPr>
          <p:cNvPr id="122887" name="Text Box 7">
            <a:extLst>
              <a:ext uri="{FF2B5EF4-FFF2-40B4-BE49-F238E27FC236}">
                <a16:creationId xmlns:a16="http://schemas.microsoft.com/office/drawing/2014/main" id="{E0BB499F-6EE0-425C-BE4C-66481FD2C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541713"/>
            <a:ext cx="46672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u="sng">
                <a:solidFill>
                  <a:srgbClr val="CC3300"/>
                </a:solidFill>
              </a:rPr>
              <a:t>Spannung in Volt		  Mindestabstand</a:t>
            </a:r>
          </a:p>
          <a:p>
            <a:r>
              <a:rPr lang="de-DE" altLang="de-DE" sz="1800"/>
              <a:t>bis		   1.000	      1 m</a:t>
            </a:r>
          </a:p>
          <a:p>
            <a:r>
              <a:rPr lang="de-DE" altLang="de-DE" sz="1800"/>
              <a:t>über     1.000 bis 110.000         3 m</a:t>
            </a:r>
          </a:p>
          <a:p>
            <a:r>
              <a:rPr lang="de-DE" altLang="de-DE" sz="1800"/>
              <a:t>über 110.000 bis 220.000	      4 m</a:t>
            </a:r>
          </a:p>
          <a:p>
            <a:r>
              <a:rPr lang="de-DE" altLang="de-DE" sz="1800"/>
              <a:t>über 220.000 bis 380.000        5 m</a:t>
            </a:r>
          </a:p>
        </p:txBody>
      </p:sp>
      <p:sp>
        <p:nvSpPr>
          <p:cNvPr id="13318" name="Rectangle 8">
            <a:extLst>
              <a:ext uri="{FF2B5EF4-FFF2-40B4-BE49-F238E27FC236}">
                <a16:creationId xmlns:a16="http://schemas.microsoft.com/office/drawing/2014/main" id="{AEF9F67C-E6BD-4931-B380-8A846206BB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6172200"/>
            <a:ext cx="16002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Einsatzhinweise tragbarer Leitern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utoUpdateAnimBg="0"/>
      <p:bldP spid="12288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817FB2DD-FA15-4308-8FC5-EB3B5472B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143000"/>
            <a:ext cx="424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Einsatzhinweise tragbarer Leitern</a:t>
            </a:r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9F9796B5-7ADD-446E-BD6D-4D2A5E769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7197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Leiter nicht auf ungeeignete Unterlagen, wie Kisten, Steinstapel, Tische</a:t>
            </a:r>
          </a:p>
          <a:p>
            <a:r>
              <a:rPr lang="de-DE" altLang="de-DE"/>
              <a:t>  oder ähnlichem sowie nicht auf weichen oder glatten Untergrund aufsetzen –</a:t>
            </a: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E6F3C65F-193F-4656-9BD0-8C60520B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3200"/>
            <a:ext cx="650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Leiter an sichere Auflagepunkte anlegen und beim Besteigen sichern</a:t>
            </a:r>
          </a:p>
        </p:txBody>
      </p:sp>
      <p:sp>
        <p:nvSpPr>
          <p:cNvPr id="123914" name="Text Box 10">
            <a:extLst>
              <a:ext uri="{FF2B5EF4-FFF2-40B4-BE49-F238E27FC236}">
                <a16:creationId xmlns:a16="http://schemas.microsoft.com/office/drawing/2014/main" id="{69403EFB-C1A9-4082-A671-446B5DB5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24200"/>
            <a:ext cx="698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Klappleitern und Hakenleitern dürfen nur mit einer Person belastet werden</a:t>
            </a:r>
          </a:p>
        </p:txBody>
      </p:sp>
      <p:sp>
        <p:nvSpPr>
          <p:cNvPr id="123915" name="Text Box 11">
            <a:extLst>
              <a:ext uri="{FF2B5EF4-FFF2-40B4-BE49-F238E27FC236}">
                <a16:creationId xmlns:a16="http://schemas.microsoft.com/office/drawing/2014/main" id="{1A64C8BF-17EB-46ED-9AFC-86EF8A0D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05200"/>
            <a:ext cx="7245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Steckleitern und Schiebleitern dürfen, unabhängig von der Rettungshöhe, mit</a:t>
            </a:r>
          </a:p>
          <a:p>
            <a:r>
              <a:rPr lang="de-DE" altLang="de-DE"/>
              <a:t>  maximal zwei Personen belastet werden</a:t>
            </a:r>
          </a:p>
        </p:txBody>
      </p:sp>
      <p:sp>
        <p:nvSpPr>
          <p:cNvPr id="123916" name="Text Box 12">
            <a:extLst>
              <a:ext uri="{FF2B5EF4-FFF2-40B4-BE49-F238E27FC236}">
                <a16:creationId xmlns:a16="http://schemas.microsoft.com/office/drawing/2014/main" id="{2A19653B-1CA2-493C-B882-60C8400D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14800"/>
            <a:ext cx="4092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Hakenleiter nicht als Anstelleiter benutzen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B0B6C4EC-4A35-4B23-B068-0870B58FF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95800"/>
            <a:ext cx="665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Schiebleiter im Freistand nicht über die Stützstangen hinaus besteigen</a:t>
            </a:r>
          </a:p>
        </p:txBody>
      </p:sp>
      <p:sp>
        <p:nvSpPr>
          <p:cNvPr id="123918" name="Text Box 14">
            <a:extLst>
              <a:ext uri="{FF2B5EF4-FFF2-40B4-BE49-F238E27FC236}">
                <a16:creationId xmlns:a16="http://schemas.microsoft.com/office/drawing/2014/main" id="{9CE61D44-43CE-421F-934E-506D0AA5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6584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Eine am Gebäude, unbesetzte Leiter darf nicht ohne weiteres entfernt</a:t>
            </a:r>
          </a:p>
          <a:p>
            <a:r>
              <a:rPr lang="de-DE" altLang="de-DE"/>
              <a:t>  werden!</a:t>
            </a:r>
          </a:p>
        </p:txBody>
      </p:sp>
      <p:sp>
        <p:nvSpPr>
          <p:cNvPr id="123919" name="Text Box 15">
            <a:extLst>
              <a:ext uri="{FF2B5EF4-FFF2-40B4-BE49-F238E27FC236}">
                <a16:creationId xmlns:a16="http://schemas.microsoft.com/office/drawing/2014/main" id="{9890EC1F-E91F-4D9B-8A21-6A198A98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362200"/>
            <a:ext cx="6875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auf festen Stand achten – erforderlichenfalls gegen Wegrutschen sichern</a:t>
            </a:r>
          </a:p>
        </p:txBody>
      </p:sp>
      <p:sp>
        <p:nvSpPr>
          <p:cNvPr id="14347" name="Rectangle 16">
            <a:extLst>
              <a:ext uri="{FF2B5EF4-FFF2-40B4-BE49-F238E27FC236}">
                <a16:creationId xmlns:a16="http://schemas.microsoft.com/office/drawing/2014/main" id="{20AD8676-C79A-426A-A59E-8CAFE3BD32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6248400"/>
            <a:ext cx="16764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Einsatzhinweise tragbarer Leitern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utoUpdateAnimBg="0"/>
      <p:bldP spid="123913" grpId="0" autoUpdateAnimBg="0"/>
      <p:bldP spid="123914" grpId="0" autoUpdateAnimBg="0"/>
      <p:bldP spid="123915" grpId="0" autoUpdateAnimBg="0"/>
      <p:bldP spid="123916" grpId="0" autoUpdateAnimBg="0"/>
      <p:bldP spid="123917" grpId="0" autoUpdateAnimBg="0"/>
      <p:bldP spid="123918" grpId="0" autoUpdateAnimBg="0"/>
      <p:bldP spid="1239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F80AA23-CCC1-4F54-9EFB-1E407178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43000"/>
            <a:ext cx="424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Einsatzhinweise tragbarer Leitern</a:t>
            </a: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396970C8-A322-4038-8E80-BB8DE515B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72961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Ein Strahlrohr darf von der Leiter aus nur eingesetzt werden, wenn die Leiter</a:t>
            </a:r>
          </a:p>
          <a:p>
            <a:r>
              <a:rPr lang="de-DE" altLang="de-DE"/>
              <a:t>  am Leiterkopf befestigt ist und der Strahlrohrführer sich mit dem Feuerwehr – </a:t>
            </a:r>
          </a:p>
          <a:p>
            <a:r>
              <a:rPr lang="de-DE" altLang="de-DE"/>
              <a:t>  Haltegurt sichert</a:t>
            </a:r>
          </a:p>
          <a:p>
            <a:r>
              <a:rPr lang="de-DE" altLang="de-DE"/>
              <a:t>	- auf die Einhaltung der Strahlrohrabstände nach DIN VDE 0132,</a:t>
            </a:r>
          </a:p>
          <a:p>
            <a:r>
              <a:rPr lang="de-DE" altLang="de-DE"/>
              <a:t>	  </a:t>
            </a:r>
            <a:r>
              <a:rPr lang="de-DE" altLang="de-DE">
                <a:solidFill>
                  <a:srgbClr val="CC3300"/>
                </a:solidFill>
              </a:rPr>
              <a:t>Brandbekämpfung im Bereich elektrischer Anlagen</a:t>
            </a:r>
            <a:r>
              <a:rPr lang="de-DE" altLang="de-DE"/>
              <a:t> ist zu achten</a:t>
            </a: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C218DD3C-0BFC-4580-8B26-A32746710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701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Das Strahlrohr darf nur jeweils bis zu einem Winkel von 15 ° zu den Seiten</a:t>
            </a:r>
          </a:p>
          <a:p>
            <a:r>
              <a:rPr lang="de-DE" altLang="de-DE"/>
              <a:t>   hin eingesetzt werden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0DE510B9-F57C-423B-8BAE-861CBAD8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962400"/>
            <a:ext cx="76438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Schlauchleitungen dürfen nicht auf der Leiter verlegt oder an ihr befestigt werden.</a:t>
            </a:r>
          </a:p>
          <a:p>
            <a:r>
              <a:rPr lang="de-DE" altLang="de-DE"/>
              <a:t>  Eine Ausnahme ist der Strahlrohreinsatz direkt von der Leiter aus, wobei sofort</a:t>
            </a:r>
          </a:p>
          <a:p>
            <a:r>
              <a:rPr lang="de-DE" altLang="de-DE"/>
              <a:t>  nach Beendigung des Löscheinsatzes dieser Angriffs- und Rettungsweg freizu-</a:t>
            </a:r>
          </a:p>
          <a:p>
            <a:r>
              <a:rPr lang="de-DE" altLang="de-DE"/>
              <a:t>  machen ist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92E3523E-AD5E-4BFC-95E3-860C4868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565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>
                <a:solidFill>
                  <a:srgbClr val="FF0000"/>
                </a:solidFill>
              </a:rPr>
              <a:t> Schadhafte Leitern sind der Benutzung sofort zu entziehen!</a:t>
            </a:r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A932463C-EDF5-4FC0-8BEF-BB9C7287D6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248400"/>
            <a:ext cx="16002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Einsatzhinweise tragbarer Leitern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3" grpId="0" autoUpdateAnimBg="0"/>
      <p:bldP spid="124934" grpId="0" autoUpdateAnimBg="0"/>
      <p:bldP spid="12493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60" name="Group 8">
            <a:extLst>
              <a:ext uri="{FF2B5EF4-FFF2-40B4-BE49-F238E27FC236}">
                <a16:creationId xmlns:a16="http://schemas.microsoft.com/office/drawing/2014/main" id="{6DAE0B58-753F-4AA9-865C-A3195AA5031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38400"/>
            <a:ext cx="3181350" cy="2293938"/>
            <a:chOff x="476" y="1536"/>
            <a:chExt cx="2004" cy="1445"/>
          </a:xfrm>
        </p:grpSpPr>
        <p:pic>
          <p:nvPicPr>
            <p:cNvPr id="16392" name="Picture 3" descr="314001">
              <a:extLst>
                <a:ext uri="{FF2B5EF4-FFF2-40B4-BE49-F238E27FC236}">
                  <a16:creationId xmlns:a16="http://schemas.microsoft.com/office/drawing/2014/main" id="{B7DA6746-F440-4DDC-B43D-81392CA85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536"/>
              <a:ext cx="1723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 Box 5">
              <a:extLst>
                <a:ext uri="{FF2B5EF4-FFF2-40B4-BE49-F238E27FC236}">
                  <a16:creationId xmlns:a16="http://schemas.microsoft.com/office/drawing/2014/main" id="{AEFC7C11-3580-4A5B-B4B3-31C86CE13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750"/>
              <a:ext cx="2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Feuerwehrleine mit Karabiner</a:t>
              </a:r>
            </a:p>
          </p:txBody>
        </p:sp>
      </p:grpSp>
      <p:grpSp>
        <p:nvGrpSpPr>
          <p:cNvPr id="125961" name="Group 9">
            <a:extLst>
              <a:ext uri="{FF2B5EF4-FFF2-40B4-BE49-F238E27FC236}">
                <a16:creationId xmlns:a16="http://schemas.microsoft.com/office/drawing/2014/main" id="{CBC7422E-FF23-4805-97CB-90B1E9255521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349500"/>
            <a:ext cx="3321050" cy="2382838"/>
            <a:chOff x="3198" y="1480"/>
            <a:chExt cx="2092" cy="1501"/>
          </a:xfrm>
        </p:grpSpPr>
        <p:pic>
          <p:nvPicPr>
            <p:cNvPr id="16390" name="Picture 4" descr="Feuwehrleine Knebel">
              <a:extLst>
                <a:ext uri="{FF2B5EF4-FFF2-40B4-BE49-F238E27FC236}">
                  <a16:creationId xmlns:a16="http://schemas.microsoft.com/office/drawing/2014/main" id="{24DF0B5E-3472-44DE-80E0-A25EE6B83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678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6">
              <a:extLst>
                <a:ext uri="{FF2B5EF4-FFF2-40B4-BE49-F238E27FC236}">
                  <a16:creationId xmlns:a16="http://schemas.microsoft.com/office/drawing/2014/main" id="{46938D60-6B39-412C-9EFA-F2CD27698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750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Feuerwehrleine mit Holzknebel</a:t>
              </a:r>
            </a:p>
          </p:txBody>
        </p:sp>
      </p:grpSp>
      <p:sp>
        <p:nvSpPr>
          <p:cNvPr id="16388" name="Text Box 7">
            <a:extLst>
              <a:ext uri="{FF2B5EF4-FFF2-40B4-BE49-F238E27FC236}">
                <a16:creationId xmlns:a16="http://schemas.microsoft.com/office/drawing/2014/main" id="{B36F12CB-955F-4553-8250-AE705BD9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43000"/>
            <a:ext cx="204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Feuerwehrleine</a:t>
            </a:r>
          </a:p>
        </p:txBody>
      </p:sp>
      <p:sp>
        <p:nvSpPr>
          <p:cNvPr id="16389" name="Rectangle 10">
            <a:extLst>
              <a:ext uri="{FF2B5EF4-FFF2-40B4-BE49-F238E27FC236}">
                <a16:creationId xmlns:a16="http://schemas.microsoft.com/office/drawing/2014/main" id="{64351452-5902-4D60-B87A-95812550E0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876800" y="6172200"/>
            <a:ext cx="1066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Feuerwehrleine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1DBA999-4449-45EC-8F83-5CD89B8D1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143000"/>
            <a:ext cx="294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Feuerwehrleinenbeutel</a:t>
            </a:r>
          </a:p>
        </p:txBody>
      </p:sp>
      <p:grpSp>
        <p:nvGrpSpPr>
          <p:cNvPr id="126984" name="Group 8">
            <a:extLst>
              <a:ext uri="{FF2B5EF4-FFF2-40B4-BE49-F238E27FC236}">
                <a16:creationId xmlns:a16="http://schemas.microsoft.com/office/drawing/2014/main" id="{9E039C63-0619-4B5A-9FBF-48B316CB9B3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4327525" cy="3746500"/>
            <a:chOff x="624" y="1248"/>
            <a:chExt cx="2726" cy="2360"/>
          </a:xfrm>
        </p:grpSpPr>
        <p:pic>
          <p:nvPicPr>
            <p:cNvPr id="17416" name="Picture 3" descr="314200">
              <a:extLst>
                <a:ext uri="{FF2B5EF4-FFF2-40B4-BE49-F238E27FC236}">
                  <a16:creationId xmlns:a16="http://schemas.microsoft.com/office/drawing/2014/main" id="{9F447804-76EA-4D50-A8C8-817482774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48"/>
              <a:ext cx="1356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4" descr="314250">
              <a:extLst>
                <a:ext uri="{FF2B5EF4-FFF2-40B4-BE49-F238E27FC236}">
                  <a16:creationId xmlns:a16="http://schemas.microsoft.com/office/drawing/2014/main" id="{9E79509D-DCD9-41AB-A735-BE864B066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304"/>
              <a:ext cx="1478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6985" name="Group 9">
            <a:extLst>
              <a:ext uri="{FF2B5EF4-FFF2-40B4-BE49-F238E27FC236}">
                <a16:creationId xmlns:a16="http://schemas.microsoft.com/office/drawing/2014/main" id="{495DD669-E03E-4717-96AD-761CA82495D0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828800"/>
            <a:ext cx="2855913" cy="3933825"/>
            <a:chOff x="3648" y="1152"/>
            <a:chExt cx="1799" cy="2478"/>
          </a:xfrm>
        </p:grpSpPr>
        <p:pic>
          <p:nvPicPr>
            <p:cNvPr id="17414" name="Picture 6" descr="Serie 02 196 Kopie">
              <a:extLst>
                <a:ext uri="{FF2B5EF4-FFF2-40B4-BE49-F238E27FC236}">
                  <a16:creationId xmlns:a16="http://schemas.microsoft.com/office/drawing/2014/main" id="{3AD8DFE1-FBF9-4950-A36D-9A06A472A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52"/>
              <a:ext cx="1381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 Box 7">
              <a:extLst>
                <a:ext uri="{FF2B5EF4-FFF2-40B4-BE49-F238E27FC236}">
                  <a16:creationId xmlns:a16="http://schemas.microsoft.com/office/drawing/2014/main" id="{54ADACFC-AFF0-4F5E-B12D-79CF65C58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264"/>
              <a:ext cx="179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Einlegen der Feuerwehrleine </a:t>
              </a:r>
            </a:p>
            <a:p>
              <a:r>
                <a:rPr lang="de-DE" altLang="de-DE"/>
                <a:t>in den Feuerwehrleinenbeutel</a:t>
              </a:r>
            </a:p>
          </p:txBody>
        </p:sp>
      </p:grpSp>
      <p:sp>
        <p:nvSpPr>
          <p:cNvPr id="17413" name="Rectangle 10">
            <a:extLst>
              <a:ext uri="{FF2B5EF4-FFF2-40B4-BE49-F238E27FC236}">
                <a16:creationId xmlns:a16="http://schemas.microsoft.com/office/drawing/2014/main" id="{8D82EA9B-1843-40F8-B616-22CC26D86D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105400" y="6248400"/>
            <a:ext cx="1143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Feuerwehrleinenbeutel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BA51335-4E0C-4A21-A508-F7460CF0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3000"/>
            <a:ext cx="211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Mehrzweckleine</a:t>
            </a:r>
          </a:p>
        </p:txBody>
      </p:sp>
      <p:grpSp>
        <p:nvGrpSpPr>
          <p:cNvPr id="128007" name="Group 7">
            <a:extLst>
              <a:ext uri="{FF2B5EF4-FFF2-40B4-BE49-F238E27FC236}">
                <a16:creationId xmlns:a16="http://schemas.microsoft.com/office/drawing/2014/main" id="{4A2EE0DA-F65B-447F-92FF-EA8A0A5E5A21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438400"/>
            <a:ext cx="3457575" cy="2728913"/>
            <a:chOff x="528" y="1536"/>
            <a:chExt cx="2178" cy="1719"/>
          </a:xfrm>
        </p:grpSpPr>
        <p:pic>
          <p:nvPicPr>
            <p:cNvPr id="18440" name="Picture 3" descr="314400">
              <a:extLst>
                <a:ext uri="{FF2B5EF4-FFF2-40B4-BE49-F238E27FC236}">
                  <a16:creationId xmlns:a16="http://schemas.microsoft.com/office/drawing/2014/main" id="{6F6FA721-898E-4A9B-AD82-0B193E09E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36"/>
              <a:ext cx="1938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5">
              <a:extLst>
                <a:ext uri="{FF2B5EF4-FFF2-40B4-BE49-F238E27FC236}">
                  <a16:creationId xmlns:a16="http://schemas.microsoft.com/office/drawing/2014/main" id="{9D6E09EB-D028-44BF-B21F-DA159D7E2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024"/>
              <a:ext cx="2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Mehrzweckleine mit Karabiner</a:t>
              </a:r>
            </a:p>
          </p:txBody>
        </p:sp>
      </p:grpSp>
      <p:grpSp>
        <p:nvGrpSpPr>
          <p:cNvPr id="128008" name="Group 8">
            <a:extLst>
              <a:ext uri="{FF2B5EF4-FFF2-40B4-BE49-F238E27FC236}">
                <a16:creationId xmlns:a16="http://schemas.microsoft.com/office/drawing/2014/main" id="{13CB0B56-5C21-4698-87DA-0267D38630ED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362200"/>
            <a:ext cx="3529013" cy="2781300"/>
            <a:chOff x="3120" y="1488"/>
            <a:chExt cx="2223" cy="1752"/>
          </a:xfrm>
        </p:grpSpPr>
        <p:pic>
          <p:nvPicPr>
            <p:cNvPr id="18438" name="Picture 4" descr="314500">
              <a:extLst>
                <a:ext uri="{FF2B5EF4-FFF2-40B4-BE49-F238E27FC236}">
                  <a16:creationId xmlns:a16="http://schemas.microsoft.com/office/drawing/2014/main" id="{ED1E1690-4AED-4CFF-91E0-2A808D8E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488"/>
              <a:ext cx="1983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76E5E68C-43FA-4015-A0AC-012F7D6DF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009"/>
              <a:ext cx="21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Mehrzweckleine mit Holzknebel</a:t>
              </a:r>
            </a:p>
          </p:txBody>
        </p:sp>
      </p:grpSp>
      <p:sp>
        <p:nvSpPr>
          <p:cNvPr id="18437" name="Rectangle 9">
            <a:extLst>
              <a:ext uri="{FF2B5EF4-FFF2-40B4-BE49-F238E27FC236}">
                <a16:creationId xmlns:a16="http://schemas.microsoft.com/office/drawing/2014/main" id="{BB54D804-48C6-48E7-A71A-6A8BBB16C0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6248400"/>
            <a:ext cx="10668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Mehrzweckleine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Bergetuch">
            <a:extLst>
              <a:ext uri="{FF2B5EF4-FFF2-40B4-BE49-F238E27FC236}">
                <a16:creationId xmlns:a16="http://schemas.microsoft.com/office/drawing/2014/main" id="{5647E2EF-CB0D-4738-A20B-39FC943E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22262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extLst>
              <a:ext uri="{FF2B5EF4-FFF2-40B4-BE49-F238E27FC236}">
                <a16:creationId xmlns:a16="http://schemas.microsoft.com/office/drawing/2014/main" id="{0902C42A-6761-409C-A052-78541902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1">
                <a:solidFill>
                  <a:schemeClr val="accent2"/>
                </a:solidFill>
              </a:rPr>
              <a:t>Rettungstuch</a:t>
            </a: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5D3A988C-36D6-4E40-9445-FC06D61FE2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648200" y="6248400"/>
            <a:ext cx="838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Rettungstuch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464B005-4E2E-429A-B7E1-26111F5D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143000"/>
            <a:ext cx="292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Sprungrettungsgeräte </a:t>
            </a: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FF34DB1D-2107-4FF1-8D65-BB8EC7C8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05000"/>
            <a:ext cx="70564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Sprungrettungsgeräte dienen zum Auffangen von frei fallenden Personen.</a:t>
            </a:r>
          </a:p>
          <a:p>
            <a:endParaRPr lang="de-DE" altLang="de-DE"/>
          </a:p>
          <a:p>
            <a:r>
              <a:rPr lang="de-DE" altLang="de-DE"/>
              <a:t>Der Sprung in ein Sprungrettungsgerät für hilflose Personen sowie für das</a:t>
            </a:r>
          </a:p>
          <a:p>
            <a:r>
              <a:rPr lang="de-DE" altLang="de-DE"/>
              <a:t>Einsatzpersonal ist nicht ungefährlich. Deshalb dürfen keine Übungssprünge</a:t>
            </a:r>
          </a:p>
          <a:p>
            <a:r>
              <a:rPr lang="de-DE" altLang="de-DE"/>
              <a:t>ausgeführt werden.</a:t>
            </a: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0A87DBD3-DA2B-40EF-AECE-D915623A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44900"/>
            <a:ext cx="6307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/>
              <a:t> </a:t>
            </a:r>
            <a:r>
              <a:rPr lang="de-DE" altLang="de-DE">
                <a:solidFill>
                  <a:srgbClr val="CC3300"/>
                </a:solidFill>
              </a:rPr>
              <a:t>Sprungpolster</a:t>
            </a:r>
            <a:r>
              <a:rPr lang="de-DE" altLang="de-DE"/>
              <a:t> = pneumatisches Sprungrettungsgerät,  dass für die</a:t>
            </a:r>
          </a:p>
          <a:p>
            <a:r>
              <a:rPr lang="de-DE" altLang="de-DE"/>
              <a:t>  zum Herstellen und Wiederherstellen der Einsatzbereitschaft eine</a:t>
            </a:r>
          </a:p>
          <a:p>
            <a:r>
              <a:rPr lang="de-DE" altLang="de-DE"/>
              <a:t>  Bedienmannschaft erforderlich ist.</a:t>
            </a:r>
          </a:p>
        </p:txBody>
      </p:sp>
      <p:sp>
        <p:nvSpPr>
          <p:cNvPr id="20485" name="Rectangle 8">
            <a:extLst>
              <a:ext uri="{FF2B5EF4-FFF2-40B4-BE49-F238E27FC236}">
                <a16:creationId xmlns:a16="http://schemas.microsoft.com/office/drawing/2014/main" id="{02EE9467-2EF0-4749-A1AA-88B6F67387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572000" y="6248400"/>
            <a:ext cx="1447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Sprungrettungsgeräte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utoUpdateAnimBg="0"/>
      <p:bldP spid="1331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DSCF0009 Kopie">
            <a:extLst>
              <a:ext uri="{FF2B5EF4-FFF2-40B4-BE49-F238E27FC236}">
                <a16:creationId xmlns:a16="http://schemas.microsoft.com/office/drawing/2014/main" id="{1535831E-F37A-4085-AC72-81CB487F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703388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>
            <a:extLst>
              <a:ext uri="{FF2B5EF4-FFF2-40B4-BE49-F238E27FC236}">
                <a16:creationId xmlns:a16="http://schemas.microsoft.com/office/drawing/2014/main" id="{A88D146B-0220-4104-B335-DD9DBF1E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43000"/>
            <a:ext cx="285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Sprungpolster (SP 16)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2DFCE52C-F5E1-49CC-B21F-FAABEDFD6D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6172200"/>
            <a:ext cx="762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Sprungpolster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65" name="Group 25">
            <a:extLst>
              <a:ext uri="{FF2B5EF4-FFF2-40B4-BE49-F238E27FC236}">
                <a16:creationId xmlns:a16="http://schemas.microsoft.com/office/drawing/2014/main" id="{6F771E92-69E9-446C-8720-0C85BBADB16C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1817688"/>
            <a:ext cx="2139950" cy="3222625"/>
            <a:chOff x="-39" y="754"/>
            <a:chExt cx="1921" cy="2404"/>
          </a:xfrm>
        </p:grpSpPr>
        <p:sp>
          <p:nvSpPr>
            <p:cNvPr id="5130" name="Text Box 18">
              <a:extLst>
                <a:ext uri="{FF2B5EF4-FFF2-40B4-BE49-F238E27FC236}">
                  <a16:creationId xmlns:a16="http://schemas.microsoft.com/office/drawing/2014/main" id="{981DB003-FB27-4A5E-B07B-9582B7728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" y="1634"/>
              <a:ext cx="1110" cy="6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1800" b="1">
                <a:solidFill>
                  <a:srgbClr val="CC0099"/>
                </a:solidFill>
              </a:endParaRPr>
            </a:p>
            <a:p>
              <a:pPr algn="ctr"/>
              <a:r>
                <a:rPr lang="de-DE" altLang="de-DE" sz="1800" b="1"/>
                <a:t>FwDV 10</a:t>
              </a:r>
            </a:p>
            <a:p>
              <a:pPr algn="ctr"/>
              <a:endParaRPr lang="de-DE" altLang="de-DE" sz="1800">
                <a:solidFill>
                  <a:srgbClr val="CC0099"/>
                </a:solidFill>
              </a:endParaRPr>
            </a:p>
          </p:txBody>
        </p:sp>
        <p:sp>
          <p:nvSpPr>
            <p:cNvPr id="5131" name="Line 19">
              <a:extLst>
                <a:ext uri="{FF2B5EF4-FFF2-40B4-BE49-F238E27FC236}">
                  <a16:creationId xmlns:a16="http://schemas.microsoft.com/office/drawing/2014/main" id="{8AD542E3-EBDD-43C4-A5FF-82F88C72C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754"/>
              <a:ext cx="0" cy="2404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Line 20">
              <a:extLst>
                <a:ext uri="{FF2B5EF4-FFF2-40B4-BE49-F238E27FC236}">
                  <a16:creationId xmlns:a16="http://schemas.microsoft.com/office/drawing/2014/main" id="{3748DD36-65D0-4204-A89E-8E6E11B21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888"/>
              <a:ext cx="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3" name="Line 21">
              <a:extLst>
                <a:ext uri="{FF2B5EF4-FFF2-40B4-BE49-F238E27FC236}">
                  <a16:creationId xmlns:a16="http://schemas.microsoft.com/office/drawing/2014/main" id="{C5DA3AD2-B8F1-493C-9100-14FF30C1D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1979"/>
              <a:ext cx="227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Line 22">
              <a:extLst>
                <a:ext uri="{FF2B5EF4-FFF2-40B4-BE49-F238E27FC236}">
                  <a16:creationId xmlns:a16="http://schemas.microsoft.com/office/drawing/2014/main" id="{C6D5C573-E0DE-41BC-9075-13ECAEC3C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754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Line 23">
              <a:extLst>
                <a:ext uri="{FF2B5EF4-FFF2-40B4-BE49-F238E27FC236}">
                  <a16:creationId xmlns:a16="http://schemas.microsoft.com/office/drawing/2014/main" id="{1F998D4D-6820-4D9F-A9B6-A2912B491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1979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Line 24">
              <a:extLst>
                <a:ext uri="{FF2B5EF4-FFF2-40B4-BE49-F238E27FC236}">
                  <a16:creationId xmlns:a16="http://schemas.microsoft.com/office/drawing/2014/main" id="{400AD187-0FF2-415F-A4C5-602EC77FC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3158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23" name="Text Box 26">
            <a:extLst>
              <a:ext uri="{FF2B5EF4-FFF2-40B4-BE49-F238E27FC236}">
                <a16:creationId xmlns:a16="http://schemas.microsoft.com/office/drawing/2014/main" id="{82601F32-0FAB-4A63-8C84-D00D8721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43000"/>
            <a:ext cx="218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Tragbare Leitern</a:t>
            </a:r>
          </a:p>
        </p:txBody>
      </p:sp>
      <p:sp>
        <p:nvSpPr>
          <p:cNvPr id="138267" name="Text Box 27">
            <a:extLst>
              <a:ext uri="{FF2B5EF4-FFF2-40B4-BE49-F238E27FC236}">
                <a16:creationId xmlns:a16="http://schemas.microsoft.com/office/drawing/2014/main" id="{97884CD4-A478-493C-8049-F0D18EB4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719263"/>
            <a:ext cx="5772150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de-DE" altLang="de-DE" b="1"/>
              <a:t>Begriff:</a:t>
            </a:r>
          </a:p>
          <a:p>
            <a:pPr>
              <a:lnSpc>
                <a:spcPct val="70000"/>
              </a:lnSpc>
            </a:pPr>
            <a:endParaRPr lang="de-DE" altLang="de-DE" b="1"/>
          </a:p>
          <a:p>
            <a:pPr>
              <a:lnSpc>
                <a:spcPct val="80000"/>
              </a:lnSpc>
            </a:pPr>
            <a:r>
              <a:rPr lang="de-DE" altLang="de-DE"/>
              <a:t>Tragbare Leitern sind Leitern, die auf Feuerwehrfahrzeugen</a:t>
            </a:r>
          </a:p>
          <a:p>
            <a:r>
              <a:rPr lang="de-DE" altLang="de-DE"/>
              <a:t>mitgeführt, an der Einsatzstelle von der Mannschaft vom</a:t>
            </a:r>
          </a:p>
          <a:p>
            <a:r>
              <a:rPr lang="de-DE" altLang="de-DE"/>
              <a:t>Fahrzeug genommen und an die vorgesehene Stelle getragen</a:t>
            </a:r>
          </a:p>
          <a:p>
            <a:r>
              <a:rPr lang="de-DE" altLang="de-DE"/>
              <a:t>werden.</a:t>
            </a:r>
          </a:p>
        </p:txBody>
      </p:sp>
      <p:sp>
        <p:nvSpPr>
          <p:cNvPr id="138268" name="Text Box 28">
            <a:extLst>
              <a:ext uri="{FF2B5EF4-FFF2-40B4-BE49-F238E27FC236}">
                <a16:creationId xmlns:a16="http://schemas.microsoft.com/office/drawing/2014/main" id="{337924D4-4128-42D2-91EB-787B21A0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3260725"/>
            <a:ext cx="369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/>
              <a:t>genormte Leitern nach DIN EN 1147:</a:t>
            </a:r>
            <a:endParaRPr lang="de-DE" altLang="de-DE"/>
          </a:p>
        </p:txBody>
      </p:sp>
      <p:sp>
        <p:nvSpPr>
          <p:cNvPr id="138269" name="Text Box 29">
            <a:extLst>
              <a:ext uri="{FF2B5EF4-FFF2-40B4-BE49-F238E27FC236}">
                <a16:creationId xmlns:a16="http://schemas.microsoft.com/office/drawing/2014/main" id="{4404B421-8CAA-4ED4-929A-9A55A53B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76800"/>
            <a:ext cx="1412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/>
              <a:t>Anwendung:</a:t>
            </a:r>
            <a:endParaRPr lang="de-DE" altLang="de-DE"/>
          </a:p>
        </p:txBody>
      </p:sp>
      <p:sp>
        <p:nvSpPr>
          <p:cNvPr id="138270" name="Text Box 30">
            <a:extLst>
              <a:ext uri="{FF2B5EF4-FFF2-40B4-BE49-F238E27FC236}">
                <a16:creationId xmlns:a16="http://schemas.microsoft.com/office/drawing/2014/main" id="{AFF50E22-3534-4B68-B564-9559E282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81600"/>
            <a:ext cx="14938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de-DE" altLang="de-DE"/>
              <a:t> Rettungsweg</a:t>
            </a:r>
          </a:p>
          <a:p>
            <a:pPr>
              <a:buFontTx/>
              <a:buChar char="-"/>
            </a:pPr>
            <a:r>
              <a:rPr lang="de-DE" altLang="de-DE"/>
              <a:t> Angriffsweg</a:t>
            </a:r>
          </a:p>
          <a:p>
            <a:pPr>
              <a:buFontTx/>
              <a:buChar char="-"/>
            </a:pPr>
            <a:r>
              <a:rPr lang="de-DE" altLang="de-DE"/>
              <a:t> Hilfsgerät</a:t>
            </a:r>
          </a:p>
        </p:txBody>
      </p:sp>
      <p:sp>
        <p:nvSpPr>
          <p:cNvPr id="138272" name="Text Box 32">
            <a:extLst>
              <a:ext uri="{FF2B5EF4-FFF2-40B4-BE49-F238E27FC236}">
                <a16:creationId xmlns:a16="http://schemas.microsoft.com/office/drawing/2014/main" id="{FA612996-2FA0-4381-93BC-6C8F34CD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05200"/>
            <a:ext cx="23256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de-DE" altLang="de-DE"/>
              <a:t> Steckleiter</a:t>
            </a:r>
          </a:p>
          <a:p>
            <a:pPr>
              <a:buFontTx/>
              <a:buChar char="-"/>
            </a:pPr>
            <a:r>
              <a:rPr lang="de-DE" altLang="de-DE"/>
              <a:t> Dreiteilige Schiebleiter</a:t>
            </a:r>
          </a:p>
          <a:p>
            <a:pPr>
              <a:buFontTx/>
              <a:buChar char="-"/>
            </a:pPr>
            <a:r>
              <a:rPr lang="de-DE" altLang="de-DE"/>
              <a:t> Hakenleiter</a:t>
            </a:r>
          </a:p>
          <a:p>
            <a:pPr>
              <a:buFontTx/>
              <a:buChar char="-"/>
            </a:pPr>
            <a:r>
              <a:rPr lang="de-DE" altLang="de-DE"/>
              <a:t> Klappleiter</a:t>
            </a:r>
          </a:p>
          <a:p>
            <a:pPr>
              <a:buFontTx/>
              <a:buChar char="-"/>
            </a:pPr>
            <a:r>
              <a:rPr lang="de-DE" altLang="de-DE"/>
              <a:t> Multifunktionsleiter</a:t>
            </a:r>
          </a:p>
        </p:txBody>
      </p:sp>
      <p:sp>
        <p:nvSpPr>
          <p:cNvPr id="5129" name="Rectangle 33">
            <a:extLst>
              <a:ext uri="{FF2B5EF4-FFF2-40B4-BE49-F238E27FC236}">
                <a16:creationId xmlns:a16="http://schemas.microsoft.com/office/drawing/2014/main" id="{48E43821-8127-4E6F-AE8C-098C091B00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257800" y="6172200"/>
            <a:ext cx="914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Tragbare Leitern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7" grpId="0" autoUpdateAnimBg="0"/>
      <p:bldP spid="138268" grpId="0" autoUpdateAnimBg="0"/>
      <p:bldP spid="138269" grpId="0" autoUpdateAnimBg="0"/>
      <p:bldP spid="138270" grpId="0" autoUpdateAnimBg="0"/>
      <p:bldP spid="1382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05" name="Group 21">
            <a:extLst>
              <a:ext uri="{FF2B5EF4-FFF2-40B4-BE49-F238E27FC236}">
                <a16:creationId xmlns:a16="http://schemas.microsoft.com/office/drawing/2014/main" id="{0751F58A-BA35-4FE6-91FB-F7BB53BD9B6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676400"/>
            <a:ext cx="1539875" cy="2393950"/>
            <a:chOff x="2016" y="1056"/>
            <a:chExt cx="970" cy="1508"/>
          </a:xfrm>
        </p:grpSpPr>
        <p:pic>
          <p:nvPicPr>
            <p:cNvPr id="6162" name="Picture 4" descr="120300">
              <a:extLst>
                <a:ext uri="{FF2B5EF4-FFF2-40B4-BE49-F238E27FC236}">
                  <a16:creationId xmlns:a16="http://schemas.microsoft.com/office/drawing/2014/main" id="{4AA66755-A510-4681-8BB1-8D600BC37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056"/>
              <a:ext cx="97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Text Box 13">
              <a:extLst>
                <a:ext uri="{FF2B5EF4-FFF2-40B4-BE49-F238E27FC236}">
                  <a16:creationId xmlns:a16="http://schemas.microsoft.com/office/drawing/2014/main" id="{9ED81796-1FF6-4C53-9F78-6B9FB715C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352"/>
              <a:ext cx="7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A- Teil Holz</a:t>
              </a:r>
            </a:p>
          </p:txBody>
        </p:sp>
      </p:grpSp>
      <p:grpSp>
        <p:nvGrpSpPr>
          <p:cNvPr id="118807" name="Group 23">
            <a:extLst>
              <a:ext uri="{FF2B5EF4-FFF2-40B4-BE49-F238E27FC236}">
                <a16:creationId xmlns:a16="http://schemas.microsoft.com/office/drawing/2014/main" id="{9DB2CCD4-720C-4888-AC8F-51031142BD6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676400"/>
            <a:ext cx="1782763" cy="2400300"/>
            <a:chOff x="4320" y="1056"/>
            <a:chExt cx="1123" cy="1512"/>
          </a:xfrm>
        </p:grpSpPr>
        <p:pic>
          <p:nvPicPr>
            <p:cNvPr id="6160" name="Picture 5" descr="120110">
              <a:extLst>
                <a:ext uri="{FF2B5EF4-FFF2-40B4-BE49-F238E27FC236}">
                  <a16:creationId xmlns:a16="http://schemas.microsoft.com/office/drawing/2014/main" id="{0DE38EE9-B9F5-470E-B060-56427B5B5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56"/>
              <a:ext cx="112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14">
              <a:extLst>
                <a:ext uri="{FF2B5EF4-FFF2-40B4-BE49-F238E27FC236}">
                  <a16:creationId xmlns:a16="http://schemas.microsoft.com/office/drawing/2014/main" id="{DF44EEB7-2F20-47E5-B81E-9282C9255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233"/>
              <a:ext cx="96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DE" altLang="de-DE"/>
                <a:t>B- Teil Holz</a:t>
              </a:r>
            </a:p>
            <a:p>
              <a:r>
                <a:rPr lang="de-DE" altLang="de-DE"/>
                <a:t>mit Einsteckteil</a:t>
              </a:r>
            </a:p>
          </p:txBody>
        </p:sp>
      </p:grpSp>
      <p:sp>
        <p:nvSpPr>
          <p:cNvPr id="6148" name="Text Box 15">
            <a:extLst>
              <a:ext uri="{FF2B5EF4-FFF2-40B4-BE49-F238E27FC236}">
                <a16:creationId xmlns:a16="http://schemas.microsoft.com/office/drawing/2014/main" id="{AB7EE0C4-57C0-4532-8CE1-F6342F112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0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Steckleiter</a:t>
            </a:r>
          </a:p>
        </p:txBody>
      </p:sp>
      <p:grpSp>
        <p:nvGrpSpPr>
          <p:cNvPr id="118809" name="Group 25">
            <a:extLst>
              <a:ext uri="{FF2B5EF4-FFF2-40B4-BE49-F238E27FC236}">
                <a16:creationId xmlns:a16="http://schemas.microsoft.com/office/drawing/2014/main" id="{33AED156-932F-4D85-AB4C-C829127E6A2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267200"/>
            <a:ext cx="3181350" cy="1193800"/>
            <a:chOff x="3312" y="2688"/>
            <a:chExt cx="2004" cy="752"/>
          </a:xfrm>
        </p:grpSpPr>
        <p:pic>
          <p:nvPicPr>
            <p:cNvPr id="6158" name="Picture 10" descr="Verbindungsteil">
              <a:extLst>
                <a:ext uri="{FF2B5EF4-FFF2-40B4-BE49-F238E27FC236}">
                  <a16:creationId xmlns:a16="http://schemas.microsoft.com/office/drawing/2014/main" id="{6D528316-1E33-4AF0-83A4-7D138B769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88"/>
              <a:ext cx="975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16">
              <a:extLst>
                <a:ext uri="{FF2B5EF4-FFF2-40B4-BE49-F238E27FC236}">
                  <a16:creationId xmlns:a16="http://schemas.microsoft.com/office/drawing/2014/main" id="{453EA237-BFD6-4E71-B65E-F9CB51003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976"/>
              <a:ext cx="9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Verbindungsteil</a:t>
              </a:r>
            </a:p>
          </p:txBody>
        </p:sp>
      </p:grp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82D68542-AE98-471A-9DC0-5DD51832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496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rgbClr val="FF0000"/>
                </a:solidFill>
              </a:rPr>
              <a:t>Hinweis: </a:t>
            </a:r>
            <a:r>
              <a:rPr lang="de-DE" altLang="de-DE">
                <a:solidFill>
                  <a:srgbClr val="FF0000"/>
                </a:solidFill>
              </a:rPr>
              <a:t>Maximal vier Leiterteile zusammenstecken!</a:t>
            </a:r>
          </a:p>
        </p:txBody>
      </p:sp>
      <p:grpSp>
        <p:nvGrpSpPr>
          <p:cNvPr id="118806" name="Group 22">
            <a:extLst>
              <a:ext uri="{FF2B5EF4-FFF2-40B4-BE49-F238E27FC236}">
                <a16:creationId xmlns:a16="http://schemas.microsoft.com/office/drawing/2014/main" id="{44B33CEF-FB8F-4DFF-BDB8-76FF2223793A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76400"/>
            <a:ext cx="1909763" cy="2393950"/>
            <a:chOff x="3072" y="1056"/>
            <a:chExt cx="1203" cy="1508"/>
          </a:xfrm>
        </p:grpSpPr>
        <p:pic>
          <p:nvPicPr>
            <p:cNvPr id="6156" name="Picture 18" descr="steckleiter_klein">
              <a:extLst>
                <a:ext uri="{FF2B5EF4-FFF2-40B4-BE49-F238E27FC236}">
                  <a16:creationId xmlns:a16="http://schemas.microsoft.com/office/drawing/2014/main" id="{3CEA2A7B-D107-4986-9563-A19E0067B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56"/>
              <a:ext cx="91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9">
              <a:extLst>
                <a:ext uri="{FF2B5EF4-FFF2-40B4-BE49-F238E27FC236}">
                  <a16:creationId xmlns:a16="http://schemas.microsoft.com/office/drawing/2014/main" id="{47206D9F-A9E6-44D5-AC53-DE98FF3E9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352"/>
              <a:ext cx="12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B- Teil Leichtmetall</a:t>
              </a:r>
            </a:p>
          </p:txBody>
        </p:sp>
      </p:grpSp>
      <p:grpSp>
        <p:nvGrpSpPr>
          <p:cNvPr id="118808" name="Group 24">
            <a:extLst>
              <a:ext uri="{FF2B5EF4-FFF2-40B4-BE49-F238E27FC236}">
                <a16:creationId xmlns:a16="http://schemas.microsoft.com/office/drawing/2014/main" id="{173B88F7-0838-480B-9392-24DF8AE04DC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2451100" cy="4314825"/>
            <a:chOff x="288" y="1056"/>
            <a:chExt cx="1544" cy="2718"/>
          </a:xfrm>
        </p:grpSpPr>
        <p:sp>
          <p:nvSpPr>
            <p:cNvPr id="6154" name="Text Box 11">
              <a:extLst>
                <a:ext uri="{FF2B5EF4-FFF2-40B4-BE49-F238E27FC236}">
                  <a16:creationId xmlns:a16="http://schemas.microsoft.com/office/drawing/2014/main" id="{1A1B93A9-52D5-464B-B42B-142C7B9F8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08"/>
              <a:ext cx="125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Steckleiter, vierteilig</a:t>
              </a:r>
            </a:p>
            <a:p>
              <a:r>
                <a:rPr lang="de-DE" altLang="de-DE"/>
                <a:t>Leichtmetall, Holz</a:t>
              </a:r>
            </a:p>
          </p:txBody>
        </p:sp>
        <p:pic>
          <p:nvPicPr>
            <p:cNvPr id="6155" name="Picture 20" descr="leiter8">
              <a:extLst>
                <a:ext uri="{FF2B5EF4-FFF2-40B4-BE49-F238E27FC236}">
                  <a16:creationId xmlns:a16="http://schemas.microsoft.com/office/drawing/2014/main" id="{DA314637-86C7-4E2A-8654-A7D26234E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56"/>
              <a:ext cx="154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3" name="Rectangle 26">
            <a:extLst>
              <a:ext uri="{FF2B5EF4-FFF2-40B4-BE49-F238E27FC236}">
                <a16:creationId xmlns:a16="http://schemas.microsoft.com/office/drawing/2014/main" id="{66FE79AA-F33A-499B-9386-F5C4FDF1C6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791200" y="6248400"/>
            <a:ext cx="7620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Steckleiter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>
            <a:extLst>
              <a:ext uri="{FF2B5EF4-FFF2-40B4-BE49-F238E27FC236}">
                <a16:creationId xmlns:a16="http://schemas.microsoft.com/office/drawing/2014/main" id="{75F1504F-1287-4F1C-A551-8BD148A1B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43000"/>
            <a:ext cx="312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Steckleiter als Hilfsgerät</a:t>
            </a:r>
          </a:p>
        </p:txBody>
      </p:sp>
      <p:pic>
        <p:nvPicPr>
          <p:cNvPr id="142349" name="Picture 13" descr="120250">
            <a:extLst>
              <a:ext uri="{FF2B5EF4-FFF2-40B4-BE49-F238E27FC236}">
                <a16:creationId xmlns:a16="http://schemas.microsoft.com/office/drawing/2014/main" id="{C51E0037-836C-44B5-9B5D-1437558D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57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5" name="Picture 19" descr="eisrettung_24">
            <a:hlinkClick r:id="rId3"/>
            <a:extLst>
              <a:ext uri="{FF2B5EF4-FFF2-40B4-BE49-F238E27FC236}">
                <a16:creationId xmlns:a16="http://schemas.microsoft.com/office/drawing/2014/main" id="{D7279DF6-922D-4C71-B0D4-A6F9209B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19050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6" name="Text Box 20">
            <a:extLst>
              <a:ext uri="{FF2B5EF4-FFF2-40B4-BE49-F238E27FC236}">
                <a16:creationId xmlns:a16="http://schemas.microsoft.com/office/drawing/2014/main" id="{E89884B6-7C0F-4B64-AA0E-63C6CFE7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981200"/>
            <a:ext cx="2879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1" u="sng">
                <a:solidFill>
                  <a:srgbClr val="CC3300"/>
                </a:solidFill>
              </a:rPr>
              <a:t>Anwendungsbeispiele:</a:t>
            </a:r>
          </a:p>
          <a:p>
            <a:pPr>
              <a:buFontTx/>
              <a:buChar char="•"/>
            </a:pPr>
            <a:r>
              <a:rPr lang="de-DE" altLang="de-DE" sz="1800"/>
              <a:t> zum Bau einer Schlauch-</a:t>
            </a:r>
          </a:p>
          <a:p>
            <a:r>
              <a:rPr lang="de-DE" altLang="de-DE" sz="1800"/>
              <a:t>  überführung</a:t>
            </a:r>
          </a:p>
          <a:p>
            <a:pPr>
              <a:buFontTx/>
              <a:buChar char="•"/>
            </a:pPr>
            <a:r>
              <a:rPr lang="de-DE" altLang="de-DE" sz="1800"/>
              <a:t> zur Eisrettung </a:t>
            </a:r>
          </a:p>
        </p:txBody>
      </p:sp>
      <p:sp>
        <p:nvSpPr>
          <p:cNvPr id="7174" name="Rectangle 21">
            <a:extLst>
              <a:ext uri="{FF2B5EF4-FFF2-40B4-BE49-F238E27FC236}">
                <a16:creationId xmlns:a16="http://schemas.microsoft.com/office/drawing/2014/main" id="{38385779-BE4D-4C8C-852E-6647626ABC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181600" y="6248400"/>
            <a:ext cx="1219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Steckleiter als Hilfsgerät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4C4469F5-C46A-4264-B57F-BE434C2BA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43000"/>
            <a:ext cx="291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Dreiteilige Schiebleiter</a:t>
            </a:r>
          </a:p>
        </p:txBody>
      </p:sp>
      <p:grpSp>
        <p:nvGrpSpPr>
          <p:cNvPr id="119821" name="Group 13">
            <a:extLst>
              <a:ext uri="{FF2B5EF4-FFF2-40B4-BE49-F238E27FC236}">
                <a16:creationId xmlns:a16="http://schemas.microsoft.com/office/drawing/2014/main" id="{BFC73787-66B1-4BC9-8577-DE4B47E1FF9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8800"/>
            <a:ext cx="3984625" cy="4114800"/>
            <a:chOff x="1200" y="1152"/>
            <a:chExt cx="2510" cy="2592"/>
          </a:xfrm>
        </p:grpSpPr>
        <p:sp>
          <p:nvSpPr>
            <p:cNvPr id="8203" name="Text Box 5">
              <a:extLst>
                <a:ext uri="{FF2B5EF4-FFF2-40B4-BE49-F238E27FC236}">
                  <a16:creationId xmlns:a16="http://schemas.microsoft.com/office/drawing/2014/main" id="{6D3C44E0-294E-45FB-BA90-AA98451DC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296"/>
              <a:ext cx="84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Leichtmetall-</a:t>
              </a:r>
            </a:p>
            <a:p>
              <a:r>
                <a:rPr lang="de-DE" altLang="de-DE"/>
                <a:t>ausführung</a:t>
              </a:r>
            </a:p>
          </p:txBody>
        </p:sp>
        <p:pic>
          <p:nvPicPr>
            <p:cNvPr id="8204" name="Picture 8" descr="leiter5">
              <a:extLst>
                <a:ext uri="{FF2B5EF4-FFF2-40B4-BE49-F238E27FC236}">
                  <a16:creationId xmlns:a16="http://schemas.microsoft.com/office/drawing/2014/main" id="{6E506EBA-72CE-4049-B123-2BC62C9F9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152"/>
              <a:ext cx="1694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820" name="Group 12">
            <a:extLst>
              <a:ext uri="{FF2B5EF4-FFF2-40B4-BE49-F238E27FC236}">
                <a16:creationId xmlns:a16="http://schemas.microsoft.com/office/drawing/2014/main" id="{51E6F53A-9526-4F45-8C60-D0167D07FA35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828800"/>
            <a:ext cx="2698750" cy="4038600"/>
            <a:chOff x="3696" y="1152"/>
            <a:chExt cx="1700" cy="2544"/>
          </a:xfrm>
        </p:grpSpPr>
        <p:sp>
          <p:nvSpPr>
            <p:cNvPr id="8201" name="Text Box 7">
              <a:extLst>
                <a:ext uri="{FF2B5EF4-FFF2-40B4-BE49-F238E27FC236}">
                  <a16:creationId xmlns:a16="http://schemas.microsoft.com/office/drawing/2014/main" id="{A0CD5B7E-9A93-4E10-BADB-A912FA561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920"/>
              <a:ext cx="7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Holz-</a:t>
              </a:r>
            </a:p>
            <a:p>
              <a:r>
                <a:rPr lang="de-DE" altLang="de-DE"/>
                <a:t>ausführung</a:t>
              </a:r>
            </a:p>
          </p:txBody>
        </p:sp>
        <p:pic>
          <p:nvPicPr>
            <p:cNvPr id="8202" name="Picture 9" descr="leiter1">
              <a:extLst>
                <a:ext uri="{FF2B5EF4-FFF2-40B4-BE49-F238E27FC236}">
                  <a16:creationId xmlns:a16="http://schemas.microsoft.com/office/drawing/2014/main" id="{26BB5D10-760F-4CE7-8CA2-8E58523B1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152"/>
              <a:ext cx="932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822" name="Group 14">
            <a:extLst>
              <a:ext uri="{FF2B5EF4-FFF2-40B4-BE49-F238E27FC236}">
                <a16:creationId xmlns:a16="http://schemas.microsoft.com/office/drawing/2014/main" id="{E8FE31B7-78E5-4821-9720-E0D39DA9BC9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048000"/>
            <a:ext cx="1714500" cy="2867025"/>
            <a:chOff x="576" y="1920"/>
            <a:chExt cx="1080" cy="1806"/>
          </a:xfrm>
        </p:grpSpPr>
        <p:pic>
          <p:nvPicPr>
            <p:cNvPr id="8199" name="Picture 10" descr="6">
              <a:extLst>
                <a:ext uri="{FF2B5EF4-FFF2-40B4-BE49-F238E27FC236}">
                  <a16:creationId xmlns:a16="http://schemas.microsoft.com/office/drawing/2014/main" id="{CE04831C-6267-4B25-ABE6-3EFDA4EB2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920"/>
              <a:ext cx="10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11">
              <a:extLst>
                <a:ext uri="{FF2B5EF4-FFF2-40B4-BE49-F238E27FC236}">
                  <a16:creationId xmlns:a16="http://schemas.microsoft.com/office/drawing/2014/main" id="{94306F62-2BA8-441D-A83F-2397731B2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360"/>
              <a:ext cx="104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Festlegung des</a:t>
              </a:r>
            </a:p>
            <a:p>
              <a:r>
                <a:rPr lang="de-DE" altLang="de-DE"/>
                <a:t>Bedienungsseils</a:t>
              </a:r>
            </a:p>
          </p:txBody>
        </p:sp>
      </p:grpSp>
      <p:sp>
        <p:nvSpPr>
          <p:cNvPr id="8198" name="Rectangle 15">
            <a:extLst>
              <a:ext uri="{FF2B5EF4-FFF2-40B4-BE49-F238E27FC236}">
                <a16:creationId xmlns:a16="http://schemas.microsoft.com/office/drawing/2014/main" id="{F1AC3BD0-39D6-47C8-9F41-FFCFF96EBB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029200" y="6248400"/>
            <a:ext cx="1295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Dreiteilige Schiebleiter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8" name="Group 6">
            <a:extLst>
              <a:ext uri="{FF2B5EF4-FFF2-40B4-BE49-F238E27FC236}">
                <a16:creationId xmlns:a16="http://schemas.microsoft.com/office/drawing/2014/main" id="{E1155DA3-5FF1-49D6-AC36-AC5404355FC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3000"/>
            <a:ext cx="2586038" cy="4495800"/>
            <a:chOff x="864" y="720"/>
            <a:chExt cx="1629" cy="2832"/>
          </a:xfrm>
        </p:grpSpPr>
        <p:pic>
          <p:nvPicPr>
            <p:cNvPr id="9223" name="Picture 2" descr="121550">
              <a:extLst>
                <a:ext uri="{FF2B5EF4-FFF2-40B4-BE49-F238E27FC236}">
                  <a16:creationId xmlns:a16="http://schemas.microsoft.com/office/drawing/2014/main" id="{C2317BEF-CEDB-4227-B42D-389F56D09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344"/>
              <a:ext cx="1629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4">
              <a:extLst>
                <a:ext uri="{FF2B5EF4-FFF2-40B4-BE49-F238E27FC236}">
                  <a16:creationId xmlns:a16="http://schemas.microsoft.com/office/drawing/2014/main" id="{735866E4-A28E-4BBC-B8A8-4E2713B3D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720"/>
              <a:ext cx="9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chemeClr val="accent2"/>
                  </a:solidFill>
                </a:rPr>
                <a:t>Hakenleiter</a:t>
              </a:r>
            </a:p>
          </p:txBody>
        </p:sp>
      </p:grpSp>
      <p:grpSp>
        <p:nvGrpSpPr>
          <p:cNvPr id="120839" name="Group 7">
            <a:extLst>
              <a:ext uri="{FF2B5EF4-FFF2-40B4-BE49-F238E27FC236}">
                <a16:creationId xmlns:a16="http://schemas.microsoft.com/office/drawing/2014/main" id="{235869A0-2255-489E-9A63-663E92BEE10D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143000"/>
            <a:ext cx="2039938" cy="4800600"/>
            <a:chOff x="3408" y="720"/>
            <a:chExt cx="1285" cy="3024"/>
          </a:xfrm>
        </p:grpSpPr>
        <p:pic>
          <p:nvPicPr>
            <p:cNvPr id="9221" name="Picture 3" descr="Klappleiter">
              <a:extLst>
                <a:ext uri="{FF2B5EF4-FFF2-40B4-BE49-F238E27FC236}">
                  <a16:creationId xmlns:a16="http://schemas.microsoft.com/office/drawing/2014/main" id="{F129C41C-B154-46E9-8CB0-D4FBFA6E8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056"/>
              <a:ext cx="757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5">
              <a:extLst>
                <a:ext uri="{FF2B5EF4-FFF2-40B4-BE49-F238E27FC236}">
                  <a16:creationId xmlns:a16="http://schemas.microsoft.com/office/drawing/2014/main" id="{BCF0D510-B7C0-47C2-9C0B-91458AFA7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720"/>
              <a:ext cx="9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chemeClr val="accent2"/>
                  </a:solidFill>
                </a:rPr>
                <a:t>Klappleiter</a:t>
              </a:r>
            </a:p>
          </p:txBody>
        </p:sp>
      </p:grpSp>
      <p:sp>
        <p:nvSpPr>
          <p:cNvPr id="9220" name="Rectangle 8">
            <a:extLst>
              <a:ext uri="{FF2B5EF4-FFF2-40B4-BE49-F238E27FC236}">
                <a16:creationId xmlns:a16="http://schemas.microsoft.com/office/drawing/2014/main" id="{E15EBB99-8740-4A79-A37A-A19516A7BB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105400" y="6248400"/>
            <a:ext cx="990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Haken- Klappleiter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9">
            <a:extLst>
              <a:ext uri="{FF2B5EF4-FFF2-40B4-BE49-F238E27FC236}">
                <a16:creationId xmlns:a16="http://schemas.microsoft.com/office/drawing/2014/main" id="{52F112B0-C16B-4F41-B540-AEDD217B4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143000"/>
            <a:ext cx="252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Multifunktionsleiter</a:t>
            </a:r>
          </a:p>
        </p:txBody>
      </p:sp>
      <p:pic>
        <p:nvPicPr>
          <p:cNvPr id="150534" name="Picture 1030" descr="leiter3">
            <a:extLst>
              <a:ext uri="{FF2B5EF4-FFF2-40B4-BE49-F238E27FC236}">
                <a16:creationId xmlns:a16="http://schemas.microsoft.com/office/drawing/2014/main" id="{EF49BC95-0B4A-4ECC-8E75-B4F1D5CE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009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1031" descr="leiter4">
            <a:extLst>
              <a:ext uri="{FF2B5EF4-FFF2-40B4-BE49-F238E27FC236}">
                <a16:creationId xmlns:a16="http://schemas.microsoft.com/office/drawing/2014/main" id="{E7AE3EAF-F1D6-4222-AFF7-361F14DD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981200"/>
            <a:ext cx="2586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Picture 1032" descr="IMG_0024">
            <a:extLst>
              <a:ext uri="{FF2B5EF4-FFF2-40B4-BE49-F238E27FC236}">
                <a16:creationId xmlns:a16="http://schemas.microsoft.com/office/drawing/2014/main" id="{39C7AB53-75F5-40A1-9E76-52991DBF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2176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034">
            <a:extLst>
              <a:ext uri="{FF2B5EF4-FFF2-40B4-BE49-F238E27FC236}">
                <a16:creationId xmlns:a16="http://schemas.microsoft.com/office/drawing/2014/main" id="{386706A7-78CF-463A-B0CC-E696A35F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62600"/>
            <a:ext cx="4930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Beispiele verschiedener Verwendungsmöglichkeiten!</a:t>
            </a:r>
          </a:p>
        </p:txBody>
      </p:sp>
      <p:sp>
        <p:nvSpPr>
          <p:cNvPr id="10247" name="Rectangle 1035">
            <a:extLst>
              <a:ext uri="{FF2B5EF4-FFF2-40B4-BE49-F238E27FC236}">
                <a16:creationId xmlns:a16="http://schemas.microsoft.com/office/drawing/2014/main" id="{D59EC00A-1547-49E7-83E7-5B5A0B6BC9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876800" y="6248400"/>
            <a:ext cx="1066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Multifunktionsleiter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64" name="Group 108">
            <a:extLst>
              <a:ext uri="{FF2B5EF4-FFF2-40B4-BE49-F238E27FC236}">
                <a16:creationId xmlns:a16="http://schemas.microsoft.com/office/drawing/2014/main" id="{82222164-3842-4A9A-B3C7-1C7A730E9ABB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600200"/>
          <a:ext cx="7192963" cy="4351338"/>
        </p:xfrm>
        <a:graphic>
          <a:graphicData uri="http://schemas.openxmlformats.org/drawingml/2006/table">
            <a:tbl>
              <a:tblPr/>
              <a:tblGrid>
                <a:gridCol w="193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Leiterart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Gesamtlänge</a:t>
                      </a: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Länge auf Fahrzeugen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Rettungshöhe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4- teilige Steckleiter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8,40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Teil   = 2,70 m</a:t>
                      </a: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Teile = 4,60 m</a:t>
                      </a: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Teile = 6,50 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Teile = 8,40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ca. 7,00 m</a:t>
                      </a: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Dreiteilige Schiebleiter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14,00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ca.12,20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Hakenleiter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theoretisch unbegrenzt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Klappleiter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3,25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3,25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ca. 1,90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Multifunktions-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leiter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ca. 9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ca. 7,70 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3" name="Text Box 38">
            <a:extLst>
              <a:ext uri="{FF2B5EF4-FFF2-40B4-BE49-F238E27FC236}">
                <a16:creationId xmlns:a16="http://schemas.microsoft.com/office/drawing/2014/main" id="{96867319-1C0A-4685-8DC4-E9B60A8D1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43000"/>
            <a:ext cx="401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Leiterlängen und Rettungshöhe</a:t>
            </a:r>
          </a:p>
        </p:txBody>
      </p:sp>
      <p:sp>
        <p:nvSpPr>
          <p:cNvPr id="11304" name="Rectangle 109">
            <a:extLst>
              <a:ext uri="{FF2B5EF4-FFF2-40B4-BE49-F238E27FC236}">
                <a16:creationId xmlns:a16="http://schemas.microsoft.com/office/drawing/2014/main" id="{36B06766-A875-4CA2-A022-F6F10B19C7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648200" y="6172200"/>
            <a:ext cx="167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Leiterlängen und Rettungshöhe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836DF4F6-42BA-4143-A60A-883A54998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43000"/>
            <a:ext cx="401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Leiterlängen und Rettungshöhe</a:t>
            </a:r>
          </a:p>
        </p:txBody>
      </p:sp>
      <p:grpSp>
        <p:nvGrpSpPr>
          <p:cNvPr id="117773" name="Group 13">
            <a:extLst>
              <a:ext uri="{FF2B5EF4-FFF2-40B4-BE49-F238E27FC236}">
                <a16:creationId xmlns:a16="http://schemas.microsoft.com/office/drawing/2014/main" id="{5C682F86-840B-4C41-97E0-B1A74791A26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5957888" cy="4572000"/>
            <a:chOff x="960" y="960"/>
            <a:chExt cx="3753" cy="2880"/>
          </a:xfrm>
        </p:grpSpPr>
        <p:pic>
          <p:nvPicPr>
            <p:cNvPr id="12293" name="Picture 4" descr="leiter">
              <a:extLst>
                <a:ext uri="{FF2B5EF4-FFF2-40B4-BE49-F238E27FC236}">
                  <a16:creationId xmlns:a16="http://schemas.microsoft.com/office/drawing/2014/main" id="{D6DF5761-AEFB-45B2-9090-16F423D9A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960"/>
              <a:ext cx="3696" cy="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4" name="Group 12">
              <a:extLst>
                <a:ext uri="{FF2B5EF4-FFF2-40B4-BE49-F238E27FC236}">
                  <a16:creationId xmlns:a16="http://schemas.microsoft.com/office/drawing/2014/main" id="{74343008-9407-406F-8047-ACFF7C7A8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504"/>
              <a:ext cx="3561" cy="336"/>
              <a:chOff x="1152" y="3504"/>
              <a:chExt cx="3561" cy="336"/>
            </a:xfrm>
          </p:grpSpPr>
          <p:sp>
            <p:nvSpPr>
              <p:cNvPr id="12295" name="Line 5">
                <a:extLst>
                  <a:ext uri="{FF2B5EF4-FFF2-40B4-BE49-F238E27FC236}">
                    <a16:creationId xmlns:a16="http://schemas.microsoft.com/office/drawing/2014/main" id="{57B8B6D8-0271-4AD3-B3BD-B672DDB9A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504"/>
                <a:ext cx="35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96" name="Text Box 6">
                <a:extLst>
                  <a:ext uri="{FF2B5EF4-FFF2-40B4-BE49-F238E27FC236}">
                    <a16:creationId xmlns:a16="http://schemas.microsoft.com/office/drawing/2014/main" id="{E2356F31-4259-4E19-8CF6-C08B43BE2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3504"/>
                <a:ext cx="43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>
                    <a:solidFill>
                      <a:srgbClr val="CC3300"/>
                    </a:solidFill>
                  </a:rPr>
                  <a:t>Klapp-</a:t>
                </a:r>
              </a:p>
              <a:p>
                <a:r>
                  <a:rPr lang="de-DE" altLang="de-DE" sz="1400">
                    <a:solidFill>
                      <a:srgbClr val="CC3300"/>
                    </a:solidFill>
                  </a:rPr>
                  <a:t>leiter</a:t>
                </a:r>
              </a:p>
            </p:txBody>
          </p:sp>
          <p:sp>
            <p:nvSpPr>
              <p:cNvPr id="12297" name="Text Box 8">
                <a:extLst>
                  <a:ext uri="{FF2B5EF4-FFF2-40B4-BE49-F238E27FC236}">
                    <a16:creationId xmlns:a16="http://schemas.microsoft.com/office/drawing/2014/main" id="{1392D955-5B72-4607-AA2C-604838A93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3504"/>
                <a:ext cx="12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>
                    <a:solidFill>
                      <a:srgbClr val="CC3300"/>
                    </a:solidFill>
                  </a:rPr>
                  <a:t>Dreiteilige Schiebleiter</a:t>
                </a:r>
              </a:p>
            </p:txBody>
          </p:sp>
          <p:sp>
            <p:nvSpPr>
              <p:cNvPr id="12298" name="Text Box 9">
                <a:extLst>
                  <a:ext uri="{FF2B5EF4-FFF2-40B4-BE49-F238E27FC236}">
                    <a16:creationId xmlns:a16="http://schemas.microsoft.com/office/drawing/2014/main" id="{A6DF72AC-E043-400C-A141-01CD2D758B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504"/>
                <a:ext cx="68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>
                    <a:solidFill>
                      <a:srgbClr val="CC3300"/>
                    </a:solidFill>
                  </a:rPr>
                  <a:t>Hakenleiter</a:t>
                </a:r>
              </a:p>
            </p:txBody>
          </p:sp>
          <p:sp>
            <p:nvSpPr>
              <p:cNvPr id="12299" name="Text Box 10">
                <a:extLst>
                  <a:ext uri="{FF2B5EF4-FFF2-40B4-BE49-F238E27FC236}">
                    <a16:creationId xmlns:a16="http://schemas.microsoft.com/office/drawing/2014/main" id="{FD769EEB-BC3F-48AF-B28F-229AA9124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" y="3511"/>
                <a:ext cx="6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>
                    <a:solidFill>
                      <a:srgbClr val="CC3300"/>
                    </a:solidFill>
                  </a:rPr>
                  <a:t>Steckleiter</a:t>
                </a:r>
              </a:p>
            </p:txBody>
          </p:sp>
          <p:sp>
            <p:nvSpPr>
              <p:cNvPr id="12300" name="Text Box 11">
                <a:extLst>
                  <a:ext uri="{FF2B5EF4-FFF2-40B4-BE49-F238E27FC236}">
                    <a16:creationId xmlns:a16="http://schemas.microsoft.com/office/drawing/2014/main" id="{BB90C0A0-5D2E-4D86-8A4E-487D03B844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3648"/>
                <a:ext cx="81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>
                    <a:solidFill>
                      <a:srgbClr val="CC3300"/>
                    </a:solidFill>
                  </a:rPr>
                  <a:t>zwei-/vierteilig</a:t>
                </a:r>
              </a:p>
            </p:txBody>
          </p:sp>
        </p:grpSp>
      </p:grpSp>
      <p:sp>
        <p:nvSpPr>
          <p:cNvPr id="12292" name="Rectangle 14">
            <a:extLst>
              <a:ext uri="{FF2B5EF4-FFF2-40B4-BE49-F238E27FC236}">
                <a16:creationId xmlns:a16="http://schemas.microsoft.com/office/drawing/2014/main" id="{5F16E302-87F4-41D3-84B3-099873A8D0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876800" y="6248400"/>
            <a:ext cx="16002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Leiterlängen und Rettungshöhe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Truppmann Teil 1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FCF69F45-8FD7-4751-8780-C0F51BF3C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FAD58E-8551-4569-B3C0-C5F50170DD2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1B96BAE-992C-402E-A104-401C4BE93D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630</Words>
  <Application>Microsoft Office PowerPoint</Application>
  <PresentationFormat>Bildschirmpräsentation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_KAB-Folien-Layout-längsformat</vt:lpstr>
      <vt:lpstr>Deckblatt Rettungsgeräte</vt:lpstr>
      <vt:lpstr>Tragbare Leitern</vt:lpstr>
      <vt:lpstr>Steckleiter</vt:lpstr>
      <vt:lpstr>Steckleiter als Hilfsgerät</vt:lpstr>
      <vt:lpstr>Dreiteilige Schiebleiter</vt:lpstr>
      <vt:lpstr>Haken- Klappleiter</vt:lpstr>
      <vt:lpstr>Multifunktionsleiter</vt:lpstr>
      <vt:lpstr>Leiterlängen und Rettungshöhe</vt:lpstr>
      <vt:lpstr>Leiterlängen und Rettungshöhe</vt:lpstr>
      <vt:lpstr>Einsatzhinweise tragbarer Leitern</vt:lpstr>
      <vt:lpstr>Einsatzhinweise tragbarer Leitern</vt:lpstr>
      <vt:lpstr>Einsatzhinweise tragbarer Leitern</vt:lpstr>
      <vt:lpstr>Feuerwehrleine</vt:lpstr>
      <vt:lpstr>Feuerwehrleinenbeutel</vt:lpstr>
      <vt:lpstr>Mehrzweckleine</vt:lpstr>
      <vt:lpstr>Rettungstuch</vt:lpstr>
      <vt:lpstr>Sprungrettungsgeräte</vt:lpstr>
      <vt:lpstr>Sprungpolster</vt:lpstr>
    </vt:vector>
  </TitlesOfParts>
  <Company>LFKS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Flemming Götz</cp:lastModifiedBy>
  <cp:revision>199</cp:revision>
  <cp:lastPrinted>2004-08-13T05:40:07Z</cp:lastPrinted>
  <dcterms:created xsi:type="dcterms:W3CDTF">2001-08-31T10:43:20Z</dcterms:created>
  <dcterms:modified xsi:type="dcterms:W3CDTF">2024-07-18T11:22:05Z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26900.0000000000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Client</vt:lpwstr>
  </property>
  <property fmtid="{D5CDD505-2E9C-101B-9397-08002B2CF9AE}" pid="6" name="_Category">
    <vt:lpwstr/>
  </property>
  <property fmtid="{D5CDD505-2E9C-101B-9397-08002B2CF9AE}" pid="7" name="Slides">
    <vt:lpwstr>21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</Properties>
</file>