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46"/>
  </p:notesMasterIdLst>
  <p:handoutMasterIdLst>
    <p:handoutMasterId r:id="rId47"/>
  </p:handoutMasterIdLst>
  <p:sldIdLst>
    <p:sldId id="331" r:id="rId5"/>
    <p:sldId id="332" r:id="rId6"/>
    <p:sldId id="333" r:id="rId7"/>
    <p:sldId id="334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76" r:id="rId21"/>
    <p:sldId id="348" r:id="rId22"/>
    <p:sldId id="349" r:id="rId23"/>
    <p:sldId id="350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1" r:id="rId33"/>
    <p:sldId id="363" r:id="rId34"/>
    <p:sldId id="366" r:id="rId35"/>
    <p:sldId id="367" r:id="rId36"/>
    <p:sldId id="368" r:id="rId37"/>
    <p:sldId id="369" r:id="rId38"/>
    <p:sldId id="377" r:id="rId39"/>
    <p:sldId id="370" r:id="rId40"/>
    <p:sldId id="371" r:id="rId41"/>
    <p:sldId id="372" r:id="rId42"/>
    <p:sldId id="373" r:id="rId43"/>
    <p:sldId id="374" r:id="rId44"/>
    <p:sldId id="375" r:id="rId45"/>
  </p:sldIdLst>
  <p:sldSz cx="9144000" cy="6858000" type="screen4x3"/>
  <p:notesSz cx="6888163" cy="10020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CC"/>
    <a:srgbClr val="FF7C80"/>
    <a:srgbClr val="FF6600"/>
    <a:srgbClr val="FF0000"/>
    <a:srgbClr val="FF3300"/>
    <a:srgbClr val="CC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3" autoAdjust="0"/>
  </p:normalViewPr>
  <p:slideViewPr>
    <p:cSldViewPr>
      <p:cViewPr varScale="1">
        <p:scale>
          <a:sx n="119" d="100"/>
          <a:sy n="119" d="100"/>
        </p:scale>
        <p:origin x="1374" y="102"/>
      </p:cViewPr>
      <p:guideLst>
        <p:guide orient="horz" pos="288"/>
        <p:guide pos="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D1F9F9B7-6CAF-4B7B-ABB6-79A61C21B7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8060E9B4-B53F-407A-B431-7AD21ACE14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2935287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4E65B255-94C0-49B5-BB43-7C64B100E53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39288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9" tIns="46365" rIns="92729" bIns="46365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FFA623B0-7A61-4E4B-B47C-D3DBA2EB155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9539288"/>
            <a:ext cx="29352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9" tIns="46365" rIns="92729" bIns="46365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anose="02020603050405020304" pitchFamily="18" charset="0"/>
              </a:defRPr>
            </a:lvl1pPr>
          </a:lstStyle>
          <a:p>
            <a:fld id="{1D9E331D-ED31-44D8-A5E1-B24D01BD7F4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84B57F2E-1D1B-407C-876C-2B77FD155B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253B5E5-FECE-45B2-AFB8-0A0BD825DBA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7476BB0-A61B-4DEA-B4FC-FA1525BC17F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0C6CAF15-691A-4327-AB75-61BD45A6CD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59325"/>
            <a:ext cx="5049837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3D49A9FC-1E11-434C-B11F-026C20A9FB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9" tIns="46365" rIns="92729" bIns="46365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CB79B628-3274-494A-8DB8-CE07A9491F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29" tIns="46365" rIns="92729" bIns="46365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anose="02020603050405020304" pitchFamily="18" charset="0"/>
              </a:defRPr>
            </a:lvl1pPr>
          </a:lstStyle>
          <a:p>
            <a:fld id="{239DE9B0-7040-4CB1-BCAD-255A0E5AC84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BB3FF1CE-3CE6-4866-AE75-79177125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A509E0-587A-412F-B597-00CA7D1BCD0E}" type="slidenum">
              <a:rPr lang="de-DE" altLang="de-DE" sz="1200">
                <a:latin typeface="Times New Roman" panose="02020603050405020304" pitchFamily="18" charset="0"/>
              </a:rPr>
              <a:pPr/>
              <a:t>1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8890EF7F-4D4F-48FD-894A-D51B871C04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3121B1B-F288-40CE-99A6-B8CB3BE9A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35BCAB5-DE17-425D-BEE5-B5D4D6BE2A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BC48FA-5945-46A2-B5A9-A96F702738C7}" type="slidenum">
              <a:rPr lang="de-DE" altLang="de-DE" sz="1200">
                <a:latin typeface="Times New Roman" panose="02020603050405020304" pitchFamily="18" charset="0"/>
              </a:rPr>
              <a:pPr/>
              <a:t>10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6DFA5C1-6EFB-4B15-853F-713D4896C8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8A993EA-CE16-44F6-A004-3582777DC8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3DD94F0E-096F-4D37-AFCA-B8D8B4064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2E1D97-EFFB-496B-875B-110ED29FAE4F}" type="slidenum">
              <a:rPr lang="de-DE" altLang="de-DE" sz="1200">
                <a:latin typeface="Times New Roman" panose="02020603050405020304" pitchFamily="18" charset="0"/>
              </a:rPr>
              <a:pPr/>
              <a:t>11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5BA76D9-D63F-40BF-BC04-D9DD90303E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0CFBB3B-ED93-4B0F-9480-8FE6313AE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070B8D7-4674-4EF9-AFFA-35D4DD99D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7391DE-A477-47A0-A7D1-2EE81D17AEA1}" type="slidenum">
              <a:rPr lang="de-DE" altLang="de-DE" sz="1200">
                <a:latin typeface="Times New Roman" panose="02020603050405020304" pitchFamily="18" charset="0"/>
              </a:rPr>
              <a:pPr/>
              <a:t>12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7877C55-C18C-4CA0-BF0B-146AB63DD9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F4C5A0D-8CDC-4E9E-A055-0B0819A1C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AA96ABF-7E45-403A-B901-0EF612CF8E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308AFF-F474-4312-91BF-0D69CE729492}" type="slidenum">
              <a:rPr lang="de-DE" altLang="de-DE" sz="1200">
                <a:latin typeface="Times New Roman" panose="02020603050405020304" pitchFamily="18" charset="0"/>
              </a:rPr>
              <a:pPr/>
              <a:t>13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60E02FB-CF5A-4FEF-8F86-0408B78360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B5AB375-8042-47A7-9B4E-98E3C689F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9B297982-CF2C-451B-8797-62C5B6E13F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45BAAD-9310-40E3-9845-FF26377F8E4D}" type="slidenum">
              <a:rPr lang="de-DE" altLang="de-DE" sz="1200">
                <a:latin typeface="Times New Roman" panose="02020603050405020304" pitchFamily="18" charset="0"/>
              </a:rPr>
              <a:pPr/>
              <a:t>14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6A1C1C1-012B-4347-B9C3-A9F1AD2C873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5CFD3D7D-17AE-4502-8D91-D668850AE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E1750D54-7793-47C1-AD30-675F56EFBD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1BEC44-C6F0-457E-9714-2D3B1DEFEC63}" type="slidenum">
              <a:rPr lang="de-DE" altLang="de-DE" sz="1200">
                <a:latin typeface="Times New Roman" panose="02020603050405020304" pitchFamily="18" charset="0"/>
              </a:rPr>
              <a:pPr/>
              <a:t>15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BE980BB-BD3F-47D1-AB14-8F517D438B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C7B0196-84E7-49E6-8BFB-211B3B7C3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8E0F7305-D9D5-494A-9D74-303BDBBB75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208446-4EE4-47B3-8502-6167F1A9008C}" type="slidenum">
              <a:rPr lang="de-DE" altLang="de-DE" sz="1200">
                <a:latin typeface="Times New Roman" panose="02020603050405020304" pitchFamily="18" charset="0"/>
              </a:rPr>
              <a:pPr/>
              <a:t>16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BB5D8F5F-0B23-488E-9CD7-EE3DF88FBD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1C86DB2-A53B-4CBF-B28D-0331B610C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E7619668-E061-472D-AE75-9CE9294029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9ADF8E-6DED-4360-98F4-E0C28D107C92}" type="slidenum">
              <a:rPr lang="de-DE" altLang="de-DE" sz="1200">
                <a:latin typeface="Times New Roman" panose="02020603050405020304" pitchFamily="18" charset="0"/>
              </a:rPr>
              <a:pPr/>
              <a:t>17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8CADFC1-FE71-44A7-90C6-B8A5B2364D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33622C4-585F-4A98-9269-41E216C47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8E395C9-457E-4855-8249-80D330C70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FD081A-06AC-4262-9E88-391059EC64D3}" type="slidenum">
              <a:rPr lang="de-DE" altLang="de-DE" sz="1200">
                <a:latin typeface="Times New Roman" panose="02020603050405020304" pitchFamily="18" charset="0"/>
              </a:rPr>
              <a:pPr/>
              <a:t>18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822C501-4DBA-4AB6-B0F7-A0B0103984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CA3071F-2346-4121-968E-87D90E4BB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43A1AD2-9837-4EA0-8077-8F150D7D9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FC61CC-ACB8-4DBF-B516-7FC36159940D}" type="slidenum">
              <a:rPr lang="de-DE" altLang="de-DE" sz="1200">
                <a:latin typeface="Times New Roman" panose="02020603050405020304" pitchFamily="18" charset="0"/>
              </a:rPr>
              <a:pPr/>
              <a:t>19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7EF0686-2C38-4DD6-8859-CA585870FF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4FAC192E-EF30-45C5-A97A-C5F7256D0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0FF43FB1-3CA5-422F-8964-0EBAC1A12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8B566D-7E6C-453B-9FE3-67460D3DACE7}" type="slidenum">
              <a:rPr lang="de-DE" altLang="de-DE" sz="1200">
                <a:latin typeface="Times New Roman" panose="02020603050405020304" pitchFamily="18" charset="0"/>
              </a:rPr>
              <a:pPr/>
              <a:t>2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4698194-378B-49AC-A9A0-A599E391B9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2594E19-F7D6-4570-B6DF-6EC532E40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3CDA977C-685B-4FE3-A6B9-ECC7D1E79F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2ED78D-8C58-4860-99F3-7BD97D541872}" type="slidenum">
              <a:rPr lang="de-DE" altLang="de-DE" sz="1200">
                <a:latin typeface="Times New Roman" panose="02020603050405020304" pitchFamily="18" charset="0"/>
              </a:rPr>
              <a:pPr/>
              <a:t>20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6D82F15-8DA9-48DD-A8BA-642296F87AC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4B8D8B9-5E78-4DCF-B644-4D8457DBF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2E004845-E364-4F75-8EA8-C469F3FC27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AB4423-2C16-41B8-873D-59EC0294231B}" type="slidenum">
              <a:rPr lang="de-DE" altLang="de-DE" sz="1200">
                <a:latin typeface="Times New Roman" panose="02020603050405020304" pitchFamily="18" charset="0"/>
              </a:rPr>
              <a:pPr/>
              <a:t>21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275027B-8DE5-4EBE-A050-E58E0DA790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350B8EE0-80D7-46D6-9E38-5BCF35E19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73EBEB69-37E6-487A-A225-C0F8FC570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979C8D-F1DA-4AFB-8B9B-318DF4BA1CD1}" type="slidenum">
              <a:rPr lang="de-DE" altLang="de-DE" sz="1200">
                <a:latin typeface="Times New Roman" panose="02020603050405020304" pitchFamily="18" charset="0"/>
              </a:rPr>
              <a:pPr/>
              <a:t>22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48131" name="Rectangle 3074">
            <a:extLst>
              <a:ext uri="{FF2B5EF4-FFF2-40B4-BE49-F238E27FC236}">
                <a16:creationId xmlns:a16="http://schemas.microsoft.com/office/drawing/2014/main" id="{612BA743-BC49-4563-A761-2D229D4776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8132" name="Rectangle 3075">
            <a:extLst>
              <a:ext uri="{FF2B5EF4-FFF2-40B4-BE49-F238E27FC236}">
                <a16:creationId xmlns:a16="http://schemas.microsoft.com/office/drawing/2014/main" id="{45BF5875-8E5F-4880-B6EC-BBC9FF54E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F79C887-536B-4907-9A57-F4CEB4C773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8ABA45-2C7D-4450-B67F-C42BA520ED21}" type="slidenum">
              <a:rPr lang="de-DE" altLang="de-DE" sz="1200">
                <a:latin typeface="Times New Roman" panose="02020603050405020304" pitchFamily="18" charset="0"/>
              </a:rPr>
              <a:pPr/>
              <a:t>23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B1627E0-3985-4651-833E-E0CD50287B5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18FD70AA-CC7B-497E-B40B-BEA31179E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A49CE18D-5705-473D-9D8E-D23A0F44B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592E5D-1CBA-40F0-BCE7-7C9533EB01C2}" type="slidenum">
              <a:rPr lang="de-DE" altLang="de-DE" sz="1200">
                <a:latin typeface="Times New Roman" panose="02020603050405020304" pitchFamily="18" charset="0"/>
              </a:rPr>
              <a:pPr/>
              <a:t>24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62474B4-B6E7-4DE3-AA66-70921CAE11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1AA1DDA-C4CE-4DE7-9E26-9A0BC0569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8930232F-5A54-4930-9BFB-993F585836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222444-926F-47F6-B0C8-05D6E9AE5E11}" type="slidenum">
              <a:rPr lang="de-DE" altLang="de-DE" sz="1200">
                <a:latin typeface="Times New Roman" panose="02020603050405020304" pitchFamily="18" charset="0"/>
              </a:rPr>
              <a:pPr/>
              <a:t>25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1E6D892-86D0-40D7-90F5-023D070081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07645EF-2D8A-4799-B770-79D9A6247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C2A62D1-2526-4213-A64D-E01ADBF46E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4A18E9-59DF-4B71-B296-F3D3ECBFF611}" type="slidenum">
              <a:rPr lang="de-DE" altLang="de-DE" sz="1200">
                <a:latin typeface="Times New Roman" panose="02020603050405020304" pitchFamily="18" charset="0"/>
              </a:rPr>
              <a:pPr/>
              <a:t>26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B2B25F4-30AE-4966-8D04-5EA81894C6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E05B0E1-BB42-4DDC-A338-D25D3AA30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95E71CF5-F255-4771-8D13-EF0248D8BD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B613F7-C2F6-4189-9D28-6B7ED9BD7AC4}" type="slidenum">
              <a:rPr lang="de-DE" altLang="de-DE" sz="1200">
                <a:latin typeface="Times New Roman" panose="02020603050405020304" pitchFamily="18" charset="0"/>
              </a:rPr>
              <a:pPr/>
              <a:t>27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50B53A4-6E7F-4038-9176-B7D3352C45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20F2F3A0-78C0-4E0E-97D1-8B06D6239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CC882EE6-A3C7-47E5-B04B-31674EAB5F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6255EC-626B-48FD-B75E-02F270310A93}" type="slidenum">
              <a:rPr lang="de-DE" altLang="de-DE" sz="1200">
                <a:latin typeface="Times New Roman" panose="02020603050405020304" pitchFamily="18" charset="0"/>
              </a:rPr>
              <a:pPr/>
              <a:t>28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20D3EBC3-FAC2-4673-9D57-6C35C982F40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08DE0A9D-C218-4F15-A215-F1359C4A99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7021C56D-D294-4C53-B027-BCF34B355D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C3D78-235A-469C-BE01-FD4B9D38BFF3}" type="slidenum">
              <a:rPr lang="de-DE" altLang="de-DE" sz="1200">
                <a:latin typeface="Times New Roman" panose="02020603050405020304" pitchFamily="18" charset="0"/>
              </a:rPr>
              <a:pPr/>
              <a:t>29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2A63EB91-9592-43EA-8112-AF498E01F4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37E8C4CD-6525-4079-B611-1F0B2F926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00ECC70-6851-4AC4-840F-4FA70E8A38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D19355-23E4-4F1E-AFB5-47A601A56254}" type="slidenum">
              <a:rPr lang="de-DE" altLang="de-DE" sz="1200">
                <a:latin typeface="Times New Roman" panose="02020603050405020304" pitchFamily="18" charset="0"/>
              </a:rPr>
              <a:pPr/>
              <a:t>3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F225933-721A-4DB0-B5E6-ED6C177E7A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89971939-CCBD-47BA-A7A7-958E9D435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088E05C6-933B-49F5-BEE7-F373DE2EFA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0FF5DA-D4A9-4230-B6C4-0163C3D65FEA}" type="slidenum">
              <a:rPr lang="de-DE" altLang="de-DE" sz="1200">
                <a:latin typeface="Times New Roman" panose="02020603050405020304" pitchFamily="18" charset="0"/>
              </a:rPr>
              <a:pPr/>
              <a:t>30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51C6A081-2656-4262-991B-ACA71C82FA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A1720FCF-ECFF-4A33-84D2-9536716E1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158DBE87-9A0A-4844-831F-72BC32708D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9F5013-58F0-4360-BC6E-A645208C7535}" type="slidenum">
              <a:rPr lang="de-DE" altLang="de-DE" sz="1200">
                <a:latin typeface="Times New Roman" panose="02020603050405020304" pitchFamily="18" charset="0"/>
              </a:rPr>
              <a:pPr/>
              <a:t>31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D4B58F34-54CB-4D0F-A355-5C33F0A143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AD5ACE3-22C7-4FA9-A0C6-880C4DAE2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C56EE094-273A-4B09-9562-34FF56AD3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C436F5-0444-49F3-87F3-AD042C5D01E2}" type="slidenum">
              <a:rPr lang="de-DE" altLang="de-DE" sz="1200">
                <a:latin typeface="Times New Roman" panose="02020603050405020304" pitchFamily="18" charset="0"/>
              </a:rPr>
              <a:pPr/>
              <a:t>32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B11ED762-56F3-4136-94A0-748D3768FD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D234059-EFE7-4D77-8D98-390ED4DBF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5E22242D-845D-4CD7-BA45-ACE96AAB8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9E95B8-4A75-4D0D-BDF9-28665B5D6126}" type="slidenum">
              <a:rPr lang="de-DE" altLang="de-DE" sz="1200">
                <a:latin typeface="Times New Roman" panose="02020603050405020304" pitchFamily="18" charset="0"/>
              </a:rPr>
              <a:pPr/>
              <a:t>33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0C9D2E08-154B-4A6A-B74F-C4F579656D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C690949C-5B9D-4100-9C60-CB090204B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E4C5DE64-AA2A-4B72-8D58-F9D1A8697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6D0829-1A97-4D00-9066-B1B7A8D215B9}" type="slidenum">
              <a:rPr lang="de-DE" altLang="de-DE" sz="1200">
                <a:latin typeface="Times New Roman" panose="02020603050405020304" pitchFamily="18" charset="0"/>
              </a:rPr>
              <a:pPr/>
              <a:t>34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82CA961D-53E4-40AE-8E82-731B48A451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FE5A68D9-8F31-41EA-A9F3-D9724844D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85F29AD1-03E3-439F-8030-8BAD0F184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0BD8FD-C984-4808-81D2-DE3DF3BBCD36}" type="slidenum">
              <a:rPr lang="de-DE" altLang="de-DE" sz="1200">
                <a:latin typeface="Times New Roman" panose="02020603050405020304" pitchFamily="18" charset="0"/>
              </a:rPr>
              <a:pPr/>
              <a:t>35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0437AD4-133A-4EE2-A97F-3EB6C19657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B7AFED3-A548-4D91-B701-09CE99B83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1D3ED31F-DE6E-4F42-9F7D-465931391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81CAD4-39A8-4525-8557-328A7C1A998D}" type="slidenum">
              <a:rPr lang="de-DE" altLang="de-DE" sz="1200">
                <a:latin typeface="Times New Roman" panose="02020603050405020304" pitchFamily="18" charset="0"/>
              </a:rPr>
              <a:pPr/>
              <a:t>36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387DC86C-41E0-4BCC-9BAA-F3E42FFE9F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205B4FA0-255B-45F7-8C81-BFF67F597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AB859E10-91FF-4AC6-9AEA-F63F966B4A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013575-E8EF-4451-829B-1B951601FA3B}" type="slidenum">
              <a:rPr lang="de-DE" altLang="de-DE" sz="1200">
                <a:latin typeface="Times New Roman" panose="02020603050405020304" pitchFamily="18" charset="0"/>
              </a:rPr>
              <a:pPr/>
              <a:t>37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7BA92488-8E87-4076-A478-63A86433E65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A4A69AC7-1740-423C-A7C4-435A4C863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83F11477-A816-464D-9C7C-5F5D13F4F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FDFFFE-1D87-4C78-9691-14AA2CB27FFC}" type="slidenum">
              <a:rPr lang="de-DE" altLang="de-DE" sz="1200">
                <a:latin typeface="Times New Roman" panose="02020603050405020304" pitchFamily="18" charset="0"/>
              </a:rPr>
              <a:pPr/>
              <a:t>38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C2C0EDFE-A90A-44A0-8548-EBBC7D5CE4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10A99D07-429E-4A5E-90FA-0B86D60E0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6E1A7291-D323-447A-AA69-71304FE07A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B2A6B6-D3E5-4F8B-8142-CB6DC97B7373}" type="slidenum">
              <a:rPr lang="de-DE" altLang="de-DE" sz="1200">
                <a:latin typeface="Times New Roman" panose="02020603050405020304" pitchFamily="18" charset="0"/>
              </a:rPr>
              <a:pPr/>
              <a:t>39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E5269E36-2FA0-405C-B92B-65ABC629477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9CF79B5F-E50A-4760-B17E-6836AB72D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205687A-131B-4232-8CA8-3B7B2428A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8BA1F3-631A-4B26-80AC-E36FFCFDA06F}" type="slidenum">
              <a:rPr lang="de-DE" altLang="de-DE" sz="1200">
                <a:latin typeface="Times New Roman" panose="02020603050405020304" pitchFamily="18" charset="0"/>
              </a:rPr>
              <a:pPr/>
              <a:t>4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31E7174-1012-48D6-AAA3-032A825794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9442115-3CE2-43BB-B9CC-99C8D846F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EA7F4DE7-E30E-49D9-BE3F-9FB8B1DCEF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84B406-474B-4C05-9FCA-219E24274DDC}" type="slidenum">
              <a:rPr lang="de-DE" altLang="de-DE" sz="1200">
                <a:latin typeface="Times New Roman" panose="02020603050405020304" pitchFamily="18" charset="0"/>
              </a:rPr>
              <a:pPr/>
              <a:t>40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414F2A08-72A6-4EF7-9E91-1CDD7BF87E5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38CC66EF-2CCF-4455-99CB-3741E187BF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EA4989B1-3441-4722-9C90-DFA81E0684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1B4096-4632-4EFD-BC9E-DACCEA47D82F}" type="slidenum">
              <a:rPr lang="de-DE" altLang="de-DE" sz="1200">
                <a:latin typeface="Times New Roman" panose="02020603050405020304" pitchFamily="18" charset="0"/>
              </a:rPr>
              <a:pPr/>
              <a:t>41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C6398B6B-28F1-4B51-AFAE-F115740695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467B6497-D519-4FC3-B3DC-EC5F22C4D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85DCB0E5-1FA6-46B8-B7E8-CA24D9C619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2C87B9-5EE9-4FDD-B64D-C98C88D0A408}" type="slidenum">
              <a:rPr lang="de-DE" altLang="de-DE" sz="1200">
                <a:latin typeface="Times New Roman" panose="02020603050405020304" pitchFamily="18" charset="0"/>
              </a:rPr>
              <a:pPr/>
              <a:t>5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334E909-3F94-4A44-9BDB-B4C26D94A0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CB11936-EA5B-4925-AA4E-4E0624D2C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0744FE1-DD78-4950-B2C9-D9D8488DD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8B98E0-4E7D-4834-AC01-07FEF96FD22D}" type="slidenum">
              <a:rPr lang="de-DE" altLang="de-DE" sz="1200">
                <a:latin typeface="Times New Roman" panose="02020603050405020304" pitchFamily="18" charset="0"/>
              </a:rPr>
              <a:pPr/>
              <a:t>6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985C37E-A17F-4A9D-B418-6B4C1E38F7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BD86B4D-3052-47CC-BC9F-0A7B46984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6BCB9855-EE2E-487E-B99F-9BE26950D2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BC6A4E-685E-45CD-801C-E23397ADF870}" type="slidenum">
              <a:rPr lang="de-DE" altLang="de-DE" sz="1200">
                <a:latin typeface="Times New Roman" panose="02020603050405020304" pitchFamily="18" charset="0"/>
              </a:rPr>
              <a:pPr/>
              <a:t>7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AECF53D-5023-4166-BB8C-986FDB41EE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8177780-70C5-42FC-9772-5ECD9FF39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B3954750-B79F-41AB-ABE2-4505B3E5C4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9A99AD-1FE1-450F-BDC4-837CD3DE8D6C}" type="slidenum">
              <a:rPr lang="de-DE" altLang="de-DE" sz="1200">
                <a:latin typeface="Times New Roman" panose="02020603050405020304" pitchFamily="18" charset="0"/>
              </a:rPr>
              <a:pPr/>
              <a:t>8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0B752BE-254E-4B00-9489-4F09FA1FA01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99F0A36-D5FB-4F2C-B32E-A09B679E1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08EBEBB-E0FE-4BCB-B6A8-001B6B4C78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98F630-1D6B-4596-9055-EAEBA33A0AFB}" type="slidenum">
              <a:rPr lang="de-DE" altLang="de-DE" sz="1200">
                <a:latin typeface="Times New Roman" panose="02020603050405020304" pitchFamily="18" charset="0"/>
              </a:rPr>
              <a:pPr/>
              <a:t>9</a:t>
            </a:fld>
            <a:endParaRPr lang="de-DE" altLang="de-DE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9FD5991-115A-48D2-837D-C7E373AB518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F5C2EA8-20C8-4CEE-B198-957CCFA8D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764" tIns="45077" rIns="91764" bIns="45077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9484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5385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7396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278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1769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3471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5710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9708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0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444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9600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86601F41-8450-4C64-9B26-01C17E300BC1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28600"/>
            <a:ext cx="8394700" cy="6281738"/>
            <a:chOff x="336" y="144"/>
            <a:chExt cx="5288" cy="3957"/>
          </a:xfrm>
        </p:grpSpPr>
        <p:sp>
          <p:nvSpPr>
            <p:cNvPr id="1027" name="Text Box 3">
              <a:extLst>
                <a:ext uri="{FF2B5EF4-FFF2-40B4-BE49-F238E27FC236}">
                  <a16:creationId xmlns:a16="http://schemas.microsoft.com/office/drawing/2014/main" id="{B7DB49F4-ED73-434A-AEE6-79A30165E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92"/>
              <a:ext cx="11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de-DE" altLang="de-DE" sz="1000" b="1"/>
                <a:t>Feuerwehr-Kreisausbildung</a:t>
              </a:r>
            </a:p>
            <a:p>
              <a:pPr algn="ctr">
                <a:defRPr/>
              </a:pPr>
              <a:r>
                <a:rPr lang="de-DE" altLang="de-DE" sz="1000" b="1"/>
                <a:t>Rheinland-Pfalz</a:t>
              </a:r>
              <a:endParaRPr lang="de-DE" altLang="de-DE" sz="1600" b="1"/>
            </a:p>
          </p:txBody>
        </p:sp>
        <p:sp>
          <p:nvSpPr>
            <p:cNvPr id="1028" name="Text Box 4">
              <a:extLst>
                <a:ext uri="{FF2B5EF4-FFF2-40B4-BE49-F238E27FC236}">
                  <a16:creationId xmlns:a16="http://schemas.microsoft.com/office/drawing/2014/main" id="{C832CC1D-FBE5-4D94-8D54-AFD98DC26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44"/>
              <a:ext cx="1784" cy="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altLang="de-DE" sz="800" b="1"/>
                <a:t>Lehrgang: Truppmann -Teil 1- Grundausbildung</a:t>
              </a:r>
            </a:p>
            <a:p>
              <a:pPr>
                <a:defRPr/>
              </a:pPr>
              <a:r>
                <a:rPr lang="de-DE" altLang="de-DE" sz="800" b="1"/>
                <a:t>Thema:      Verhalten bei Gefahr</a:t>
              </a:r>
            </a:p>
            <a:p>
              <a:pPr>
                <a:defRPr/>
              </a:pPr>
              <a:r>
                <a:rPr lang="de-DE" altLang="de-DE" sz="800" b="1"/>
                <a:t>                   -Gefahren der Einsatzstelle / allgemeine</a:t>
              </a:r>
            </a:p>
            <a:p>
              <a:pPr>
                <a:defRPr/>
              </a:pPr>
              <a:r>
                <a:rPr lang="de-DE" altLang="de-DE" sz="800" b="1"/>
                <a:t>                     Gefahren im Einsatz / richtiges  Verhalten-</a:t>
              </a:r>
            </a:p>
            <a:p>
              <a:pPr>
                <a:defRPr/>
              </a:pPr>
              <a:r>
                <a:rPr lang="de-DE" altLang="de-DE" sz="800" b="1"/>
                <a:t>Stand:        02/2021</a:t>
              </a:r>
            </a:p>
            <a:p>
              <a:pPr>
                <a:defRPr/>
              </a:pPr>
              <a:endParaRPr lang="de-DE" altLang="de-DE" sz="1000" b="1"/>
            </a:p>
          </p:txBody>
        </p:sp>
        <p:sp>
          <p:nvSpPr>
            <p:cNvPr id="1029" name="Line 5">
              <a:extLst>
                <a:ext uri="{FF2B5EF4-FFF2-40B4-BE49-F238E27FC236}">
                  <a16:creationId xmlns:a16="http://schemas.microsoft.com/office/drawing/2014/main" id="{AB55CB55-3B37-4F3C-BEDF-433C574C30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624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0" name="Line 6">
              <a:extLst>
                <a:ext uri="{FF2B5EF4-FFF2-40B4-BE49-F238E27FC236}">
                  <a16:creationId xmlns:a16="http://schemas.microsoft.com/office/drawing/2014/main" id="{49130AAD-F283-46BE-8DE8-B18D81DC7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840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031" name="Picture 7" descr="Rplfarb3">
              <a:extLst>
                <a:ext uri="{FF2B5EF4-FFF2-40B4-BE49-F238E27FC236}">
                  <a16:creationId xmlns:a16="http://schemas.microsoft.com/office/drawing/2014/main" id="{F73E7C98-6B65-4907-BDB3-A4BB60BAA6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4"/>
              <a:ext cx="347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Text Box 8">
              <a:extLst>
                <a:ext uri="{FF2B5EF4-FFF2-40B4-BE49-F238E27FC236}">
                  <a16:creationId xmlns:a16="http://schemas.microsoft.com/office/drawing/2014/main" id="{E81EE422-3799-4D7F-AC45-F7C5143FF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888"/>
              <a:ext cx="19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altLang="de-DE" sz="800"/>
                <a:t>© Feuerwehr- und Katastrophenschutakademie Rheinland-Pfalz</a:t>
              </a:r>
            </a:p>
            <a:p>
              <a:pPr>
                <a:defRPr/>
              </a:pPr>
              <a:r>
                <a:rPr lang="de-DE" altLang="de-DE" sz="800"/>
                <a:t>Bildquelle: LFKS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8.bin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6.wmf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11" Type="http://schemas.openxmlformats.org/officeDocument/2006/relationships/image" Target="../media/image35.wmf"/><Relationship Id="rId5" Type="http://schemas.openxmlformats.org/officeDocument/2006/relationships/image" Target="../media/image28.wmf"/><Relationship Id="rId15" Type="http://schemas.openxmlformats.org/officeDocument/2006/relationships/image" Target="../media/image37.wmf"/><Relationship Id="rId10" Type="http://schemas.openxmlformats.org/officeDocument/2006/relationships/image" Target="../media/image30.wmf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4.png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11" Type="http://schemas.openxmlformats.org/officeDocument/2006/relationships/image" Target="../media/image43.png"/><Relationship Id="rId5" Type="http://schemas.openxmlformats.org/officeDocument/2006/relationships/image" Target="../media/image38.wmf"/><Relationship Id="rId15" Type="http://schemas.openxmlformats.org/officeDocument/2006/relationships/image" Target="../media/image41.wmf"/><Relationship Id="rId10" Type="http://schemas.openxmlformats.org/officeDocument/2006/relationships/image" Target="../media/image40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http://freenet-homepage.de/DSD67548/VP/PICS/GefErkennung/Symbole_GHS/Flammable.jpg" TargetMode="External"/><Relationship Id="rId13" Type="http://schemas.openxmlformats.org/officeDocument/2006/relationships/image" Target="../media/image59.jpeg"/><Relationship Id="rId18" Type="http://schemas.openxmlformats.org/officeDocument/2006/relationships/image" Target="http://freenet-homepage.de/DSD67548/VP/PICS/GefErkennung/Symbole_GHS/Environment.jpg" TargetMode="External"/><Relationship Id="rId3" Type="http://schemas.openxmlformats.org/officeDocument/2006/relationships/image" Target="../media/image54.jpeg"/><Relationship Id="rId7" Type="http://schemas.openxmlformats.org/officeDocument/2006/relationships/image" Target="../media/image56.jpeg"/><Relationship Id="rId12" Type="http://schemas.openxmlformats.org/officeDocument/2006/relationships/image" Target="http://freenet-homepage.de/DSD67548/VP/PICS/GefErkennung/Symbole_GHS/Warning.jpg" TargetMode="External"/><Relationship Id="rId17" Type="http://schemas.openxmlformats.org/officeDocument/2006/relationships/image" Target="../media/image61.jpeg"/><Relationship Id="rId2" Type="http://schemas.openxmlformats.org/officeDocument/2006/relationships/notesSlide" Target="../notesSlides/notesSlide28.xml"/><Relationship Id="rId16" Type="http://schemas.openxmlformats.org/officeDocument/2006/relationships/image" Target="http://freenet-homepage.de/DSD67548/VP/PICS/GefErkennung/Symbole_GHS/Oxidizing.jpg" TargetMode="External"/><Relationship Id="rId20" Type="http://schemas.openxmlformats.org/officeDocument/2006/relationships/image" Target="http://freenet-homepage.de/DSD67548/VP/PICS/GefErkennung/Symbole_GHS/Toxi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freenet-homepage.de/DSD67548/VP/PICS/GefErkennung/Symbole_GHS/Explosive.jpg" TargetMode="External"/><Relationship Id="rId11" Type="http://schemas.openxmlformats.org/officeDocument/2006/relationships/image" Target="../media/image58.jpeg"/><Relationship Id="rId5" Type="http://schemas.openxmlformats.org/officeDocument/2006/relationships/image" Target="../media/image55.jpeg"/><Relationship Id="rId15" Type="http://schemas.openxmlformats.org/officeDocument/2006/relationships/image" Target="../media/image60.jpeg"/><Relationship Id="rId10" Type="http://schemas.openxmlformats.org/officeDocument/2006/relationships/image" Target="http://freenet-homepage.de/DSD67548/VP/PICS/GefErkennung/Symbole_GHS/Corrosive.jpg" TargetMode="External"/><Relationship Id="rId19" Type="http://schemas.openxmlformats.org/officeDocument/2006/relationships/image" Target="../media/image62.jpeg"/><Relationship Id="rId4" Type="http://schemas.openxmlformats.org/officeDocument/2006/relationships/image" Target="http://freenet-homepage.de/DSD67548/VP/PICS/GefErkennung/Symbole_GHS/CMR_TOST.jpg" TargetMode="External"/><Relationship Id="rId9" Type="http://schemas.openxmlformats.org/officeDocument/2006/relationships/image" Target="../media/image57.jpeg"/><Relationship Id="rId14" Type="http://schemas.openxmlformats.org/officeDocument/2006/relationships/image" Target="http://freenet-homepage.de/DSD67548/VP/PICS/GefErkennung/Symbole_GHS/Compressed_Gas.jp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3.png"/><Relationship Id="rId4" Type="http://schemas.openxmlformats.org/officeDocument/2006/relationships/oleObject" Target="../embeddings/oleObject17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3079A35C-DEE2-4055-9AB6-044DAC76C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2797175"/>
            <a:ext cx="1619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099" name="Freeform 810">
            <a:extLst>
              <a:ext uri="{FF2B5EF4-FFF2-40B4-BE49-F238E27FC236}">
                <a16:creationId xmlns:a16="http://schemas.microsoft.com/office/drawing/2014/main" id="{FAE6B9D2-28A4-47E1-9D84-E5BBC9B0AF0A}"/>
              </a:ext>
            </a:extLst>
          </p:cNvPr>
          <p:cNvSpPr>
            <a:spLocks/>
          </p:cNvSpPr>
          <p:nvPr/>
        </p:nvSpPr>
        <p:spPr bwMode="auto">
          <a:xfrm>
            <a:off x="4479925" y="2552700"/>
            <a:ext cx="6350" cy="4763"/>
          </a:xfrm>
          <a:custGeom>
            <a:avLst/>
            <a:gdLst>
              <a:gd name="T0" fmla="*/ 13045515 w 34"/>
              <a:gd name="T1" fmla="*/ 48421420 h 25"/>
              <a:gd name="T2" fmla="*/ 19533347 w 34"/>
              <a:gd name="T3" fmla="*/ 27658932 h 25"/>
              <a:gd name="T4" fmla="*/ 32578862 w 34"/>
              <a:gd name="T5" fmla="*/ 13829466 h 25"/>
              <a:gd name="T6" fmla="*/ 45589451 w 34"/>
              <a:gd name="T7" fmla="*/ 6932832 h 25"/>
              <a:gd name="T8" fmla="*/ 58634966 w 34"/>
              <a:gd name="T9" fmla="*/ 0 h 25"/>
              <a:gd name="T10" fmla="*/ 78168500 w 34"/>
              <a:gd name="T11" fmla="*/ 6932832 h 25"/>
              <a:gd name="T12" fmla="*/ 97701847 w 34"/>
              <a:gd name="T13" fmla="*/ 6932832 h 25"/>
              <a:gd name="T14" fmla="*/ 117270119 w 34"/>
              <a:gd name="T15" fmla="*/ 13829466 h 25"/>
              <a:gd name="T16" fmla="*/ 136803466 w 34"/>
              <a:gd name="T17" fmla="*/ 27658932 h 25"/>
              <a:gd name="T18" fmla="*/ 156336813 w 34"/>
              <a:gd name="T19" fmla="*/ 41488397 h 25"/>
              <a:gd name="T20" fmla="*/ 169382328 w 34"/>
              <a:gd name="T21" fmla="*/ 62250886 h 25"/>
              <a:gd name="T22" fmla="*/ 182393104 w 34"/>
              <a:gd name="T23" fmla="*/ 76080352 h 25"/>
              <a:gd name="T24" fmla="*/ 201961376 w 34"/>
              <a:gd name="T25" fmla="*/ 89909817 h 25"/>
              <a:gd name="T26" fmla="*/ 208449209 w 34"/>
              <a:gd name="T27" fmla="*/ 103739283 h 25"/>
              <a:gd name="T28" fmla="*/ 214971966 w 34"/>
              <a:gd name="T29" fmla="*/ 117568749 h 25"/>
              <a:gd name="T30" fmla="*/ 221494724 w 34"/>
              <a:gd name="T31" fmla="*/ 138294848 h 25"/>
              <a:gd name="T32" fmla="*/ 221494724 w 34"/>
              <a:gd name="T33" fmla="*/ 152124314 h 25"/>
              <a:gd name="T34" fmla="*/ 208449209 w 34"/>
              <a:gd name="T35" fmla="*/ 159057337 h 25"/>
              <a:gd name="T36" fmla="*/ 201961376 w 34"/>
              <a:gd name="T37" fmla="*/ 165953780 h 25"/>
              <a:gd name="T38" fmla="*/ 182393104 w 34"/>
              <a:gd name="T39" fmla="*/ 172886802 h 25"/>
              <a:gd name="T40" fmla="*/ 162859571 w 34"/>
              <a:gd name="T41" fmla="*/ 172886802 h 25"/>
              <a:gd name="T42" fmla="*/ 149848981 w 34"/>
              <a:gd name="T43" fmla="*/ 172886802 h 25"/>
              <a:gd name="T44" fmla="*/ 123792876 w 34"/>
              <a:gd name="T45" fmla="*/ 172886802 h 25"/>
              <a:gd name="T46" fmla="*/ 104224604 w 34"/>
              <a:gd name="T47" fmla="*/ 165953780 h 25"/>
              <a:gd name="T48" fmla="*/ 84691257 w 34"/>
              <a:gd name="T49" fmla="*/ 165953780 h 25"/>
              <a:gd name="T50" fmla="*/ 65157724 w 34"/>
              <a:gd name="T51" fmla="*/ 159057337 h 25"/>
              <a:gd name="T52" fmla="*/ 45589451 w 34"/>
              <a:gd name="T53" fmla="*/ 145227871 h 25"/>
              <a:gd name="T54" fmla="*/ 32578862 w 34"/>
              <a:gd name="T55" fmla="*/ 138294848 h 25"/>
              <a:gd name="T56" fmla="*/ 19533347 w 34"/>
              <a:gd name="T57" fmla="*/ 117568749 h 25"/>
              <a:gd name="T58" fmla="*/ 13045515 w 34"/>
              <a:gd name="T59" fmla="*/ 103739283 h 25"/>
              <a:gd name="T60" fmla="*/ 0 w 34"/>
              <a:gd name="T61" fmla="*/ 82976985 h 25"/>
              <a:gd name="T62" fmla="*/ 0 w 34"/>
              <a:gd name="T63" fmla="*/ 69147519 h 25"/>
              <a:gd name="T64" fmla="*/ 13045515 w 34"/>
              <a:gd name="T65" fmla="*/ 48421420 h 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4" h="25">
                <a:moveTo>
                  <a:pt x="2" y="7"/>
                </a:moveTo>
                <a:lnTo>
                  <a:pt x="3" y="4"/>
                </a:lnTo>
                <a:lnTo>
                  <a:pt x="5" y="2"/>
                </a:lnTo>
                <a:lnTo>
                  <a:pt x="7" y="1"/>
                </a:lnTo>
                <a:lnTo>
                  <a:pt x="9" y="0"/>
                </a:lnTo>
                <a:lnTo>
                  <a:pt x="12" y="1"/>
                </a:lnTo>
                <a:lnTo>
                  <a:pt x="15" y="1"/>
                </a:lnTo>
                <a:lnTo>
                  <a:pt x="18" y="2"/>
                </a:lnTo>
                <a:lnTo>
                  <a:pt x="21" y="4"/>
                </a:lnTo>
                <a:lnTo>
                  <a:pt x="24" y="6"/>
                </a:lnTo>
                <a:lnTo>
                  <a:pt x="26" y="9"/>
                </a:lnTo>
                <a:lnTo>
                  <a:pt x="28" y="11"/>
                </a:lnTo>
                <a:lnTo>
                  <a:pt x="31" y="13"/>
                </a:lnTo>
                <a:lnTo>
                  <a:pt x="32" y="15"/>
                </a:lnTo>
                <a:lnTo>
                  <a:pt x="33" y="17"/>
                </a:lnTo>
                <a:lnTo>
                  <a:pt x="34" y="20"/>
                </a:lnTo>
                <a:lnTo>
                  <a:pt x="34" y="22"/>
                </a:lnTo>
                <a:lnTo>
                  <a:pt x="32" y="23"/>
                </a:lnTo>
                <a:lnTo>
                  <a:pt x="31" y="24"/>
                </a:lnTo>
                <a:lnTo>
                  <a:pt x="28" y="25"/>
                </a:lnTo>
                <a:lnTo>
                  <a:pt x="25" y="25"/>
                </a:lnTo>
                <a:lnTo>
                  <a:pt x="23" y="25"/>
                </a:lnTo>
                <a:lnTo>
                  <a:pt x="19" y="25"/>
                </a:lnTo>
                <a:lnTo>
                  <a:pt x="16" y="24"/>
                </a:lnTo>
                <a:lnTo>
                  <a:pt x="13" y="24"/>
                </a:lnTo>
                <a:lnTo>
                  <a:pt x="10" y="23"/>
                </a:lnTo>
                <a:lnTo>
                  <a:pt x="7" y="21"/>
                </a:lnTo>
                <a:lnTo>
                  <a:pt x="5" y="20"/>
                </a:lnTo>
                <a:lnTo>
                  <a:pt x="3" y="17"/>
                </a:lnTo>
                <a:lnTo>
                  <a:pt x="2" y="15"/>
                </a:lnTo>
                <a:lnTo>
                  <a:pt x="0" y="12"/>
                </a:lnTo>
                <a:lnTo>
                  <a:pt x="0" y="10"/>
                </a:lnTo>
                <a:lnTo>
                  <a:pt x="2" y="7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0" name="Freeform 812">
            <a:extLst>
              <a:ext uri="{FF2B5EF4-FFF2-40B4-BE49-F238E27FC236}">
                <a16:creationId xmlns:a16="http://schemas.microsoft.com/office/drawing/2014/main" id="{E6FA4713-8D51-4E3A-B953-EEDB653A68E9}"/>
              </a:ext>
            </a:extLst>
          </p:cNvPr>
          <p:cNvSpPr>
            <a:spLocks/>
          </p:cNvSpPr>
          <p:nvPr/>
        </p:nvSpPr>
        <p:spPr bwMode="auto">
          <a:xfrm>
            <a:off x="4421188" y="1647825"/>
            <a:ext cx="1587" cy="1588"/>
          </a:xfrm>
          <a:custGeom>
            <a:avLst/>
            <a:gdLst>
              <a:gd name="T0" fmla="*/ 0 w 2"/>
              <a:gd name="T1" fmla="*/ 0 h 14"/>
              <a:gd name="T2" fmla="*/ 999242648 w 2"/>
              <a:gd name="T3" fmla="*/ 20431321 h 14"/>
              <a:gd name="T4" fmla="*/ 0 w 2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4">
                <a:moveTo>
                  <a:pt x="0" y="0"/>
                </a:moveTo>
                <a:lnTo>
                  <a:pt x="2" y="14"/>
                </a:lnTo>
                <a:lnTo>
                  <a:pt x="0" y="0"/>
                </a:lnTo>
                <a:close/>
              </a:path>
            </a:pathLst>
          </a:custGeom>
          <a:solidFill>
            <a:srgbClr val="66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1" name="Freeform 813">
            <a:extLst>
              <a:ext uri="{FF2B5EF4-FFF2-40B4-BE49-F238E27FC236}">
                <a16:creationId xmlns:a16="http://schemas.microsoft.com/office/drawing/2014/main" id="{505308A5-8224-464D-A600-C7749EA8C78F}"/>
              </a:ext>
            </a:extLst>
          </p:cNvPr>
          <p:cNvSpPr>
            <a:spLocks/>
          </p:cNvSpPr>
          <p:nvPr/>
        </p:nvSpPr>
        <p:spPr bwMode="auto">
          <a:xfrm>
            <a:off x="3883025" y="1901825"/>
            <a:ext cx="1588" cy="3175"/>
          </a:xfrm>
          <a:custGeom>
            <a:avLst/>
            <a:gdLst>
              <a:gd name="T0" fmla="*/ 49438675 w 9"/>
              <a:gd name="T1" fmla="*/ 264512136 h 11"/>
              <a:gd name="T2" fmla="*/ 0 w 9"/>
              <a:gd name="T3" fmla="*/ 0 h 11"/>
              <a:gd name="T4" fmla="*/ 49438675 w 9"/>
              <a:gd name="T5" fmla="*/ 264512136 h 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" h="11">
                <a:moveTo>
                  <a:pt x="9" y="11"/>
                </a:moveTo>
                <a:lnTo>
                  <a:pt x="0" y="0"/>
                </a:lnTo>
                <a:lnTo>
                  <a:pt x="9" y="11"/>
                </a:lnTo>
                <a:close/>
              </a:path>
            </a:pathLst>
          </a:custGeom>
          <a:solidFill>
            <a:srgbClr val="66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2" name="Freeform 815">
            <a:extLst>
              <a:ext uri="{FF2B5EF4-FFF2-40B4-BE49-F238E27FC236}">
                <a16:creationId xmlns:a16="http://schemas.microsoft.com/office/drawing/2014/main" id="{350FCFD9-6C28-42EE-99EB-60CFA891F050}"/>
              </a:ext>
            </a:extLst>
          </p:cNvPr>
          <p:cNvSpPr>
            <a:spLocks/>
          </p:cNvSpPr>
          <p:nvPr/>
        </p:nvSpPr>
        <p:spPr bwMode="auto">
          <a:xfrm>
            <a:off x="3883025" y="1903413"/>
            <a:ext cx="1588" cy="1587"/>
          </a:xfrm>
          <a:custGeom>
            <a:avLst/>
            <a:gdLst>
              <a:gd name="T0" fmla="*/ 0 w 11"/>
              <a:gd name="T1" fmla="*/ 0 h 9"/>
              <a:gd name="T2" fmla="*/ 33095219 w 11"/>
              <a:gd name="T3" fmla="*/ 49345296 h 9"/>
              <a:gd name="T4" fmla="*/ 0 w 11"/>
              <a:gd name="T5" fmla="*/ 0 h 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" h="9">
                <a:moveTo>
                  <a:pt x="0" y="0"/>
                </a:moveTo>
                <a:lnTo>
                  <a:pt x="11" y="9"/>
                </a:lnTo>
                <a:lnTo>
                  <a:pt x="0" y="0"/>
                </a:lnTo>
                <a:close/>
              </a:path>
            </a:pathLst>
          </a:custGeom>
          <a:solidFill>
            <a:srgbClr val="66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3" name="Freeform 816">
            <a:extLst>
              <a:ext uri="{FF2B5EF4-FFF2-40B4-BE49-F238E27FC236}">
                <a16:creationId xmlns:a16="http://schemas.microsoft.com/office/drawing/2014/main" id="{7E6524C1-D12C-47BC-A18F-7495B519D86E}"/>
              </a:ext>
            </a:extLst>
          </p:cNvPr>
          <p:cNvSpPr>
            <a:spLocks/>
          </p:cNvSpPr>
          <p:nvPr/>
        </p:nvSpPr>
        <p:spPr bwMode="auto">
          <a:xfrm>
            <a:off x="3870325" y="1951038"/>
            <a:ext cx="3175" cy="1587"/>
          </a:xfrm>
          <a:custGeom>
            <a:avLst/>
            <a:gdLst>
              <a:gd name="T0" fmla="*/ 189384598 w 13"/>
              <a:gd name="T1" fmla="*/ 0 h 4"/>
              <a:gd name="T2" fmla="*/ 0 w 13"/>
              <a:gd name="T3" fmla="*/ 249810464 h 4"/>
              <a:gd name="T4" fmla="*/ 189384598 w 13"/>
              <a:gd name="T5" fmla="*/ 0 h 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4">
                <a:moveTo>
                  <a:pt x="13" y="0"/>
                </a:moveTo>
                <a:lnTo>
                  <a:pt x="0" y="4"/>
                </a:lnTo>
                <a:lnTo>
                  <a:pt x="13" y="0"/>
                </a:lnTo>
                <a:close/>
              </a:path>
            </a:pathLst>
          </a:custGeom>
          <a:solidFill>
            <a:srgbClr val="66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4" name="Freeform 818">
            <a:extLst>
              <a:ext uri="{FF2B5EF4-FFF2-40B4-BE49-F238E27FC236}">
                <a16:creationId xmlns:a16="http://schemas.microsoft.com/office/drawing/2014/main" id="{55B99D05-0DA5-4833-A87D-D0B105E7751F}"/>
              </a:ext>
            </a:extLst>
          </p:cNvPr>
          <p:cNvSpPr>
            <a:spLocks/>
          </p:cNvSpPr>
          <p:nvPr/>
        </p:nvSpPr>
        <p:spPr bwMode="auto">
          <a:xfrm>
            <a:off x="3870325" y="1951038"/>
            <a:ext cx="3175" cy="1587"/>
          </a:xfrm>
          <a:custGeom>
            <a:avLst/>
            <a:gdLst>
              <a:gd name="T0" fmla="*/ 0 w 13"/>
              <a:gd name="T1" fmla="*/ 249810464 h 4"/>
              <a:gd name="T2" fmla="*/ 189384598 w 13"/>
              <a:gd name="T3" fmla="*/ 0 h 4"/>
              <a:gd name="T4" fmla="*/ 0 w 13"/>
              <a:gd name="T5" fmla="*/ 249810464 h 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4">
                <a:moveTo>
                  <a:pt x="0" y="4"/>
                </a:moveTo>
                <a:lnTo>
                  <a:pt x="13" y="0"/>
                </a:lnTo>
                <a:lnTo>
                  <a:pt x="0" y="4"/>
                </a:lnTo>
                <a:close/>
              </a:path>
            </a:pathLst>
          </a:custGeom>
          <a:solidFill>
            <a:srgbClr val="66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5" name="Freeform 819">
            <a:extLst>
              <a:ext uri="{FF2B5EF4-FFF2-40B4-BE49-F238E27FC236}">
                <a16:creationId xmlns:a16="http://schemas.microsoft.com/office/drawing/2014/main" id="{70743D7E-C4F0-4516-8E0F-5F152547F65D}"/>
              </a:ext>
            </a:extLst>
          </p:cNvPr>
          <p:cNvSpPr>
            <a:spLocks/>
          </p:cNvSpPr>
          <p:nvPr/>
        </p:nvSpPr>
        <p:spPr bwMode="auto">
          <a:xfrm>
            <a:off x="3962400" y="2219325"/>
            <a:ext cx="3175" cy="1588"/>
          </a:xfrm>
          <a:custGeom>
            <a:avLst/>
            <a:gdLst>
              <a:gd name="T0" fmla="*/ 189384598 w 13"/>
              <a:gd name="T1" fmla="*/ 0 h 5"/>
              <a:gd name="T2" fmla="*/ 0 w 13"/>
              <a:gd name="T3" fmla="*/ 160181242 h 5"/>
              <a:gd name="T4" fmla="*/ 189384598 w 13"/>
              <a:gd name="T5" fmla="*/ 0 h 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5">
                <a:moveTo>
                  <a:pt x="13" y="0"/>
                </a:moveTo>
                <a:lnTo>
                  <a:pt x="0" y="5"/>
                </a:lnTo>
                <a:lnTo>
                  <a:pt x="13" y="0"/>
                </a:lnTo>
                <a:close/>
              </a:path>
            </a:pathLst>
          </a:custGeom>
          <a:solidFill>
            <a:srgbClr val="66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" name="Freeform 821">
            <a:extLst>
              <a:ext uri="{FF2B5EF4-FFF2-40B4-BE49-F238E27FC236}">
                <a16:creationId xmlns:a16="http://schemas.microsoft.com/office/drawing/2014/main" id="{98A35EF9-02AF-4939-938B-03DD5AF101F5}"/>
              </a:ext>
            </a:extLst>
          </p:cNvPr>
          <p:cNvSpPr>
            <a:spLocks/>
          </p:cNvSpPr>
          <p:nvPr/>
        </p:nvSpPr>
        <p:spPr bwMode="auto">
          <a:xfrm>
            <a:off x="3962400" y="2219325"/>
            <a:ext cx="3175" cy="1588"/>
          </a:xfrm>
          <a:custGeom>
            <a:avLst/>
            <a:gdLst>
              <a:gd name="T0" fmla="*/ 0 w 13"/>
              <a:gd name="T1" fmla="*/ 160181242 h 5"/>
              <a:gd name="T2" fmla="*/ 189384598 w 13"/>
              <a:gd name="T3" fmla="*/ 0 h 5"/>
              <a:gd name="T4" fmla="*/ 0 w 13"/>
              <a:gd name="T5" fmla="*/ 160181242 h 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5">
                <a:moveTo>
                  <a:pt x="0" y="5"/>
                </a:moveTo>
                <a:lnTo>
                  <a:pt x="13" y="0"/>
                </a:lnTo>
                <a:lnTo>
                  <a:pt x="0" y="5"/>
                </a:lnTo>
                <a:close/>
              </a:path>
            </a:pathLst>
          </a:custGeom>
          <a:solidFill>
            <a:srgbClr val="66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7" name="Freeform 822">
            <a:extLst>
              <a:ext uri="{FF2B5EF4-FFF2-40B4-BE49-F238E27FC236}">
                <a16:creationId xmlns:a16="http://schemas.microsoft.com/office/drawing/2014/main" id="{F84D1DDE-753B-4633-9D06-476A7BD2D6A0}"/>
              </a:ext>
            </a:extLst>
          </p:cNvPr>
          <p:cNvSpPr>
            <a:spLocks/>
          </p:cNvSpPr>
          <p:nvPr/>
        </p:nvSpPr>
        <p:spPr bwMode="auto">
          <a:xfrm>
            <a:off x="3971925" y="2238375"/>
            <a:ext cx="1588" cy="1588"/>
          </a:xfrm>
          <a:custGeom>
            <a:avLst/>
            <a:gdLst>
              <a:gd name="T0" fmla="*/ 0 w 13"/>
              <a:gd name="T1" fmla="*/ 0 h 7"/>
              <a:gd name="T2" fmla="*/ 23695403 w 13"/>
              <a:gd name="T3" fmla="*/ 81725059 h 7"/>
              <a:gd name="T4" fmla="*/ 0 w 13"/>
              <a:gd name="T5" fmla="*/ 0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7">
                <a:moveTo>
                  <a:pt x="0" y="0"/>
                </a:moveTo>
                <a:lnTo>
                  <a:pt x="13" y="7"/>
                </a:lnTo>
                <a:lnTo>
                  <a:pt x="0" y="0"/>
                </a:lnTo>
                <a:close/>
              </a:path>
            </a:pathLst>
          </a:custGeom>
          <a:solidFill>
            <a:srgbClr val="66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8" name="Freeform 824">
            <a:extLst>
              <a:ext uri="{FF2B5EF4-FFF2-40B4-BE49-F238E27FC236}">
                <a16:creationId xmlns:a16="http://schemas.microsoft.com/office/drawing/2014/main" id="{CCD58494-6DBC-499E-9F2F-5CAEDCE37A3C}"/>
              </a:ext>
            </a:extLst>
          </p:cNvPr>
          <p:cNvSpPr>
            <a:spLocks/>
          </p:cNvSpPr>
          <p:nvPr/>
        </p:nvSpPr>
        <p:spPr bwMode="auto">
          <a:xfrm>
            <a:off x="3971925" y="2239963"/>
            <a:ext cx="1588" cy="1587"/>
          </a:xfrm>
          <a:custGeom>
            <a:avLst/>
            <a:gdLst>
              <a:gd name="T0" fmla="*/ 23695403 w 13"/>
              <a:gd name="T1" fmla="*/ 0 h 5"/>
              <a:gd name="T2" fmla="*/ 0 w 13"/>
              <a:gd name="T3" fmla="*/ 159878824 h 5"/>
              <a:gd name="T4" fmla="*/ 23695403 w 13"/>
              <a:gd name="T5" fmla="*/ 0 h 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5">
                <a:moveTo>
                  <a:pt x="13" y="0"/>
                </a:moveTo>
                <a:lnTo>
                  <a:pt x="0" y="5"/>
                </a:lnTo>
                <a:lnTo>
                  <a:pt x="13" y="0"/>
                </a:lnTo>
                <a:close/>
              </a:path>
            </a:pathLst>
          </a:custGeom>
          <a:solidFill>
            <a:srgbClr val="66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9" name="Freeform 825">
            <a:extLst>
              <a:ext uri="{FF2B5EF4-FFF2-40B4-BE49-F238E27FC236}">
                <a16:creationId xmlns:a16="http://schemas.microsoft.com/office/drawing/2014/main" id="{A7DC7EFB-58D8-4E4B-AD72-FE85C45B24FF}"/>
              </a:ext>
            </a:extLst>
          </p:cNvPr>
          <p:cNvSpPr>
            <a:spLocks/>
          </p:cNvSpPr>
          <p:nvPr/>
        </p:nvSpPr>
        <p:spPr bwMode="auto">
          <a:xfrm>
            <a:off x="3976688" y="2230438"/>
            <a:ext cx="1587" cy="3175"/>
          </a:xfrm>
          <a:custGeom>
            <a:avLst/>
            <a:gdLst>
              <a:gd name="T0" fmla="*/ 0 w 9"/>
              <a:gd name="T1" fmla="*/ 0 h 11"/>
              <a:gd name="T2" fmla="*/ 49345296 w 9"/>
              <a:gd name="T3" fmla="*/ 264512136 h 11"/>
              <a:gd name="T4" fmla="*/ 0 w 9"/>
              <a:gd name="T5" fmla="*/ 0 h 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" h="11">
                <a:moveTo>
                  <a:pt x="0" y="0"/>
                </a:moveTo>
                <a:lnTo>
                  <a:pt x="9" y="11"/>
                </a:lnTo>
                <a:lnTo>
                  <a:pt x="0" y="0"/>
                </a:lnTo>
                <a:close/>
              </a:path>
            </a:pathLst>
          </a:custGeom>
          <a:solidFill>
            <a:srgbClr val="66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0" name="Freeform 828">
            <a:extLst>
              <a:ext uri="{FF2B5EF4-FFF2-40B4-BE49-F238E27FC236}">
                <a16:creationId xmlns:a16="http://schemas.microsoft.com/office/drawing/2014/main" id="{F5428A70-4920-4DAD-B669-8FBC0AA19477}"/>
              </a:ext>
            </a:extLst>
          </p:cNvPr>
          <p:cNvSpPr>
            <a:spLocks/>
          </p:cNvSpPr>
          <p:nvPr/>
        </p:nvSpPr>
        <p:spPr bwMode="auto">
          <a:xfrm>
            <a:off x="4306888" y="2078038"/>
            <a:ext cx="1587" cy="1587"/>
          </a:xfrm>
          <a:custGeom>
            <a:avLst/>
            <a:gdLst>
              <a:gd name="T0" fmla="*/ 0 w 4"/>
              <a:gd name="T1" fmla="*/ 0 h 14"/>
              <a:gd name="T2" fmla="*/ 249810464 w 4"/>
              <a:gd name="T3" fmla="*/ 20392723 h 14"/>
              <a:gd name="T4" fmla="*/ 0 w 4"/>
              <a:gd name="T5" fmla="*/ 0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" h="14">
                <a:moveTo>
                  <a:pt x="0" y="0"/>
                </a:moveTo>
                <a:lnTo>
                  <a:pt x="4" y="14"/>
                </a:lnTo>
                <a:lnTo>
                  <a:pt x="0" y="0"/>
                </a:lnTo>
                <a:close/>
              </a:path>
            </a:pathLst>
          </a:custGeom>
          <a:solidFill>
            <a:srgbClr val="66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1" name="Freeform 830">
            <a:extLst>
              <a:ext uri="{FF2B5EF4-FFF2-40B4-BE49-F238E27FC236}">
                <a16:creationId xmlns:a16="http://schemas.microsoft.com/office/drawing/2014/main" id="{36A50B0F-B3FE-4759-94D2-D8BE3A164BF4}"/>
              </a:ext>
            </a:extLst>
          </p:cNvPr>
          <p:cNvSpPr>
            <a:spLocks/>
          </p:cNvSpPr>
          <p:nvPr/>
        </p:nvSpPr>
        <p:spPr bwMode="auto">
          <a:xfrm>
            <a:off x="4306888" y="2078038"/>
            <a:ext cx="1587" cy="1587"/>
          </a:xfrm>
          <a:custGeom>
            <a:avLst/>
            <a:gdLst>
              <a:gd name="T0" fmla="*/ 999242648 w 2"/>
              <a:gd name="T1" fmla="*/ 20392723 h 14"/>
              <a:gd name="T2" fmla="*/ 0 w 2"/>
              <a:gd name="T3" fmla="*/ 0 h 14"/>
              <a:gd name="T4" fmla="*/ 999242648 w 2"/>
              <a:gd name="T5" fmla="*/ 20392723 h 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4">
                <a:moveTo>
                  <a:pt x="2" y="14"/>
                </a:moveTo>
                <a:lnTo>
                  <a:pt x="0" y="0"/>
                </a:lnTo>
                <a:lnTo>
                  <a:pt x="2" y="14"/>
                </a:lnTo>
                <a:close/>
              </a:path>
            </a:pathLst>
          </a:custGeom>
          <a:solidFill>
            <a:srgbClr val="66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2" name="Freeform 831">
            <a:extLst>
              <a:ext uri="{FF2B5EF4-FFF2-40B4-BE49-F238E27FC236}">
                <a16:creationId xmlns:a16="http://schemas.microsoft.com/office/drawing/2014/main" id="{B4591F9D-999E-4707-8F1D-85EC5289FE9D}"/>
              </a:ext>
            </a:extLst>
          </p:cNvPr>
          <p:cNvSpPr>
            <a:spLocks/>
          </p:cNvSpPr>
          <p:nvPr/>
        </p:nvSpPr>
        <p:spPr bwMode="auto">
          <a:xfrm>
            <a:off x="4367213" y="2024063"/>
            <a:ext cx="3175" cy="1587"/>
          </a:xfrm>
          <a:custGeom>
            <a:avLst/>
            <a:gdLst>
              <a:gd name="T0" fmla="*/ 0 w 14"/>
              <a:gd name="T1" fmla="*/ 0 h 4"/>
              <a:gd name="T2" fmla="*/ 163295920 w 14"/>
              <a:gd name="T3" fmla="*/ 249810464 h 4"/>
              <a:gd name="T4" fmla="*/ 0 w 14"/>
              <a:gd name="T5" fmla="*/ 0 h 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4">
                <a:moveTo>
                  <a:pt x="0" y="0"/>
                </a:moveTo>
                <a:lnTo>
                  <a:pt x="14" y="4"/>
                </a:lnTo>
                <a:lnTo>
                  <a:pt x="0" y="0"/>
                </a:lnTo>
                <a:close/>
              </a:path>
            </a:pathLst>
          </a:custGeom>
          <a:solidFill>
            <a:srgbClr val="66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3" name="Freeform 833">
            <a:extLst>
              <a:ext uri="{FF2B5EF4-FFF2-40B4-BE49-F238E27FC236}">
                <a16:creationId xmlns:a16="http://schemas.microsoft.com/office/drawing/2014/main" id="{084EA77E-E317-4A49-95D2-513F03CE1E19}"/>
              </a:ext>
            </a:extLst>
          </p:cNvPr>
          <p:cNvSpPr>
            <a:spLocks/>
          </p:cNvSpPr>
          <p:nvPr/>
        </p:nvSpPr>
        <p:spPr bwMode="auto">
          <a:xfrm>
            <a:off x="4367213" y="2024063"/>
            <a:ext cx="3175" cy="1587"/>
          </a:xfrm>
          <a:custGeom>
            <a:avLst/>
            <a:gdLst>
              <a:gd name="T0" fmla="*/ 163295920 w 14"/>
              <a:gd name="T1" fmla="*/ 249810464 h 4"/>
              <a:gd name="T2" fmla="*/ 0 w 14"/>
              <a:gd name="T3" fmla="*/ 0 h 4"/>
              <a:gd name="T4" fmla="*/ 163295920 w 14"/>
              <a:gd name="T5" fmla="*/ 249810464 h 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4">
                <a:moveTo>
                  <a:pt x="14" y="4"/>
                </a:moveTo>
                <a:lnTo>
                  <a:pt x="0" y="0"/>
                </a:lnTo>
                <a:lnTo>
                  <a:pt x="14" y="4"/>
                </a:lnTo>
                <a:close/>
              </a:path>
            </a:pathLst>
          </a:custGeom>
          <a:solidFill>
            <a:srgbClr val="66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4" name="Freeform 834">
            <a:extLst>
              <a:ext uri="{FF2B5EF4-FFF2-40B4-BE49-F238E27FC236}">
                <a16:creationId xmlns:a16="http://schemas.microsoft.com/office/drawing/2014/main" id="{D29FA64D-8F55-4699-9836-74997CC141B5}"/>
              </a:ext>
            </a:extLst>
          </p:cNvPr>
          <p:cNvSpPr>
            <a:spLocks/>
          </p:cNvSpPr>
          <p:nvPr/>
        </p:nvSpPr>
        <p:spPr bwMode="auto">
          <a:xfrm>
            <a:off x="4451350" y="1674813"/>
            <a:ext cx="3175" cy="1587"/>
          </a:xfrm>
          <a:custGeom>
            <a:avLst/>
            <a:gdLst>
              <a:gd name="T0" fmla="*/ 0 w 14"/>
              <a:gd name="T1" fmla="*/ 0 h 1587"/>
              <a:gd name="T2" fmla="*/ 163295920 w 14"/>
              <a:gd name="T3" fmla="*/ 0 h 1587"/>
              <a:gd name="T4" fmla="*/ 0 w 14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1587">
                <a:moveTo>
                  <a:pt x="0" y="0"/>
                </a:move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solidFill>
            <a:srgbClr val="66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5" name="Freeform 847">
            <a:extLst>
              <a:ext uri="{FF2B5EF4-FFF2-40B4-BE49-F238E27FC236}">
                <a16:creationId xmlns:a16="http://schemas.microsoft.com/office/drawing/2014/main" id="{DFDFECDA-0B79-4F09-8FFE-796ABF8FC4DC}"/>
              </a:ext>
            </a:extLst>
          </p:cNvPr>
          <p:cNvSpPr>
            <a:spLocks/>
          </p:cNvSpPr>
          <p:nvPr/>
        </p:nvSpPr>
        <p:spPr bwMode="auto">
          <a:xfrm>
            <a:off x="4241800" y="1963738"/>
            <a:ext cx="1588" cy="1587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111027049 h 6"/>
              <a:gd name="T4" fmla="*/ 0 w 158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6" name="Freeform 848">
            <a:extLst>
              <a:ext uri="{FF2B5EF4-FFF2-40B4-BE49-F238E27FC236}">
                <a16:creationId xmlns:a16="http://schemas.microsoft.com/office/drawing/2014/main" id="{074C9493-56F5-4849-9E03-F01756B0528B}"/>
              </a:ext>
            </a:extLst>
          </p:cNvPr>
          <p:cNvSpPr>
            <a:spLocks/>
          </p:cNvSpPr>
          <p:nvPr/>
        </p:nvSpPr>
        <p:spPr bwMode="auto">
          <a:xfrm>
            <a:off x="4164013" y="1971675"/>
            <a:ext cx="1587" cy="1588"/>
          </a:xfrm>
          <a:custGeom>
            <a:avLst/>
            <a:gdLst>
              <a:gd name="T0" fmla="*/ 444107667 w 3"/>
              <a:gd name="T1" fmla="*/ 111237018 h 6"/>
              <a:gd name="T2" fmla="*/ 0 w 3"/>
              <a:gd name="T3" fmla="*/ 0 h 6"/>
              <a:gd name="T4" fmla="*/ 444107667 w 3"/>
              <a:gd name="T5" fmla="*/ 111237018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" h="6">
                <a:moveTo>
                  <a:pt x="3" y="6"/>
                </a:moveTo>
                <a:lnTo>
                  <a:pt x="0" y="0"/>
                </a:lnTo>
                <a:lnTo>
                  <a:pt x="3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7" name="Freeform 850">
            <a:extLst>
              <a:ext uri="{FF2B5EF4-FFF2-40B4-BE49-F238E27FC236}">
                <a16:creationId xmlns:a16="http://schemas.microsoft.com/office/drawing/2014/main" id="{6F6AFD53-83A6-4F9E-B601-2DD0EF03CF1A}"/>
              </a:ext>
            </a:extLst>
          </p:cNvPr>
          <p:cNvSpPr>
            <a:spLocks/>
          </p:cNvSpPr>
          <p:nvPr/>
        </p:nvSpPr>
        <p:spPr bwMode="auto">
          <a:xfrm>
            <a:off x="4164013" y="1971675"/>
            <a:ext cx="1587" cy="1588"/>
          </a:xfrm>
          <a:custGeom>
            <a:avLst/>
            <a:gdLst>
              <a:gd name="T0" fmla="*/ 0 w 5"/>
              <a:gd name="T1" fmla="*/ 0 h 4"/>
              <a:gd name="T2" fmla="*/ 159878824 w 5"/>
              <a:gd name="T3" fmla="*/ 250283092 h 4"/>
              <a:gd name="T4" fmla="*/ 0 w 5"/>
              <a:gd name="T5" fmla="*/ 0 h 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5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8" name="Freeform 851">
            <a:extLst>
              <a:ext uri="{FF2B5EF4-FFF2-40B4-BE49-F238E27FC236}">
                <a16:creationId xmlns:a16="http://schemas.microsoft.com/office/drawing/2014/main" id="{ADABEFB2-3CBE-4E2C-895E-D70975B2CFD5}"/>
              </a:ext>
            </a:extLst>
          </p:cNvPr>
          <p:cNvSpPr>
            <a:spLocks/>
          </p:cNvSpPr>
          <p:nvPr/>
        </p:nvSpPr>
        <p:spPr bwMode="auto">
          <a:xfrm>
            <a:off x="4157663" y="1990725"/>
            <a:ext cx="1587" cy="1588"/>
          </a:xfrm>
          <a:custGeom>
            <a:avLst/>
            <a:gdLst>
              <a:gd name="T0" fmla="*/ 81570893 w 7"/>
              <a:gd name="T1" fmla="*/ 0 h 1588"/>
              <a:gd name="T2" fmla="*/ 0 w 7"/>
              <a:gd name="T3" fmla="*/ 0 h 1588"/>
              <a:gd name="T4" fmla="*/ 81570893 w 7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1588">
                <a:moveTo>
                  <a:pt x="7" y="0"/>
                </a:move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9" name="Freeform 853">
            <a:extLst>
              <a:ext uri="{FF2B5EF4-FFF2-40B4-BE49-F238E27FC236}">
                <a16:creationId xmlns:a16="http://schemas.microsoft.com/office/drawing/2014/main" id="{2A49E50C-E7B8-4800-8AFE-36D8D5D74B64}"/>
              </a:ext>
            </a:extLst>
          </p:cNvPr>
          <p:cNvSpPr>
            <a:spLocks/>
          </p:cNvSpPr>
          <p:nvPr/>
        </p:nvSpPr>
        <p:spPr bwMode="auto">
          <a:xfrm>
            <a:off x="4157663" y="1990725"/>
            <a:ext cx="1587" cy="1588"/>
          </a:xfrm>
          <a:custGeom>
            <a:avLst/>
            <a:gdLst>
              <a:gd name="T0" fmla="*/ 0 w 4"/>
              <a:gd name="T1" fmla="*/ 160181242 h 5"/>
              <a:gd name="T2" fmla="*/ 249810464 w 4"/>
              <a:gd name="T3" fmla="*/ 0 h 5"/>
              <a:gd name="T4" fmla="*/ 0 w 4"/>
              <a:gd name="T5" fmla="*/ 160181242 h 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" h="5">
                <a:moveTo>
                  <a:pt x="0" y="5"/>
                </a:moveTo>
                <a:lnTo>
                  <a:pt x="4" y="0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20" name="Freeform 854">
            <a:extLst>
              <a:ext uri="{FF2B5EF4-FFF2-40B4-BE49-F238E27FC236}">
                <a16:creationId xmlns:a16="http://schemas.microsoft.com/office/drawing/2014/main" id="{8E3F3D71-3D62-49C3-AF9E-E0BED4A2C412}"/>
              </a:ext>
            </a:extLst>
          </p:cNvPr>
          <p:cNvSpPr>
            <a:spLocks/>
          </p:cNvSpPr>
          <p:nvPr/>
        </p:nvSpPr>
        <p:spPr bwMode="auto">
          <a:xfrm>
            <a:off x="4175125" y="1993900"/>
            <a:ext cx="1588" cy="1588"/>
          </a:xfrm>
          <a:custGeom>
            <a:avLst/>
            <a:gdLst>
              <a:gd name="T0" fmla="*/ 0 w 1588"/>
              <a:gd name="T1" fmla="*/ 0 h 7"/>
              <a:gd name="T2" fmla="*/ 0 w 1588"/>
              <a:gd name="T3" fmla="*/ 81725059 h 7"/>
              <a:gd name="T4" fmla="*/ 0 w 1588"/>
              <a:gd name="T5" fmla="*/ 0 h 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7">
                <a:moveTo>
                  <a:pt x="0" y="0"/>
                </a:move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21" name="Freeform 857">
            <a:extLst>
              <a:ext uri="{FF2B5EF4-FFF2-40B4-BE49-F238E27FC236}">
                <a16:creationId xmlns:a16="http://schemas.microsoft.com/office/drawing/2014/main" id="{A825467C-668E-40F5-A97B-C6D39817BA4C}"/>
              </a:ext>
            </a:extLst>
          </p:cNvPr>
          <p:cNvSpPr>
            <a:spLocks/>
          </p:cNvSpPr>
          <p:nvPr/>
        </p:nvSpPr>
        <p:spPr bwMode="auto">
          <a:xfrm>
            <a:off x="4241800" y="1963738"/>
            <a:ext cx="1588" cy="1587"/>
          </a:xfrm>
          <a:custGeom>
            <a:avLst/>
            <a:gdLst>
              <a:gd name="T0" fmla="*/ 0 w 5"/>
              <a:gd name="T1" fmla="*/ 0 h 4"/>
              <a:gd name="T2" fmla="*/ 160181242 w 5"/>
              <a:gd name="T3" fmla="*/ 249810464 h 4"/>
              <a:gd name="T4" fmla="*/ 0 w 5"/>
              <a:gd name="T5" fmla="*/ 0 h 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5" y="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22" name="Rectangle 870">
            <a:extLst>
              <a:ext uri="{FF2B5EF4-FFF2-40B4-BE49-F238E27FC236}">
                <a16:creationId xmlns:a16="http://schemas.microsoft.com/office/drawing/2014/main" id="{3A5FF4E7-26E5-47E2-8FC4-FF5FF9BBD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28800"/>
            <a:ext cx="154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23" name="Rectangle 872">
            <a:extLst>
              <a:ext uri="{FF2B5EF4-FFF2-40B4-BE49-F238E27FC236}">
                <a16:creationId xmlns:a16="http://schemas.microsoft.com/office/drawing/2014/main" id="{E0DD30A4-41C0-4659-97F8-0662B959C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057400"/>
            <a:ext cx="1695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124" name="Group 882">
            <a:extLst>
              <a:ext uri="{FF2B5EF4-FFF2-40B4-BE49-F238E27FC236}">
                <a16:creationId xmlns:a16="http://schemas.microsoft.com/office/drawing/2014/main" id="{E31695BE-9219-4D40-9E0B-6B3036A2A794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981200"/>
            <a:ext cx="7002463" cy="1020763"/>
            <a:chOff x="603" y="1073"/>
            <a:chExt cx="4411" cy="643"/>
          </a:xfrm>
        </p:grpSpPr>
        <p:sp>
          <p:nvSpPr>
            <p:cNvPr id="4133" name="Rectangle 883">
              <a:extLst>
                <a:ext uri="{FF2B5EF4-FFF2-40B4-BE49-F238E27FC236}">
                  <a16:creationId xmlns:a16="http://schemas.microsoft.com/office/drawing/2014/main" id="{6E271BB1-1DA6-4F62-96C4-CFF7A7502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" y="1073"/>
              <a:ext cx="436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34" name="Rectangle 884">
              <a:extLst>
                <a:ext uri="{FF2B5EF4-FFF2-40B4-BE49-F238E27FC236}">
                  <a16:creationId xmlns:a16="http://schemas.microsoft.com/office/drawing/2014/main" id="{D0F283DA-FF6E-44BF-8905-00A7BB211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12"/>
              <a:ext cx="120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35" name="Rectangle 885">
              <a:extLst>
                <a:ext uri="{FF2B5EF4-FFF2-40B4-BE49-F238E27FC236}">
                  <a16:creationId xmlns:a16="http://schemas.microsoft.com/office/drawing/2014/main" id="{61ADAC1C-52F7-4E6F-9EB6-499B53B52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22"/>
              <a:ext cx="120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36" name="Rectangle 886">
              <a:extLst>
                <a:ext uri="{FF2B5EF4-FFF2-40B4-BE49-F238E27FC236}">
                  <a16:creationId xmlns:a16="http://schemas.microsoft.com/office/drawing/2014/main" id="{DBBBF521-C936-4740-976A-B968B25D3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32"/>
              <a:ext cx="1206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37" name="Rectangle 887">
              <a:extLst>
                <a:ext uri="{FF2B5EF4-FFF2-40B4-BE49-F238E27FC236}">
                  <a16:creationId xmlns:a16="http://schemas.microsoft.com/office/drawing/2014/main" id="{00E33053-A20D-436F-94A3-040A48492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42"/>
              <a:ext cx="120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38" name="Rectangle 888">
              <a:extLst>
                <a:ext uri="{FF2B5EF4-FFF2-40B4-BE49-F238E27FC236}">
                  <a16:creationId xmlns:a16="http://schemas.microsoft.com/office/drawing/2014/main" id="{7CA93FFE-9ED5-4323-ABB9-982876C68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1152"/>
              <a:ext cx="109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800" b="1">
                  <a:solidFill>
                    <a:srgbClr val="000000"/>
                  </a:solidFill>
                </a:rPr>
                <a:t>Lehrgang:</a:t>
              </a:r>
              <a:endParaRPr lang="de-DE" altLang="de-DE" sz="2000" b="1"/>
            </a:p>
          </p:txBody>
        </p:sp>
        <p:sp>
          <p:nvSpPr>
            <p:cNvPr id="4139" name="Rectangle 889">
              <a:extLst>
                <a:ext uri="{FF2B5EF4-FFF2-40B4-BE49-F238E27FC236}">
                  <a16:creationId xmlns:a16="http://schemas.microsoft.com/office/drawing/2014/main" id="{87C4850D-4040-450E-B063-AFEE2070F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12"/>
              <a:ext cx="317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40" name="Rectangle 890">
              <a:extLst>
                <a:ext uri="{FF2B5EF4-FFF2-40B4-BE49-F238E27FC236}">
                  <a16:creationId xmlns:a16="http://schemas.microsoft.com/office/drawing/2014/main" id="{19E50E66-B8F4-4A78-BBB3-65340AA4A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22"/>
              <a:ext cx="317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41" name="Rectangle 891">
              <a:extLst>
                <a:ext uri="{FF2B5EF4-FFF2-40B4-BE49-F238E27FC236}">
                  <a16:creationId xmlns:a16="http://schemas.microsoft.com/office/drawing/2014/main" id="{7258CF5A-0DE4-4D1A-BAF9-BBB1F5329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32"/>
              <a:ext cx="3173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42" name="Rectangle 892">
              <a:extLst>
                <a:ext uri="{FF2B5EF4-FFF2-40B4-BE49-F238E27FC236}">
                  <a16:creationId xmlns:a16="http://schemas.microsoft.com/office/drawing/2014/main" id="{91BE1235-47FF-47F1-837C-DDE1A527D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42"/>
              <a:ext cx="3172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43" name="Rectangle 893">
              <a:extLst>
                <a:ext uri="{FF2B5EF4-FFF2-40B4-BE49-F238E27FC236}">
                  <a16:creationId xmlns:a16="http://schemas.microsoft.com/office/drawing/2014/main" id="{AE4C904A-9793-496E-A41D-874764CC6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152"/>
              <a:ext cx="306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800" b="1">
                  <a:solidFill>
                    <a:srgbClr val="000000"/>
                  </a:solidFill>
                </a:rPr>
                <a:t>Truppmannausbildung Teil 1</a:t>
              </a:r>
              <a:endParaRPr lang="de-DE" altLang="de-DE" sz="2000" b="1"/>
            </a:p>
          </p:txBody>
        </p:sp>
        <p:sp>
          <p:nvSpPr>
            <p:cNvPr id="4144" name="Rectangle 894">
              <a:extLst>
                <a:ext uri="{FF2B5EF4-FFF2-40B4-BE49-F238E27FC236}">
                  <a16:creationId xmlns:a16="http://schemas.microsoft.com/office/drawing/2014/main" id="{BF7EEF16-B7A2-40D2-BF73-B59D67C63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381"/>
              <a:ext cx="320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45" name="Rectangle 895">
              <a:extLst>
                <a:ext uri="{FF2B5EF4-FFF2-40B4-BE49-F238E27FC236}">
                  <a16:creationId xmlns:a16="http://schemas.microsoft.com/office/drawing/2014/main" id="{C9139F1B-BC8C-45FD-B023-90C7B02A8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391"/>
              <a:ext cx="320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46" name="Rectangle 896">
              <a:extLst>
                <a:ext uri="{FF2B5EF4-FFF2-40B4-BE49-F238E27FC236}">
                  <a16:creationId xmlns:a16="http://schemas.microsoft.com/office/drawing/2014/main" id="{2FEDBBAD-1C4C-4A53-B010-054783A30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401"/>
              <a:ext cx="3199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47" name="Rectangle 897">
              <a:extLst>
                <a:ext uri="{FF2B5EF4-FFF2-40B4-BE49-F238E27FC236}">
                  <a16:creationId xmlns:a16="http://schemas.microsoft.com/office/drawing/2014/main" id="{7CCF8542-3881-48CD-A056-8C5DEF313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411"/>
              <a:ext cx="319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148" name="Rectangle 898">
              <a:extLst>
                <a:ext uri="{FF2B5EF4-FFF2-40B4-BE49-F238E27FC236}">
                  <a16:creationId xmlns:a16="http://schemas.microsoft.com/office/drawing/2014/main" id="{B2CD599F-A42C-49F8-A30F-9910EF724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3" y="1421"/>
              <a:ext cx="309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800" b="1">
                  <a:solidFill>
                    <a:srgbClr val="000000"/>
                  </a:solidFill>
                </a:rPr>
                <a:t>(Grundausbildungslehrgang)</a:t>
              </a:r>
              <a:endParaRPr lang="de-DE" altLang="de-DE" sz="2000" b="1"/>
            </a:p>
          </p:txBody>
        </p:sp>
      </p:grpSp>
      <p:sp>
        <p:nvSpPr>
          <p:cNvPr id="4125" name="Rectangle 899">
            <a:extLst>
              <a:ext uri="{FF2B5EF4-FFF2-40B4-BE49-F238E27FC236}">
                <a16:creationId xmlns:a16="http://schemas.microsoft.com/office/drawing/2014/main" id="{CFE836CA-CCE1-470C-B22A-C6F936A6B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3355975"/>
            <a:ext cx="67945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26" name="Rectangle 900">
            <a:extLst>
              <a:ext uri="{FF2B5EF4-FFF2-40B4-BE49-F238E27FC236}">
                <a16:creationId xmlns:a16="http://schemas.microsoft.com/office/drawing/2014/main" id="{D703FA3C-6FD2-4064-A937-DF9174A15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213" y="3373438"/>
            <a:ext cx="62976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27" name="Rectangle 901">
            <a:extLst>
              <a:ext uri="{FF2B5EF4-FFF2-40B4-BE49-F238E27FC236}">
                <a16:creationId xmlns:a16="http://schemas.microsoft.com/office/drawing/2014/main" id="{FE915781-6D12-425D-859E-797B1508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3375025"/>
            <a:ext cx="5010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28" name="Rectangle 902">
            <a:extLst>
              <a:ext uri="{FF2B5EF4-FFF2-40B4-BE49-F238E27FC236}">
                <a16:creationId xmlns:a16="http://schemas.microsoft.com/office/drawing/2014/main" id="{97A39F10-6567-4BB6-A801-52B15229C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3390900"/>
            <a:ext cx="58404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29" name="Rectangle 903">
            <a:extLst>
              <a:ext uri="{FF2B5EF4-FFF2-40B4-BE49-F238E27FC236}">
                <a16:creationId xmlns:a16="http://schemas.microsoft.com/office/drawing/2014/main" id="{9BCF00CC-FD16-4031-B4E1-00B1EC8FE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57600"/>
            <a:ext cx="53101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1">
                <a:solidFill>
                  <a:srgbClr val="3333CC"/>
                </a:solidFill>
              </a:rPr>
              <a:t>7. Unterrichtseinheit: </a:t>
            </a:r>
          </a:p>
          <a:p>
            <a:r>
              <a:rPr lang="de-DE" altLang="de-DE" sz="2800" b="1">
                <a:solidFill>
                  <a:srgbClr val="3333CC"/>
                </a:solidFill>
              </a:rPr>
              <a:t>		Verhalten bei Gefahr</a:t>
            </a:r>
            <a:endParaRPr lang="de-DE" altLang="de-DE" sz="2000" b="1"/>
          </a:p>
        </p:txBody>
      </p:sp>
      <p:sp>
        <p:nvSpPr>
          <p:cNvPr id="4130" name="Rectangle 904">
            <a:extLst>
              <a:ext uri="{FF2B5EF4-FFF2-40B4-BE49-F238E27FC236}">
                <a16:creationId xmlns:a16="http://schemas.microsoft.com/office/drawing/2014/main" id="{2ABE1F3B-3858-432D-90FA-C592009AB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7138" y="3995738"/>
            <a:ext cx="582771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131" name="Rectangle 905">
            <a:extLst>
              <a:ext uri="{FF2B5EF4-FFF2-40B4-BE49-F238E27FC236}">
                <a16:creationId xmlns:a16="http://schemas.microsoft.com/office/drawing/2014/main" id="{E3F99EF1-43BF-496C-BD7A-5B5E8FF96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876800"/>
            <a:ext cx="50212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b="1">
                <a:solidFill>
                  <a:srgbClr val="0000CC"/>
                </a:solidFill>
              </a:rPr>
              <a:t>Gefahren der Einsatzstelle / allgemeine Gefahren im</a:t>
            </a:r>
          </a:p>
          <a:p>
            <a:r>
              <a:rPr lang="de-DE" altLang="de-DE" sz="1600" b="1">
                <a:solidFill>
                  <a:srgbClr val="0000CC"/>
                </a:solidFill>
              </a:rPr>
              <a:t>Einsatz / richtiges Verhalten</a:t>
            </a:r>
          </a:p>
        </p:txBody>
      </p:sp>
      <p:sp>
        <p:nvSpPr>
          <p:cNvPr id="4132" name="Rectangle 908">
            <a:extLst>
              <a:ext uri="{FF2B5EF4-FFF2-40B4-BE49-F238E27FC236}">
                <a16:creationId xmlns:a16="http://schemas.microsoft.com/office/drawing/2014/main" id="{786D811D-2111-43F3-BDAE-B13C04A07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76800" y="6248400"/>
            <a:ext cx="15240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Deckblatt –Verhalten bei Gefahr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9" name="Picture 29" descr="Wstrahlung 1-klein">
            <a:extLst>
              <a:ext uri="{FF2B5EF4-FFF2-40B4-BE49-F238E27FC236}">
                <a16:creationId xmlns:a16="http://schemas.microsoft.com/office/drawing/2014/main" id="{B1D06135-5DE7-4DEA-8044-47122AF0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0" name="Picture 30" descr="Wstrahlung 2-klein">
            <a:extLst>
              <a:ext uri="{FF2B5EF4-FFF2-40B4-BE49-F238E27FC236}">
                <a16:creationId xmlns:a16="http://schemas.microsoft.com/office/drawing/2014/main" id="{D238730D-D293-4DAD-A508-AE508F4B6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31">
            <a:extLst>
              <a:ext uri="{FF2B5EF4-FFF2-40B4-BE49-F238E27FC236}">
                <a16:creationId xmlns:a16="http://schemas.microsoft.com/office/drawing/2014/main" id="{3DCF46A2-1CBE-430F-8933-E5A51B4EA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143000"/>
            <a:ext cx="323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Ausbreitungsmöglichkeit</a:t>
            </a:r>
          </a:p>
        </p:txBody>
      </p:sp>
      <p:sp>
        <p:nvSpPr>
          <p:cNvPr id="22533" name="Text Box 32">
            <a:extLst>
              <a:ext uri="{FF2B5EF4-FFF2-40B4-BE49-F238E27FC236}">
                <a16:creationId xmlns:a16="http://schemas.microsoft.com/office/drawing/2014/main" id="{CF5A78EE-850F-48B7-B8AE-2F5D52549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828800"/>
            <a:ext cx="338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Beispiel:  Wärmestrahlung</a:t>
            </a:r>
          </a:p>
        </p:txBody>
      </p:sp>
      <p:sp>
        <p:nvSpPr>
          <p:cNvPr id="22534" name="Rectangle 33">
            <a:extLst>
              <a:ext uri="{FF2B5EF4-FFF2-40B4-BE49-F238E27FC236}">
                <a16:creationId xmlns:a16="http://schemas.microsoft.com/office/drawing/2014/main" id="{DFF226E3-DC42-497E-92E6-8CA793987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24400" y="6248400"/>
            <a:ext cx="914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Wärmestrahlung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57" name="Picture 1053" descr="Wleitung 1-klein">
            <a:extLst>
              <a:ext uri="{FF2B5EF4-FFF2-40B4-BE49-F238E27FC236}">
                <a16:creationId xmlns:a16="http://schemas.microsoft.com/office/drawing/2014/main" id="{0EA3BF21-A729-497B-901E-D07BEA943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59" name="Picture 1055" descr="Wleitung 3-klein">
            <a:extLst>
              <a:ext uri="{FF2B5EF4-FFF2-40B4-BE49-F238E27FC236}">
                <a16:creationId xmlns:a16="http://schemas.microsoft.com/office/drawing/2014/main" id="{F6CB2F45-D03D-4AE9-8921-FA2AAAA34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1056">
            <a:extLst>
              <a:ext uri="{FF2B5EF4-FFF2-40B4-BE49-F238E27FC236}">
                <a16:creationId xmlns:a16="http://schemas.microsoft.com/office/drawing/2014/main" id="{4683FC44-E80A-48CF-8698-DE7F40401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143000"/>
            <a:ext cx="323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Ausbreitungsmöglichkeit</a:t>
            </a:r>
          </a:p>
        </p:txBody>
      </p:sp>
      <p:sp>
        <p:nvSpPr>
          <p:cNvPr id="24581" name="Text Box 1058">
            <a:extLst>
              <a:ext uri="{FF2B5EF4-FFF2-40B4-BE49-F238E27FC236}">
                <a16:creationId xmlns:a16="http://schemas.microsoft.com/office/drawing/2014/main" id="{8ED67D9B-62C2-4CA5-86B9-65B89275B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828800"/>
            <a:ext cx="3059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Beispiel:  Wärmeleitung</a:t>
            </a:r>
          </a:p>
        </p:txBody>
      </p:sp>
      <p:sp>
        <p:nvSpPr>
          <p:cNvPr id="24582" name="Rectangle 1059">
            <a:extLst>
              <a:ext uri="{FF2B5EF4-FFF2-40B4-BE49-F238E27FC236}">
                <a16:creationId xmlns:a16="http://schemas.microsoft.com/office/drawing/2014/main" id="{097CC840-1C21-4ADF-9F34-4CC9D0D67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57800" y="6248400"/>
            <a:ext cx="838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Wärmeleitung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6">
            <a:extLst>
              <a:ext uri="{FF2B5EF4-FFF2-40B4-BE49-F238E27FC236}">
                <a16:creationId xmlns:a16="http://schemas.microsoft.com/office/drawing/2014/main" id="{09C64A5C-AFB3-49AA-827F-9BC55EF70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676400"/>
            <a:ext cx="348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Beispiel:  Wärmeströmung</a:t>
            </a:r>
            <a:r>
              <a:rPr lang="de-DE" altLang="de-DE"/>
              <a:t> </a:t>
            </a:r>
          </a:p>
        </p:txBody>
      </p:sp>
      <p:grpSp>
        <p:nvGrpSpPr>
          <p:cNvPr id="178228" name="Group 52">
            <a:extLst>
              <a:ext uri="{FF2B5EF4-FFF2-40B4-BE49-F238E27FC236}">
                <a16:creationId xmlns:a16="http://schemas.microsoft.com/office/drawing/2014/main" id="{0787D978-B1CD-41BC-A32D-9FF72CB1881C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2286000"/>
            <a:ext cx="6604000" cy="3505200"/>
            <a:chOff x="793" y="1440"/>
            <a:chExt cx="4160" cy="2208"/>
          </a:xfrm>
        </p:grpSpPr>
        <p:sp>
          <p:nvSpPr>
            <p:cNvPr id="26630" name="Rectangle 2">
              <a:extLst>
                <a:ext uri="{FF2B5EF4-FFF2-40B4-BE49-F238E27FC236}">
                  <a16:creationId xmlns:a16="http://schemas.microsoft.com/office/drawing/2014/main" id="{B31F5052-099E-467F-AC30-B5EF617FA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" y="1976"/>
              <a:ext cx="945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6631" name="Rectangle 29">
              <a:extLst>
                <a:ext uri="{FF2B5EF4-FFF2-40B4-BE49-F238E27FC236}">
                  <a16:creationId xmlns:a16="http://schemas.microsoft.com/office/drawing/2014/main" id="{CA70EABA-EF54-45E9-8DD5-744EAA20D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2875"/>
              <a:ext cx="801" cy="8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6632" name="Rectangle 30">
              <a:extLst>
                <a:ext uri="{FF2B5EF4-FFF2-40B4-BE49-F238E27FC236}">
                  <a16:creationId xmlns:a16="http://schemas.microsoft.com/office/drawing/2014/main" id="{54B851DD-865E-49B1-8208-03614B4EA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" y="2875"/>
              <a:ext cx="800" cy="8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6633" name="Rectangle 31">
              <a:extLst>
                <a:ext uri="{FF2B5EF4-FFF2-40B4-BE49-F238E27FC236}">
                  <a16:creationId xmlns:a16="http://schemas.microsoft.com/office/drawing/2014/main" id="{7450A277-7614-4C9B-8304-EA1A58AE5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1778"/>
              <a:ext cx="89" cy="109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6634" name="Rectangle 32">
              <a:extLst>
                <a:ext uri="{FF2B5EF4-FFF2-40B4-BE49-F238E27FC236}">
                  <a16:creationId xmlns:a16="http://schemas.microsoft.com/office/drawing/2014/main" id="{F05753D5-8E88-436E-9491-7BB5BBDCA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" y="1778"/>
              <a:ext cx="667" cy="8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6635" name="Rectangle 33">
              <a:extLst>
                <a:ext uri="{FF2B5EF4-FFF2-40B4-BE49-F238E27FC236}">
                  <a16:creationId xmlns:a16="http://schemas.microsoft.com/office/drawing/2014/main" id="{097045B8-FF8C-4EA8-AEFF-C5C4F9F70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1778"/>
              <a:ext cx="845" cy="84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6636" name="Rectangle 34">
              <a:extLst>
                <a:ext uri="{FF2B5EF4-FFF2-40B4-BE49-F238E27FC236}">
                  <a16:creationId xmlns:a16="http://schemas.microsoft.com/office/drawing/2014/main" id="{86FD472E-3BBA-4CB8-AD02-404A1D3FD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" y="1862"/>
              <a:ext cx="89" cy="1013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6637" name="Text Box 35">
              <a:extLst>
                <a:ext uri="{FF2B5EF4-FFF2-40B4-BE49-F238E27FC236}">
                  <a16:creationId xmlns:a16="http://schemas.microsoft.com/office/drawing/2014/main" id="{6A46E9A6-EC3C-4686-8F92-E3DBA9207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1927"/>
              <a:ext cx="129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/>
                <a:t>              </a:t>
              </a:r>
              <a:r>
                <a:rPr lang="de-DE" altLang="de-DE" sz="1600" b="1"/>
                <a:t>Kreislaufsystem</a:t>
              </a:r>
            </a:p>
          </p:txBody>
        </p:sp>
        <p:sp>
          <p:nvSpPr>
            <p:cNvPr id="26638" name="Line 36">
              <a:extLst>
                <a:ext uri="{FF2B5EF4-FFF2-40B4-BE49-F238E27FC236}">
                  <a16:creationId xmlns:a16="http://schemas.microsoft.com/office/drawing/2014/main" id="{4A3A0070-BB78-49EC-BBDD-36336E216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8" y="2073"/>
              <a:ext cx="0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39" name="Line 37">
              <a:extLst>
                <a:ext uri="{FF2B5EF4-FFF2-40B4-BE49-F238E27FC236}">
                  <a16:creationId xmlns:a16="http://schemas.microsoft.com/office/drawing/2014/main" id="{31B9528E-1906-460F-B5D4-F760121588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2832" y="1404"/>
              <a:ext cx="0" cy="5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0" name="Line 38">
              <a:extLst>
                <a:ext uri="{FF2B5EF4-FFF2-40B4-BE49-F238E27FC236}">
                  <a16:creationId xmlns:a16="http://schemas.microsoft.com/office/drawing/2014/main" id="{ED9751F2-82DC-467B-A30D-5714446958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1921" y="2073"/>
              <a:ext cx="0" cy="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1" name="Text Box 39">
              <a:extLst>
                <a:ext uri="{FF2B5EF4-FFF2-40B4-BE49-F238E27FC236}">
                  <a16:creationId xmlns:a16="http://schemas.microsoft.com/office/drawing/2014/main" id="{A885EDA8-4EC3-46D3-A5DF-463D2EFB9A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2242"/>
              <a:ext cx="112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/>
                <a:t>Heißes Wasser steigt auf</a:t>
              </a:r>
            </a:p>
          </p:txBody>
        </p:sp>
        <p:sp>
          <p:nvSpPr>
            <p:cNvPr id="26642" name="Text Box 40">
              <a:extLst>
                <a:ext uri="{FF2B5EF4-FFF2-40B4-BE49-F238E27FC236}">
                  <a16:creationId xmlns:a16="http://schemas.microsoft.com/office/drawing/2014/main" id="{07594228-1A28-4637-A5A3-26E2040FC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440"/>
              <a:ext cx="13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/>
                <a:t>Wasser kühlt ab</a:t>
              </a:r>
            </a:p>
          </p:txBody>
        </p:sp>
        <p:sp>
          <p:nvSpPr>
            <p:cNvPr id="26643" name="Text Box 41">
              <a:extLst>
                <a:ext uri="{FF2B5EF4-FFF2-40B4-BE49-F238E27FC236}">
                  <a16:creationId xmlns:a16="http://schemas.microsoft.com/office/drawing/2014/main" id="{F2907A49-93DF-409E-B14A-BD7D08903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2158"/>
              <a:ext cx="11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/>
                <a:t>Kaltes Wasser sinkt ab  </a:t>
              </a:r>
            </a:p>
          </p:txBody>
        </p:sp>
        <p:sp>
          <p:nvSpPr>
            <p:cNvPr id="26644" name="Text Box 42">
              <a:extLst>
                <a:ext uri="{FF2B5EF4-FFF2-40B4-BE49-F238E27FC236}">
                  <a16:creationId xmlns:a16="http://schemas.microsoft.com/office/drawing/2014/main" id="{366EC21D-4189-45E2-A2B9-0F29DF570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7" y="2280"/>
              <a:ext cx="129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600"/>
                <a:t>(Gefüllt mit Flüssigkeit</a:t>
              </a:r>
            </a:p>
            <a:p>
              <a:pPr algn="ctr"/>
              <a:r>
                <a:rPr lang="de-DE" altLang="de-DE" sz="1600"/>
                <a:t>oder Gas)   </a:t>
              </a:r>
            </a:p>
            <a:p>
              <a:pPr algn="ctr"/>
              <a:r>
                <a:rPr lang="de-DE" altLang="de-DE" sz="1600"/>
                <a:t> </a:t>
              </a:r>
            </a:p>
          </p:txBody>
        </p:sp>
        <p:sp>
          <p:nvSpPr>
            <p:cNvPr id="26645" name="Line 43">
              <a:extLst>
                <a:ext uri="{FF2B5EF4-FFF2-40B4-BE49-F238E27FC236}">
                  <a16:creationId xmlns:a16="http://schemas.microsoft.com/office/drawing/2014/main" id="{6CE4F3D7-3D79-471F-B3FD-A09AD8D33E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8" y="3084"/>
              <a:ext cx="546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46" name="Text Box 44">
              <a:extLst>
                <a:ext uri="{FF2B5EF4-FFF2-40B4-BE49-F238E27FC236}">
                  <a16:creationId xmlns:a16="http://schemas.microsoft.com/office/drawing/2014/main" id="{2B9B1591-1714-4986-ADD9-9C9F84F35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" y="3171"/>
              <a:ext cx="138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/>
                <a:t>Wasser wird erwärmt</a:t>
              </a:r>
            </a:p>
          </p:txBody>
        </p:sp>
        <p:pic>
          <p:nvPicPr>
            <p:cNvPr id="26647" name="Picture 47" descr="Feuer 21">
              <a:extLst>
                <a:ext uri="{FF2B5EF4-FFF2-40B4-BE49-F238E27FC236}">
                  <a16:creationId xmlns:a16="http://schemas.microsoft.com/office/drawing/2014/main" id="{0A7AE224-3490-4CEC-9CB2-B0ADED182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3002"/>
              <a:ext cx="755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8" name="Text Box 50">
            <a:extLst>
              <a:ext uri="{FF2B5EF4-FFF2-40B4-BE49-F238E27FC236}">
                <a16:creationId xmlns:a16="http://schemas.microsoft.com/office/drawing/2014/main" id="{94A025FB-4E8C-4B47-BE3E-74C32026C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143000"/>
            <a:ext cx="323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Ausbreitungsmöglichkeit</a:t>
            </a:r>
          </a:p>
        </p:txBody>
      </p:sp>
      <p:sp>
        <p:nvSpPr>
          <p:cNvPr id="26629" name="Rectangle 53">
            <a:extLst>
              <a:ext uri="{FF2B5EF4-FFF2-40B4-BE49-F238E27FC236}">
                <a16:creationId xmlns:a16="http://schemas.microsoft.com/office/drawing/2014/main" id="{D01B7104-DE65-4F4D-9F17-60067D9AF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24400" y="6172200"/>
            <a:ext cx="990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Wärmeströmung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64">
            <a:extLst>
              <a:ext uri="{FF2B5EF4-FFF2-40B4-BE49-F238E27FC236}">
                <a16:creationId xmlns:a16="http://schemas.microsoft.com/office/drawing/2014/main" id="{540F8703-E920-4E32-9E27-5158FCA84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219200"/>
            <a:ext cx="2936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Löschtechnische Fehler</a:t>
            </a:r>
          </a:p>
        </p:txBody>
      </p:sp>
      <p:grpSp>
        <p:nvGrpSpPr>
          <p:cNvPr id="180317" name="Group 1117">
            <a:extLst>
              <a:ext uri="{FF2B5EF4-FFF2-40B4-BE49-F238E27FC236}">
                <a16:creationId xmlns:a16="http://schemas.microsoft.com/office/drawing/2014/main" id="{86484548-5F3E-4645-97C2-7ED39D9260FA}"/>
              </a:ext>
            </a:extLst>
          </p:cNvPr>
          <p:cNvGrpSpPr>
            <a:grpSpLocks/>
          </p:cNvGrpSpPr>
          <p:nvPr/>
        </p:nvGrpSpPr>
        <p:grpSpPr bwMode="auto">
          <a:xfrm>
            <a:off x="968375" y="2625725"/>
            <a:ext cx="1597025" cy="2762250"/>
            <a:chOff x="610" y="1654"/>
            <a:chExt cx="1006" cy="1740"/>
          </a:xfrm>
        </p:grpSpPr>
        <p:sp>
          <p:nvSpPr>
            <p:cNvPr id="28723" name="Rectangle 1056">
              <a:extLst>
                <a:ext uri="{FF2B5EF4-FFF2-40B4-BE49-F238E27FC236}">
                  <a16:creationId xmlns:a16="http://schemas.microsoft.com/office/drawing/2014/main" id="{6327D376-ADC1-4B84-95C8-57EBA0273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" y="2442"/>
              <a:ext cx="48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724" name="Rectangle 1057">
              <a:extLst>
                <a:ext uri="{FF2B5EF4-FFF2-40B4-BE49-F238E27FC236}">
                  <a16:creationId xmlns:a16="http://schemas.microsoft.com/office/drawing/2014/main" id="{6D5F715A-B896-42EF-A52E-52BEBECA0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" y="2472"/>
              <a:ext cx="39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b="1">
                  <a:solidFill>
                    <a:srgbClr val="000000"/>
                  </a:solidFill>
                </a:rPr>
                <a:t>Wasser</a:t>
              </a:r>
              <a:endParaRPr lang="de-DE" altLang="de-DE" b="1"/>
            </a:p>
          </p:txBody>
        </p:sp>
        <p:sp>
          <p:nvSpPr>
            <p:cNvPr id="28725" name="Rectangle 1079">
              <a:extLst>
                <a:ext uri="{FF2B5EF4-FFF2-40B4-BE49-F238E27FC236}">
                  <a16:creationId xmlns:a16="http://schemas.microsoft.com/office/drawing/2014/main" id="{00CD8CC2-CA92-419E-A0FF-9E6F691ED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654"/>
              <a:ext cx="324" cy="17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726" name="Rectangle 1080">
              <a:extLst>
                <a:ext uri="{FF2B5EF4-FFF2-40B4-BE49-F238E27FC236}">
                  <a16:creationId xmlns:a16="http://schemas.microsoft.com/office/drawing/2014/main" id="{0362F6BB-B8D7-4257-A0A2-8D19F1320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238"/>
              <a:ext cx="324" cy="18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727" name="Rectangle 1081">
              <a:extLst>
                <a:ext uri="{FF2B5EF4-FFF2-40B4-BE49-F238E27FC236}">
                  <a16:creationId xmlns:a16="http://schemas.microsoft.com/office/drawing/2014/main" id="{92606CC7-E9AF-4A28-A699-43CEF3684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856"/>
              <a:ext cx="324" cy="17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728" name="Rectangle 1082">
              <a:extLst>
                <a:ext uri="{FF2B5EF4-FFF2-40B4-BE49-F238E27FC236}">
                  <a16:creationId xmlns:a16="http://schemas.microsoft.com/office/drawing/2014/main" id="{249E82CF-3392-4096-B7A1-F3FDE2F0A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" y="1662"/>
              <a:ext cx="18" cy="1201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729" name="Rectangle 1083">
              <a:extLst>
                <a:ext uri="{FF2B5EF4-FFF2-40B4-BE49-F238E27FC236}">
                  <a16:creationId xmlns:a16="http://schemas.microsoft.com/office/drawing/2014/main" id="{2599335F-5DED-4739-93ED-657460165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" y="2531"/>
              <a:ext cx="163" cy="17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730" name="Rectangle 1102">
              <a:extLst>
                <a:ext uri="{FF2B5EF4-FFF2-40B4-BE49-F238E27FC236}">
                  <a16:creationId xmlns:a16="http://schemas.microsoft.com/office/drawing/2014/main" id="{8F7E38A5-FC78-437C-ADBF-A0F4B3263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" y="2832"/>
              <a:ext cx="18" cy="552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731" name="Rectangle 1103">
              <a:extLst>
                <a:ext uri="{FF2B5EF4-FFF2-40B4-BE49-F238E27FC236}">
                  <a16:creationId xmlns:a16="http://schemas.microsoft.com/office/drawing/2014/main" id="{B44EBEFD-7042-49FC-93A4-4521D4921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3376"/>
              <a:ext cx="324" cy="18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180321" name="Group 1121">
            <a:extLst>
              <a:ext uri="{FF2B5EF4-FFF2-40B4-BE49-F238E27FC236}">
                <a16:creationId xmlns:a16="http://schemas.microsoft.com/office/drawing/2014/main" id="{0847CAEA-3B58-4816-9DF0-E80B26694C73}"/>
              </a:ext>
            </a:extLst>
          </p:cNvPr>
          <p:cNvGrpSpPr>
            <a:grpSpLocks/>
          </p:cNvGrpSpPr>
          <p:nvPr/>
        </p:nvGrpSpPr>
        <p:grpSpPr bwMode="auto">
          <a:xfrm>
            <a:off x="2566988" y="5105400"/>
            <a:ext cx="4981575" cy="685800"/>
            <a:chOff x="1617" y="3216"/>
            <a:chExt cx="3138" cy="432"/>
          </a:xfrm>
        </p:grpSpPr>
        <p:sp>
          <p:nvSpPr>
            <p:cNvPr id="28711" name="Rectangle 1094">
              <a:extLst>
                <a:ext uri="{FF2B5EF4-FFF2-40B4-BE49-F238E27FC236}">
                  <a16:creationId xmlns:a16="http://schemas.microsoft.com/office/drawing/2014/main" id="{BD765FBD-0786-454B-9383-BD807B2E2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3288"/>
              <a:ext cx="96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712" name="Rectangle 1095">
              <a:extLst>
                <a:ext uri="{FF2B5EF4-FFF2-40B4-BE49-F238E27FC236}">
                  <a16:creationId xmlns:a16="http://schemas.microsoft.com/office/drawing/2014/main" id="{437699F6-D3A7-47BB-8800-DF9D78FD3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3314"/>
              <a:ext cx="114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b="1">
                  <a:solidFill>
                    <a:srgbClr val="000000"/>
                  </a:solidFill>
                </a:rPr>
                <a:t>in brennenden Kamin</a:t>
              </a:r>
              <a:endParaRPr lang="de-DE" altLang="de-DE" sz="1400" b="1"/>
            </a:p>
          </p:txBody>
        </p:sp>
        <p:sp>
          <p:nvSpPr>
            <p:cNvPr id="28713" name="Rectangle 1096">
              <a:extLst>
                <a:ext uri="{FF2B5EF4-FFF2-40B4-BE49-F238E27FC236}">
                  <a16:creationId xmlns:a16="http://schemas.microsoft.com/office/drawing/2014/main" id="{B6C2DE59-71A1-4CEF-97FD-18D5CD528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0" y="3288"/>
              <a:ext cx="55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714" name="Rectangle 1097">
              <a:extLst>
                <a:ext uri="{FF2B5EF4-FFF2-40B4-BE49-F238E27FC236}">
                  <a16:creationId xmlns:a16="http://schemas.microsoft.com/office/drawing/2014/main" id="{688E44D9-5039-47EE-854A-CB240842C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3312"/>
              <a:ext cx="62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b="1">
                  <a:solidFill>
                    <a:srgbClr val="000000"/>
                  </a:solidFill>
                </a:rPr>
                <a:t>Berstgefahr</a:t>
              </a:r>
              <a:endParaRPr lang="de-DE" altLang="de-DE" sz="1400" b="1"/>
            </a:p>
          </p:txBody>
        </p:sp>
        <p:grpSp>
          <p:nvGrpSpPr>
            <p:cNvPr id="28715" name="Group 1115">
              <a:extLst>
                <a:ext uri="{FF2B5EF4-FFF2-40B4-BE49-F238E27FC236}">
                  <a16:creationId xmlns:a16="http://schemas.microsoft.com/office/drawing/2014/main" id="{DEC32068-2313-4A64-9046-49ADD8070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" y="3216"/>
              <a:ext cx="288" cy="432"/>
              <a:chOff x="4032" y="3648"/>
              <a:chExt cx="240" cy="325"/>
            </a:xfrm>
          </p:grpSpPr>
          <p:grpSp>
            <p:nvGrpSpPr>
              <p:cNvPr id="28719" name="Group 1100">
                <a:extLst>
                  <a:ext uri="{FF2B5EF4-FFF2-40B4-BE49-F238E27FC236}">
                    <a16:creationId xmlns:a16="http://schemas.microsoft.com/office/drawing/2014/main" id="{C27CB222-CAA6-466B-A0BE-FFEF6E0B03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80" y="3648"/>
                <a:ext cx="163" cy="325"/>
                <a:chOff x="3561" y="3156"/>
                <a:chExt cx="163" cy="325"/>
              </a:xfrm>
            </p:grpSpPr>
            <p:sp>
              <p:nvSpPr>
                <p:cNvPr id="28721" name="Rectangle 1098">
                  <a:extLst>
                    <a:ext uri="{FF2B5EF4-FFF2-40B4-BE49-F238E27FC236}">
                      <a16:creationId xmlns:a16="http://schemas.microsoft.com/office/drawing/2014/main" id="{8DBB24D9-124D-4552-97C1-E0D825A738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1" y="3156"/>
                  <a:ext cx="162" cy="324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DE" altLang="de-DE"/>
                </a:p>
              </p:txBody>
            </p:sp>
            <p:sp>
              <p:nvSpPr>
                <p:cNvPr id="28722" name="Rectangle 1099">
                  <a:extLst>
                    <a:ext uri="{FF2B5EF4-FFF2-40B4-BE49-F238E27FC236}">
                      <a16:creationId xmlns:a16="http://schemas.microsoft.com/office/drawing/2014/main" id="{2FE5432E-D6BB-4F68-89C0-35CED2692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61" y="3156"/>
                  <a:ext cx="163" cy="325"/>
                </a:xfrm>
                <a:prstGeom prst="rect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DE" altLang="de-DE"/>
                </a:p>
              </p:txBody>
            </p:sp>
          </p:grpSp>
          <p:sp>
            <p:nvSpPr>
              <p:cNvPr id="28720" name="Rectangle 1101">
                <a:extLst>
                  <a:ext uri="{FF2B5EF4-FFF2-40B4-BE49-F238E27FC236}">
                    <a16:creationId xmlns:a16="http://schemas.microsoft.com/office/drawing/2014/main" id="{FC93B6F4-A6E6-4B1B-A9C7-0589B9980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3648"/>
                <a:ext cx="240" cy="48"/>
              </a:xfrm>
              <a:prstGeom prst="rect">
                <a:avLst/>
              </a:prstGeom>
              <a:solidFill>
                <a:srgbClr val="80808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28716" name="Group 1106">
              <a:extLst>
                <a:ext uri="{FF2B5EF4-FFF2-40B4-BE49-F238E27FC236}">
                  <a16:creationId xmlns:a16="http://schemas.microsoft.com/office/drawing/2014/main" id="{0C3E50B2-6F01-4652-A783-E723CD025F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3360"/>
              <a:ext cx="294" cy="76"/>
              <a:chOff x="3009" y="3282"/>
              <a:chExt cx="294" cy="76"/>
            </a:xfrm>
          </p:grpSpPr>
          <p:sp>
            <p:nvSpPr>
              <p:cNvPr id="28717" name="Rectangle 1104">
                <a:extLst>
                  <a:ext uri="{FF2B5EF4-FFF2-40B4-BE49-F238E27FC236}">
                    <a16:creationId xmlns:a16="http://schemas.microsoft.com/office/drawing/2014/main" id="{1E5B0DA4-A410-483D-BF18-CB3CA1030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9" y="3310"/>
                <a:ext cx="219" cy="18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8718" name="Freeform 1105">
                <a:extLst>
                  <a:ext uri="{FF2B5EF4-FFF2-40B4-BE49-F238E27FC236}">
                    <a16:creationId xmlns:a16="http://schemas.microsoft.com/office/drawing/2014/main" id="{F9410018-D33F-4CC3-831C-53587A7EE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3282"/>
                <a:ext cx="78" cy="76"/>
              </a:xfrm>
              <a:custGeom>
                <a:avLst/>
                <a:gdLst>
                  <a:gd name="T0" fmla="*/ 0 w 78"/>
                  <a:gd name="T1" fmla="*/ 76 h 76"/>
                  <a:gd name="T2" fmla="*/ 78 w 78"/>
                  <a:gd name="T3" fmla="*/ 38 h 76"/>
                  <a:gd name="T4" fmla="*/ 0 w 78"/>
                  <a:gd name="T5" fmla="*/ 0 h 76"/>
                  <a:gd name="T6" fmla="*/ 0 w 78"/>
                  <a:gd name="T7" fmla="*/ 76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8" h="76">
                    <a:moveTo>
                      <a:pt x="0" y="76"/>
                    </a:moveTo>
                    <a:lnTo>
                      <a:pt x="78" y="38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80318" name="Group 1118">
            <a:extLst>
              <a:ext uri="{FF2B5EF4-FFF2-40B4-BE49-F238E27FC236}">
                <a16:creationId xmlns:a16="http://schemas.microsoft.com/office/drawing/2014/main" id="{574D3EAC-6AE1-4884-BC3F-DD8AF7DEDD31}"/>
              </a:ext>
            </a:extLst>
          </p:cNvPr>
          <p:cNvGrpSpPr>
            <a:grpSpLocks/>
          </p:cNvGrpSpPr>
          <p:nvPr/>
        </p:nvGrpSpPr>
        <p:grpSpPr bwMode="auto">
          <a:xfrm>
            <a:off x="2566988" y="1981200"/>
            <a:ext cx="5059362" cy="990600"/>
            <a:chOff x="1617" y="1248"/>
            <a:chExt cx="3187" cy="624"/>
          </a:xfrm>
        </p:grpSpPr>
        <p:sp>
          <p:nvSpPr>
            <p:cNvPr id="28703" name="Rectangle 1065">
              <a:extLst>
                <a:ext uri="{FF2B5EF4-FFF2-40B4-BE49-F238E27FC236}">
                  <a16:creationId xmlns:a16="http://schemas.microsoft.com/office/drawing/2014/main" id="{1561E361-0973-44C8-98E8-C8DA491A5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565"/>
              <a:ext cx="105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704" name="Rectangle 1066">
              <a:extLst>
                <a:ext uri="{FF2B5EF4-FFF2-40B4-BE49-F238E27FC236}">
                  <a16:creationId xmlns:a16="http://schemas.microsoft.com/office/drawing/2014/main" id="{40366FDA-B945-4DD3-86E5-13DE0C13B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1591"/>
              <a:ext cx="124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b="1">
                  <a:solidFill>
                    <a:srgbClr val="000000"/>
                  </a:solidFill>
                </a:rPr>
                <a:t>auf brennendes Öl /Fett</a:t>
              </a:r>
              <a:endParaRPr lang="de-DE" altLang="de-DE" sz="1400" b="1"/>
            </a:p>
          </p:txBody>
        </p:sp>
        <p:sp>
          <p:nvSpPr>
            <p:cNvPr id="28705" name="Rectangle 1069">
              <a:extLst>
                <a:ext uri="{FF2B5EF4-FFF2-40B4-BE49-F238E27FC236}">
                  <a16:creationId xmlns:a16="http://schemas.microsoft.com/office/drawing/2014/main" id="{BC2E5761-43C7-4005-ADA0-FA857E397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9" y="1616"/>
              <a:ext cx="6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706" name="Rectangle 1070">
              <a:extLst>
                <a:ext uri="{FF2B5EF4-FFF2-40B4-BE49-F238E27FC236}">
                  <a16:creationId xmlns:a16="http://schemas.microsoft.com/office/drawing/2014/main" id="{AFE6692B-90B1-48E6-BB29-BF04B4F8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584"/>
              <a:ext cx="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b="1">
                  <a:solidFill>
                    <a:srgbClr val="000000"/>
                  </a:solidFill>
                </a:rPr>
                <a:t>Fettexplosion</a:t>
              </a:r>
              <a:endParaRPr lang="de-DE" altLang="de-DE" sz="1400" b="1"/>
            </a:p>
          </p:txBody>
        </p:sp>
        <p:grpSp>
          <p:nvGrpSpPr>
            <p:cNvPr id="28707" name="Group 1086">
              <a:extLst>
                <a:ext uri="{FF2B5EF4-FFF2-40B4-BE49-F238E27FC236}">
                  <a16:creationId xmlns:a16="http://schemas.microsoft.com/office/drawing/2014/main" id="{FA2DC77C-ECD8-4A08-9CC5-79AC3315B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632"/>
              <a:ext cx="261" cy="69"/>
              <a:chOff x="3042" y="1559"/>
              <a:chExt cx="261" cy="76"/>
            </a:xfrm>
          </p:grpSpPr>
          <p:sp>
            <p:nvSpPr>
              <p:cNvPr id="28709" name="Rectangle 1084">
                <a:extLst>
                  <a:ext uri="{FF2B5EF4-FFF2-40B4-BE49-F238E27FC236}">
                    <a16:creationId xmlns:a16="http://schemas.microsoft.com/office/drawing/2014/main" id="{EDCAF866-1007-4BDA-A855-01296B680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" y="1588"/>
                <a:ext cx="186" cy="17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8710" name="Freeform 1085">
                <a:extLst>
                  <a:ext uri="{FF2B5EF4-FFF2-40B4-BE49-F238E27FC236}">
                    <a16:creationId xmlns:a16="http://schemas.microsoft.com/office/drawing/2014/main" id="{259E814D-77B4-48A0-B896-D37F3CD9C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1559"/>
                <a:ext cx="78" cy="76"/>
              </a:xfrm>
              <a:custGeom>
                <a:avLst/>
                <a:gdLst>
                  <a:gd name="T0" fmla="*/ 0 w 78"/>
                  <a:gd name="T1" fmla="*/ 76 h 76"/>
                  <a:gd name="T2" fmla="*/ 78 w 78"/>
                  <a:gd name="T3" fmla="*/ 39 h 76"/>
                  <a:gd name="T4" fmla="*/ 0 w 78"/>
                  <a:gd name="T5" fmla="*/ 0 h 76"/>
                  <a:gd name="T6" fmla="*/ 0 w 78"/>
                  <a:gd name="T7" fmla="*/ 76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8" h="76">
                    <a:moveTo>
                      <a:pt x="0" y="76"/>
                    </a:moveTo>
                    <a:lnTo>
                      <a:pt x="78" y="39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pic>
          <p:nvPicPr>
            <p:cNvPr id="28708" name="Picture 1054" descr="Fettexplosion-klein">
              <a:extLst>
                <a:ext uri="{FF2B5EF4-FFF2-40B4-BE49-F238E27FC236}">
                  <a16:creationId xmlns:a16="http://schemas.microsoft.com/office/drawing/2014/main" id="{6319F174-5E51-45BA-B12D-C3E542268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248"/>
              <a:ext cx="52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0319" name="Group 1119">
            <a:extLst>
              <a:ext uri="{FF2B5EF4-FFF2-40B4-BE49-F238E27FC236}">
                <a16:creationId xmlns:a16="http://schemas.microsoft.com/office/drawing/2014/main" id="{039CB453-1D9D-402C-A3C0-1648E8248AA5}"/>
              </a:ext>
            </a:extLst>
          </p:cNvPr>
          <p:cNvGrpSpPr>
            <a:grpSpLocks/>
          </p:cNvGrpSpPr>
          <p:nvPr/>
        </p:nvGrpSpPr>
        <p:grpSpPr bwMode="auto">
          <a:xfrm>
            <a:off x="2566988" y="2901950"/>
            <a:ext cx="4997450" cy="1060450"/>
            <a:chOff x="1617" y="1828"/>
            <a:chExt cx="3148" cy="668"/>
          </a:xfrm>
        </p:grpSpPr>
        <p:sp>
          <p:nvSpPr>
            <p:cNvPr id="28692" name="Rectangle 1026">
              <a:extLst>
                <a:ext uri="{FF2B5EF4-FFF2-40B4-BE49-F238E27FC236}">
                  <a16:creationId xmlns:a16="http://schemas.microsoft.com/office/drawing/2014/main" id="{34122555-81D9-413F-AC0D-887B39F41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1828"/>
              <a:ext cx="10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693" name="Rectangle 1067">
              <a:extLst>
                <a:ext uri="{FF2B5EF4-FFF2-40B4-BE49-F238E27FC236}">
                  <a16:creationId xmlns:a16="http://schemas.microsoft.com/office/drawing/2014/main" id="{FC75322F-39F2-480C-9BDC-0234A8D13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182"/>
              <a:ext cx="9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694" name="Rectangle 1068">
              <a:extLst>
                <a:ext uri="{FF2B5EF4-FFF2-40B4-BE49-F238E27FC236}">
                  <a16:creationId xmlns:a16="http://schemas.microsoft.com/office/drawing/2014/main" id="{31A7ADAC-94F0-4735-8411-D71FCB4C1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2208"/>
              <a:ext cx="117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b="1">
                  <a:solidFill>
                    <a:srgbClr val="000000"/>
                  </a:solidFill>
                </a:rPr>
                <a:t>auf brennendes Metall</a:t>
              </a:r>
              <a:endParaRPr lang="de-DE" altLang="de-DE" sz="1400" b="1"/>
            </a:p>
          </p:txBody>
        </p:sp>
        <p:sp>
          <p:nvSpPr>
            <p:cNvPr id="28695" name="Rectangle 1071">
              <a:extLst>
                <a:ext uri="{FF2B5EF4-FFF2-40B4-BE49-F238E27FC236}">
                  <a16:creationId xmlns:a16="http://schemas.microsoft.com/office/drawing/2014/main" id="{09F012C9-0DA6-46DE-B7A8-2A8F617B9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064"/>
              <a:ext cx="58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28696" name="Group 1114">
              <a:extLst>
                <a:ext uri="{FF2B5EF4-FFF2-40B4-BE49-F238E27FC236}">
                  <a16:creationId xmlns:a16="http://schemas.microsoft.com/office/drawing/2014/main" id="{94E0CC04-7747-487A-BCBE-9C9C04E422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2064"/>
              <a:ext cx="658" cy="244"/>
              <a:chOff x="3916" y="2111"/>
              <a:chExt cx="658" cy="244"/>
            </a:xfrm>
          </p:grpSpPr>
          <p:sp>
            <p:nvSpPr>
              <p:cNvPr id="28701" name="Rectangle 1072">
                <a:extLst>
                  <a:ext uri="{FF2B5EF4-FFF2-40B4-BE49-F238E27FC236}">
                    <a16:creationId xmlns:a16="http://schemas.microsoft.com/office/drawing/2014/main" id="{4CE1D0C0-C41F-4143-A229-EEE4989BC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6" y="2111"/>
                <a:ext cx="65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400" b="1">
                    <a:solidFill>
                      <a:srgbClr val="000000"/>
                    </a:solidFill>
                  </a:rPr>
                  <a:t>Thermische </a:t>
                </a:r>
                <a:endParaRPr lang="de-DE" altLang="de-DE" sz="1400" b="1"/>
              </a:p>
            </p:txBody>
          </p:sp>
          <p:sp>
            <p:nvSpPr>
              <p:cNvPr id="28702" name="Rectangle 1073">
                <a:extLst>
                  <a:ext uri="{FF2B5EF4-FFF2-40B4-BE49-F238E27FC236}">
                    <a16:creationId xmlns:a16="http://schemas.microsoft.com/office/drawing/2014/main" id="{918293FA-7829-4DC8-B9F0-0732D3857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6" y="2221"/>
                <a:ext cx="65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400" b="1">
                    <a:solidFill>
                      <a:srgbClr val="000000"/>
                    </a:solidFill>
                  </a:rPr>
                  <a:t>Dissoziation</a:t>
                </a:r>
                <a:endParaRPr lang="de-DE" altLang="de-DE" sz="1400" b="1"/>
              </a:p>
            </p:txBody>
          </p:sp>
        </p:grpSp>
        <p:grpSp>
          <p:nvGrpSpPr>
            <p:cNvPr id="28697" name="Group 1089">
              <a:extLst>
                <a:ext uri="{FF2B5EF4-FFF2-40B4-BE49-F238E27FC236}">
                  <a16:creationId xmlns:a16="http://schemas.microsoft.com/office/drawing/2014/main" id="{B0664E7C-85F9-481E-8342-CDF8DF73B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256"/>
              <a:ext cx="294" cy="76"/>
              <a:chOff x="3009" y="2144"/>
              <a:chExt cx="294" cy="76"/>
            </a:xfrm>
          </p:grpSpPr>
          <p:sp>
            <p:nvSpPr>
              <p:cNvPr id="28699" name="Rectangle 1087">
                <a:extLst>
                  <a:ext uri="{FF2B5EF4-FFF2-40B4-BE49-F238E27FC236}">
                    <a16:creationId xmlns:a16="http://schemas.microsoft.com/office/drawing/2014/main" id="{FD50689C-7CD3-4CC4-A5A8-7848D4E4F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9" y="2172"/>
                <a:ext cx="219" cy="18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8700" name="Freeform 1088">
                <a:extLst>
                  <a:ext uri="{FF2B5EF4-FFF2-40B4-BE49-F238E27FC236}">
                    <a16:creationId xmlns:a16="http://schemas.microsoft.com/office/drawing/2014/main" id="{5D94D89A-F386-47A8-BDB5-8A9622314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2144"/>
                <a:ext cx="78" cy="76"/>
              </a:xfrm>
              <a:custGeom>
                <a:avLst/>
                <a:gdLst>
                  <a:gd name="T0" fmla="*/ 0 w 78"/>
                  <a:gd name="T1" fmla="*/ 76 h 76"/>
                  <a:gd name="T2" fmla="*/ 78 w 78"/>
                  <a:gd name="T3" fmla="*/ 38 h 76"/>
                  <a:gd name="T4" fmla="*/ 0 w 78"/>
                  <a:gd name="T5" fmla="*/ 0 h 76"/>
                  <a:gd name="T6" fmla="*/ 0 w 78"/>
                  <a:gd name="T7" fmla="*/ 76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8" h="76">
                    <a:moveTo>
                      <a:pt x="0" y="76"/>
                    </a:moveTo>
                    <a:lnTo>
                      <a:pt x="78" y="38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pic>
          <p:nvPicPr>
            <p:cNvPr id="28698" name="Picture 1108" descr="Metallbrand">
              <a:extLst>
                <a:ext uri="{FF2B5EF4-FFF2-40B4-BE49-F238E27FC236}">
                  <a16:creationId xmlns:a16="http://schemas.microsoft.com/office/drawing/2014/main" id="{2BCBAE22-7D78-42D4-A366-FDA28E97D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920"/>
              <a:ext cx="52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0320" name="Group 1120">
            <a:extLst>
              <a:ext uri="{FF2B5EF4-FFF2-40B4-BE49-F238E27FC236}">
                <a16:creationId xmlns:a16="http://schemas.microsoft.com/office/drawing/2014/main" id="{3E51426A-188B-484F-AC73-39EF165AE074}"/>
              </a:ext>
            </a:extLst>
          </p:cNvPr>
          <p:cNvGrpSpPr>
            <a:grpSpLocks/>
          </p:cNvGrpSpPr>
          <p:nvPr/>
        </p:nvGrpSpPr>
        <p:grpSpPr bwMode="auto">
          <a:xfrm>
            <a:off x="2566988" y="4038600"/>
            <a:ext cx="5303837" cy="982663"/>
            <a:chOff x="1617" y="2544"/>
            <a:chExt cx="3341" cy="619"/>
          </a:xfrm>
        </p:grpSpPr>
        <p:sp>
          <p:nvSpPr>
            <p:cNvPr id="28681" name="Rectangle 1058">
              <a:extLst>
                <a:ext uri="{FF2B5EF4-FFF2-40B4-BE49-F238E27FC236}">
                  <a16:creationId xmlns:a16="http://schemas.microsoft.com/office/drawing/2014/main" id="{ACFFB86A-B434-4A86-BAC6-20E7AE92E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" y="2995"/>
              <a:ext cx="52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682" name="Rectangle 1059">
              <a:extLst>
                <a:ext uri="{FF2B5EF4-FFF2-40B4-BE49-F238E27FC236}">
                  <a16:creationId xmlns:a16="http://schemas.microsoft.com/office/drawing/2014/main" id="{3F0E6C59-A9C5-407D-BDAA-6F259FD83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5" y="2995"/>
              <a:ext cx="623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683" name="Rectangle 1074">
              <a:extLst>
                <a:ext uri="{FF2B5EF4-FFF2-40B4-BE49-F238E27FC236}">
                  <a16:creationId xmlns:a16="http://schemas.microsoft.com/office/drawing/2014/main" id="{CCAF007F-0C5C-47CA-9345-66ECD5D25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70"/>
              <a:ext cx="103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684" name="Rectangle 1075">
              <a:extLst>
                <a:ext uri="{FF2B5EF4-FFF2-40B4-BE49-F238E27FC236}">
                  <a16:creationId xmlns:a16="http://schemas.microsoft.com/office/drawing/2014/main" id="{EDA0216B-8E88-4077-9D11-D3E18DB97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2696"/>
              <a:ext cx="6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b="1">
                  <a:solidFill>
                    <a:srgbClr val="000000"/>
                  </a:solidFill>
                </a:rPr>
                <a:t>im Vollstrahl</a:t>
              </a:r>
              <a:endParaRPr lang="de-DE" altLang="de-DE" sz="1400" b="1"/>
            </a:p>
          </p:txBody>
        </p:sp>
        <p:sp>
          <p:nvSpPr>
            <p:cNvPr id="28685" name="Rectangle 1076">
              <a:extLst>
                <a:ext uri="{FF2B5EF4-FFF2-40B4-BE49-F238E27FC236}">
                  <a16:creationId xmlns:a16="http://schemas.microsoft.com/office/drawing/2014/main" id="{D753A9E2-A65B-49C9-9D30-143896BBB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2806"/>
              <a:ext cx="123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b="1">
                  <a:solidFill>
                    <a:srgbClr val="000000"/>
                  </a:solidFill>
                </a:rPr>
                <a:t>auf Staubablagerungen</a:t>
              </a:r>
              <a:endParaRPr lang="de-DE" altLang="de-DE" sz="1400" b="1"/>
            </a:p>
          </p:txBody>
        </p:sp>
        <p:sp>
          <p:nvSpPr>
            <p:cNvPr id="28686" name="Rectangle 1077">
              <a:extLst>
                <a:ext uri="{FF2B5EF4-FFF2-40B4-BE49-F238E27FC236}">
                  <a16:creationId xmlns:a16="http://schemas.microsoft.com/office/drawing/2014/main" id="{6F725A4F-9B1F-4A16-83C3-656675970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7" y="2767"/>
              <a:ext cx="71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8687" name="Rectangle 1078">
              <a:extLst>
                <a:ext uri="{FF2B5EF4-FFF2-40B4-BE49-F238E27FC236}">
                  <a16:creationId xmlns:a16="http://schemas.microsoft.com/office/drawing/2014/main" id="{E3D1B75D-6A0B-41E5-B521-7A77C46E5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8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b="1">
                  <a:solidFill>
                    <a:srgbClr val="000000"/>
                  </a:solidFill>
                </a:rPr>
                <a:t>Staubexplosion</a:t>
              </a:r>
              <a:endParaRPr lang="de-DE" altLang="de-DE" sz="1400" b="1"/>
            </a:p>
          </p:txBody>
        </p:sp>
        <p:pic>
          <p:nvPicPr>
            <p:cNvPr id="28688" name="Picture 1093">
              <a:extLst>
                <a:ext uri="{FF2B5EF4-FFF2-40B4-BE49-F238E27FC236}">
                  <a16:creationId xmlns:a16="http://schemas.microsoft.com/office/drawing/2014/main" id="{E738D8D9-B128-45ED-9317-11DE1398C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544"/>
              <a:ext cx="425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9" name="Group 1111">
              <a:extLst>
                <a:ext uri="{FF2B5EF4-FFF2-40B4-BE49-F238E27FC236}">
                  <a16:creationId xmlns:a16="http://schemas.microsoft.com/office/drawing/2014/main" id="{641F21DF-9000-497C-AF13-56D77912F8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736"/>
              <a:ext cx="294" cy="76"/>
              <a:chOff x="3009" y="2144"/>
              <a:chExt cx="294" cy="76"/>
            </a:xfrm>
          </p:grpSpPr>
          <p:sp>
            <p:nvSpPr>
              <p:cNvPr id="28690" name="Rectangle 1112">
                <a:extLst>
                  <a:ext uri="{FF2B5EF4-FFF2-40B4-BE49-F238E27FC236}">
                    <a16:creationId xmlns:a16="http://schemas.microsoft.com/office/drawing/2014/main" id="{9825BB66-A7EE-4D02-9065-C5FE5EE86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9" y="2172"/>
                <a:ext cx="219" cy="18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8691" name="Freeform 1113">
                <a:extLst>
                  <a:ext uri="{FF2B5EF4-FFF2-40B4-BE49-F238E27FC236}">
                    <a16:creationId xmlns:a16="http://schemas.microsoft.com/office/drawing/2014/main" id="{7D06C705-2160-48A0-9A6B-CA008A099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2144"/>
                <a:ext cx="78" cy="76"/>
              </a:xfrm>
              <a:custGeom>
                <a:avLst/>
                <a:gdLst>
                  <a:gd name="T0" fmla="*/ 0 w 78"/>
                  <a:gd name="T1" fmla="*/ 76 h 76"/>
                  <a:gd name="T2" fmla="*/ 78 w 78"/>
                  <a:gd name="T3" fmla="*/ 38 h 76"/>
                  <a:gd name="T4" fmla="*/ 0 w 78"/>
                  <a:gd name="T5" fmla="*/ 0 h 76"/>
                  <a:gd name="T6" fmla="*/ 0 w 78"/>
                  <a:gd name="T7" fmla="*/ 76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8" h="76">
                    <a:moveTo>
                      <a:pt x="0" y="76"/>
                    </a:moveTo>
                    <a:lnTo>
                      <a:pt x="78" y="38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8680" name="Rectangle 1122">
            <a:extLst>
              <a:ext uri="{FF2B5EF4-FFF2-40B4-BE49-F238E27FC236}">
                <a16:creationId xmlns:a16="http://schemas.microsoft.com/office/drawing/2014/main" id="{8304173E-E2C7-4BB4-AC63-79AE61A86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76800" y="6248400"/>
            <a:ext cx="16002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Falsche Löschtaktik / Wasser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0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0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0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0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0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302" name="Picture 30">
            <a:extLst>
              <a:ext uri="{FF2B5EF4-FFF2-40B4-BE49-F238E27FC236}">
                <a16:creationId xmlns:a16="http://schemas.microsoft.com/office/drawing/2014/main" id="{AEF7E192-CF5F-4498-95F2-C20DB56EA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5434013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1">
            <a:extLst>
              <a:ext uri="{FF2B5EF4-FFF2-40B4-BE49-F238E27FC236}">
                <a16:creationId xmlns:a16="http://schemas.microsoft.com/office/drawing/2014/main" id="{D5568CBF-4DDF-4D5C-9A58-993640507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266825"/>
            <a:ext cx="31226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Löschtechnische Fehler</a:t>
            </a:r>
          </a:p>
        </p:txBody>
      </p:sp>
      <p:sp>
        <p:nvSpPr>
          <p:cNvPr id="30724" name="Rectangle 32">
            <a:extLst>
              <a:ext uri="{FF2B5EF4-FFF2-40B4-BE49-F238E27FC236}">
                <a16:creationId xmlns:a16="http://schemas.microsoft.com/office/drawing/2014/main" id="{48E629FB-33D1-4FAF-85B7-F4E052DC1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76800" y="6248400"/>
            <a:ext cx="1676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Falsche Löschtaktik / Pulverlöscher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9">
            <a:extLst>
              <a:ext uri="{FF2B5EF4-FFF2-40B4-BE49-F238E27FC236}">
                <a16:creationId xmlns:a16="http://schemas.microsoft.com/office/drawing/2014/main" id="{017BD491-846E-4FCB-993A-72E2A1136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143000"/>
            <a:ext cx="2782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Schadensausweitung</a:t>
            </a:r>
          </a:p>
        </p:txBody>
      </p:sp>
      <p:sp>
        <p:nvSpPr>
          <p:cNvPr id="184350" name="Text Box 30">
            <a:extLst>
              <a:ext uri="{FF2B5EF4-FFF2-40B4-BE49-F238E27FC236}">
                <a16:creationId xmlns:a16="http://schemas.microsoft.com/office/drawing/2014/main" id="{74C67C95-DFD1-465F-914E-574D4F832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09800"/>
            <a:ext cx="527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b="1">
                <a:solidFill>
                  <a:srgbClr val="CC3300"/>
                </a:solidFill>
              </a:rPr>
              <a:t>Die Schadensausweitung kann erfolgen durch:</a:t>
            </a:r>
          </a:p>
        </p:txBody>
      </p:sp>
      <p:sp>
        <p:nvSpPr>
          <p:cNvPr id="184352" name="Text Box 32">
            <a:extLst>
              <a:ext uri="{FF2B5EF4-FFF2-40B4-BE49-F238E27FC236}">
                <a16:creationId xmlns:a16="http://schemas.microsoft.com/office/drawing/2014/main" id="{5FFF31C8-900C-485B-9E97-F593CCA89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95600"/>
            <a:ext cx="5241925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de-DE" altLang="de-DE" sz="1800"/>
              <a:t> Ausströmen von gasförmigen Stoffen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de-DE" altLang="de-DE" sz="1800"/>
              <a:t> Auslaufen von Flüssigkeiten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de-DE" altLang="de-DE" sz="1800"/>
              <a:t> Einflüsse des Wetters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de-DE" altLang="de-DE" sz="1800"/>
              <a:t> Mangelhafte Sicherungsmaßnahmen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de-DE" altLang="de-DE" sz="1800"/>
              <a:t> Verschleppen durch Einsatzkräfte / Schaulustige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de-DE" altLang="de-DE" sz="1800"/>
              <a:t> Zündung explosionsfähiger Atmosphäre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de-DE" altLang="de-DE" sz="1800"/>
              <a:t> Falsche Einsatztaktik</a:t>
            </a:r>
          </a:p>
        </p:txBody>
      </p:sp>
      <p:sp>
        <p:nvSpPr>
          <p:cNvPr id="32773" name="Rectangle 34">
            <a:extLst>
              <a:ext uri="{FF2B5EF4-FFF2-40B4-BE49-F238E27FC236}">
                <a16:creationId xmlns:a16="http://schemas.microsoft.com/office/drawing/2014/main" id="{73596A6E-5F3D-4F03-98E9-38C403148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76800" y="6248400"/>
            <a:ext cx="11430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Schadensausweitung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0" grpId="0" autoUpdateAnimBg="0"/>
      <p:bldP spid="18435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0">
            <a:extLst>
              <a:ext uri="{FF2B5EF4-FFF2-40B4-BE49-F238E27FC236}">
                <a16:creationId xmlns:a16="http://schemas.microsoft.com/office/drawing/2014/main" id="{2A226156-3CCC-4057-BC72-D652B90F1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143000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Atomare Strahlung</a:t>
            </a:r>
          </a:p>
        </p:txBody>
      </p:sp>
      <p:sp>
        <p:nvSpPr>
          <p:cNvPr id="186419" name="Text Box 51">
            <a:extLst>
              <a:ext uri="{FF2B5EF4-FFF2-40B4-BE49-F238E27FC236}">
                <a16:creationId xmlns:a16="http://schemas.microsoft.com/office/drawing/2014/main" id="{27C073C0-8433-4555-ABB3-3C196DB8B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28800"/>
            <a:ext cx="699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/>
              <a:t>Der menschliche Körper kann auf drei verschiedenen Wegen durch</a:t>
            </a:r>
          </a:p>
          <a:p>
            <a:r>
              <a:rPr lang="de-DE" altLang="de-DE" sz="1800"/>
              <a:t>radioaktive Strahlung gefährdet werden:</a:t>
            </a:r>
          </a:p>
        </p:txBody>
      </p:sp>
      <p:grpSp>
        <p:nvGrpSpPr>
          <p:cNvPr id="186421" name="Group 53">
            <a:extLst>
              <a:ext uri="{FF2B5EF4-FFF2-40B4-BE49-F238E27FC236}">
                <a16:creationId xmlns:a16="http://schemas.microsoft.com/office/drawing/2014/main" id="{AF3D3445-B7E5-4336-9AAF-BF559B431CC5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819400"/>
            <a:ext cx="6477000" cy="2090738"/>
            <a:chOff x="1056" y="1776"/>
            <a:chExt cx="4080" cy="1317"/>
          </a:xfrm>
        </p:grpSpPr>
        <p:pic>
          <p:nvPicPr>
            <p:cNvPr id="34822" name="Picture 50" descr="Giftwege in den Körper">
              <a:extLst>
                <a:ext uri="{FF2B5EF4-FFF2-40B4-BE49-F238E27FC236}">
                  <a16:creationId xmlns:a16="http://schemas.microsoft.com/office/drawing/2014/main" id="{CF79DB8C-44EF-41E6-A60A-A53EEC785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776"/>
              <a:ext cx="1728" cy="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3" name="Text Box 52">
              <a:extLst>
                <a:ext uri="{FF2B5EF4-FFF2-40B4-BE49-F238E27FC236}">
                  <a16:creationId xmlns:a16="http://schemas.microsoft.com/office/drawing/2014/main" id="{B66F4BE5-E1D8-49C8-A643-0314E3F35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920"/>
              <a:ext cx="1582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r>
                <a:rPr lang="de-DE" altLang="de-DE" sz="1800" b="1"/>
                <a:t> Äußere Bestrahlung</a:t>
              </a:r>
            </a:p>
            <a:p>
              <a:pPr>
                <a:buFontTx/>
                <a:buChar char="•"/>
              </a:pPr>
              <a:endParaRPr lang="de-DE" altLang="de-DE" sz="1800" b="1"/>
            </a:p>
            <a:p>
              <a:pPr>
                <a:buFontTx/>
                <a:buChar char="•"/>
              </a:pPr>
              <a:r>
                <a:rPr lang="de-DE" altLang="de-DE" sz="1800" b="1"/>
                <a:t> Kontamination</a:t>
              </a:r>
            </a:p>
            <a:p>
              <a:pPr>
                <a:buFontTx/>
                <a:buChar char="•"/>
              </a:pPr>
              <a:endParaRPr lang="de-DE" altLang="de-DE" sz="1800" b="1"/>
            </a:p>
            <a:p>
              <a:pPr>
                <a:buFontTx/>
                <a:buChar char="•"/>
              </a:pPr>
              <a:r>
                <a:rPr lang="de-DE" altLang="de-DE" sz="1800" b="1"/>
                <a:t> Inkorporation</a:t>
              </a:r>
            </a:p>
          </p:txBody>
        </p:sp>
      </p:grpSp>
      <p:sp>
        <p:nvSpPr>
          <p:cNvPr id="34821" name="Rectangle 54">
            <a:extLst>
              <a:ext uri="{FF2B5EF4-FFF2-40B4-BE49-F238E27FC236}">
                <a16:creationId xmlns:a16="http://schemas.microsoft.com/office/drawing/2014/main" id="{DEEA9204-CA31-4F50-9E37-363FF66A8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76800" y="6248400"/>
            <a:ext cx="15240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Atomare Strahlung / Gefährdung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1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102">
            <a:extLst>
              <a:ext uri="{FF2B5EF4-FFF2-40B4-BE49-F238E27FC236}">
                <a16:creationId xmlns:a16="http://schemas.microsoft.com/office/drawing/2014/main" id="{B6F9A599-2D06-43AD-A98E-CCCD0D263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143000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Atomare Strahlung</a:t>
            </a:r>
          </a:p>
        </p:txBody>
      </p:sp>
      <p:grpSp>
        <p:nvGrpSpPr>
          <p:cNvPr id="262195" name="Group 3123">
            <a:extLst>
              <a:ext uri="{FF2B5EF4-FFF2-40B4-BE49-F238E27FC236}">
                <a16:creationId xmlns:a16="http://schemas.microsoft.com/office/drawing/2014/main" id="{6CDA68CA-7C1C-4128-B6E8-EE60FFC1AAF0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2057400"/>
            <a:ext cx="5167313" cy="3657600"/>
            <a:chOff x="1248" y="1296"/>
            <a:chExt cx="3255" cy="2304"/>
          </a:xfrm>
        </p:grpSpPr>
        <p:sp>
          <p:nvSpPr>
            <p:cNvPr id="36869" name="Rectangle 3074">
              <a:extLst>
                <a:ext uri="{FF2B5EF4-FFF2-40B4-BE49-F238E27FC236}">
                  <a16:creationId xmlns:a16="http://schemas.microsoft.com/office/drawing/2014/main" id="{D76A26D1-9EB0-467F-9686-0D0707004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" y="2113"/>
              <a:ext cx="919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graphicFrame>
          <p:nvGraphicFramePr>
            <p:cNvPr id="36870" name="Object 3101">
              <a:extLst>
                <a:ext uri="{FF2B5EF4-FFF2-40B4-BE49-F238E27FC236}">
                  <a16:creationId xmlns:a16="http://schemas.microsoft.com/office/drawing/2014/main" id="{3E7134BE-21B5-4D30-8ED2-8AC538BEFD0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8" y="1296"/>
            <a:ext cx="692" cy="2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8" name="Photo Editor Photo" r:id="rId4" imgW="1219370" imgH="4105848" progId="MSPhotoEd.3">
                    <p:embed/>
                  </p:oleObj>
                </mc:Choice>
                <mc:Fallback>
                  <p:oleObj name="Photo Editor Photo" r:id="rId4" imgW="1219370" imgH="4105848" progId="MSPhotoEd.3">
                    <p:embed/>
                    <p:pic>
                      <p:nvPicPr>
                        <p:cNvPr id="0" name="Object 3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296"/>
                          <a:ext cx="692" cy="2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1" name="AutoShape 3103">
              <a:extLst>
                <a:ext uri="{FF2B5EF4-FFF2-40B4-BE49-F238E27FC236}">
                  <a16:creationId xmlns:a16="http://schemas.microsoft.com/office/drawing/2014/main" id="{23E37563-95BA-4267-9B38-577905FEC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" y="1619"/>
              <a:ext cx="41" cy="81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6872" name="AutoShape 3104">
              <a:extLst>
                <a:ext uri="{FF2B5EF4-FFF2-40B4-BE49-F238E27FC236}">
                  <a16:creationId xmlns:a16="http://schemas.microsoft.com/office/drawing/2014/main" id="{76AC30D2-7D51-4EFC-AAA4-795088236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2508"/>
              <a:ext cx="41" cy="81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6873" name="AutoShape 3105">
              <a:extLst>
                <a:ext uri="{FF2B5EF4-FFF2-40B4-BE49-F238E27FC236}">
                  <a16:creationId xmlns:a16="http://schemas.microsoft.com/office/drawing/2014/main" id="{585BCC18-1603-41F3-8D48-BDB6F4B99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2428"/>
              <a:ext cx="41" cy="81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6874" name="AutoShape 3106">
              <a:extLst>
                <a:ext uri="{FF2B5EF4-FFF2-40B4-BE49-F238E27FC236}">
                  <a16:creationId xmlns:a16="http://schemas.microsoft.com/office/drawing/2014/main" id="{0C3778F2-E333-49FD-B337-A35A26E04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" y="2346"/>
              <a:ext cx="41" cy="82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6875" name="AutoShape 3107">
              <a:extLst>
                <a:ext uri="{FF2B5EF4-FFF2-40B4-BE49-F238E27FC236}">
                  <a16:creationId xmlns:a16="http://schemas.microsoft.com/office/drawing/2014/main" id="{F696AAC6-DEDC-4244-9B44-415EE19AC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9" y="1660"/>
              <a:ext cx="42" cy="81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6876" name="AutoShape 3108">
              <a:extLst>
                <a:ext uri="{FF2B5EF4-FFF2-40B4-BE49-F238E27FC236}">
                  <a16:creationId xmlns:a16="http://schemas.microsoft.com/office/drawing/2014/main" id="{700C5BEE-84C3-4E7E-9D4B-E06A6581A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" y="1619"/>
              <a:ext cx="41" cy="81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6877" name="AutoShape 3109">
              <a:extLst>
                <a:ext uri="{FF2B5EF4-FFF2-40B4-BE49-F238E27FC236}">
                  <a16:creationId xmlns:a16="http://schemas.microsoft.com/office/drawing/2014/main" id="{01973099-4587-443A-8689-D17BD00EE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2468"/>
              <a:ext cx="42" cy="81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6878" name="AutoShape 3110">
              <a:extLst>
                <a:ext uri="{FF2B5EF4-FFF2-40B4-BE49-F238E27FC236}">
                  <a16:creationId xmlns:a16="http://schemas.microsoft.com/office/drawing/2014/main" id="{2C2E0CAC-A447-4ACF-A7C4-04C6B0626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0" y="3276"/>
              <a:ext cx="42" cy="81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6879" name="AutoShape 3113">
              <a:extLst>
                <a:ext uri="{FF2B5EF4-FFF2-40B4-BE49-F238E27FC236}">
                  <a16:creationId xmlns:a16="http://schemas.microsoft.com/office/drawing/2014/main" id="{B081C9F6-D3CF-4BA4-863A-443FFCE3F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" y="1619"/>
              <a:ext cx="41" cy="81"/>
            </a:xfrm>
            <a:prstGeom prst="irregularSeal1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36880" name="Text Box 3114">
              <a:extLst>
                <a:ext uri="{FF2B5EF4-FFF2-40B4-BE49-F238E27FC236}">
                  <a16:creationId xmlns:a16="http://schemas.microsoft.com/office/drawing/2014/main" id="{24BC990D-46B0-48BD-B8AC-675431F6A6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2382"/>
              <a:ext cx="19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>
                  <a:solidFill>
                    <a:srgbClr val="CC3300"/>
                  </a:solidFill>
                </a:rPr>
                <a:t>Kontamination vermeiden!</a:t>
              </a:r>
            </a:p>
          </p:txBody>
        </p:sp>
        <p:sp>
          <p:nvSpPr>
            <p:cNvPr id="36881" name="Line 3115">
              <a:extLst>
                <a:ext uri="{FF2B5EF4-FFF2-40B4-BE49-F238E27FC236}">
                  <a16:creationId xmlns:a16="http://schemas.microsoft.com/office/drawing/2014/main" id="{4CD80E93-D778-438E-B5BB-18C423C5CF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2" y="2508"/>
              <a:ext cx="491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82" name="Line 3116">
              <a:extLst>
                <a:ext uri="{FF2B5EF4-FFF2-40B4-BE49-F238E27FC236}">
                  <a16:creationId xmlns:a16="http://schemas.microsoft.com/office/drawing/2014/main" id="{4F406CCD-402A-4EF9-BD1B-7A1DF52140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43" y="2508"/>
              <a:ext cx="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83" name="Line 3117">
              <a:extLst>
                <a:ext uri="{FF2B5EF4-FFF2-40B4-BE49-F238E27FC236}">
                  <a16:creationId xmlns:a16="http://schemas.microsoft.com/office/drawing/2014/main" id="{804293F7-7B16-4F31-BFA0-0C42859613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93" y="1741"/>
              <a:ext cx="900" cy="7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84" name="Text Box 3118">
              <a:extLst>
                <a:ext uri="{FF2B5EF4-FFF2-40B4-BE49-F238E27FC236}">
                  <a16:creationId xmlns:a16="http://schemas.microsoft.com/office/drawing/2014/main" id="{5EA8610E-3338-48D0-9B39-A385D8212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2" y="1579"/>
              <a:ext cx="20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>
                  <a:solidFill>
                    <a:srgbClr val="CC3300"/>
                  </a:solidFill>
                </a:rPr>
                <a:t>Inkorporation ausschließen!</a:t>
              </a:r>
            </a:p>
          </p:txBody>
        </p:sp>
        <p:sp>
          <p:nvSpPr>
            <p:cNvPr id="36885" name="Line 3119">
              <a:extLst>
                <a:ext uri="{FF2B5EF4-FFF2-40B4-BE49-F238E27FC236}">
                  <a16:creationId xmlns:a16="http://schemas.microsoft.com/office/drawing/2014/main" id="{AE7468B9-601D-4D1A-966F-705C8ED508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17" y="1538"/>
              <a:ext cx="817" cy="16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86" name="Line 3120">
              <a:extLst>
                <a:ext uri="{FF2B5EF4-FFF2-40B4-BE49-F238E27FC236}">
                  <a16:creationId xmlns:a16="http://schemas.microsoft.com/office/drawing/2014/main" id="{F99F4359-3C5E-411E-8CCA-D94104808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7" y="157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887" name="Line 3121">
              <a:extLst>
                <a:ext uri="{FF2B5EF4-FFF2-40B4-BE49-F238E27FC236}">
                  <a16:creationId xmlns:a16="http://schemas.microsoft.com/office/drawing/2014/main" id="{793FFD00-2149-4060-9C04-DBD9AC8F3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5" y="1538"/>
              <a:ext cx="82" cy="48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6868" name="Rectangle 3124">
            <a:extLst>
              <a:ext uri="{FF2B5EF4-FFF2-40B4-BE49-F238E27FC236}">
                <a16:creationId xmlns:a16="http://schemas.microsoft.com/office/drawing/2014/main" id="{AC37F203-E580-4446-9246-4F45F98F1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24400" y="6248400"/>
            <a:ext cx="15240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Inkorporation / Kontamination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76">
            <a:extLst>
              <a:ext uri="{FF2B5EF4-FFF2-40B4-BE49-F238E27FC236}">
                <a16:creationId xmlns:a16="http://schemas.microsoft.com/office/drawing/2014/main" id="{6F2D03F0-50F6-490C-968C-F78001EA9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143000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Atomare Strahlung</a:t>
            </a:r>
          </a:p>
        </p:txBody>
      </p:sp>
      <p:grpSp>
        <p:nvGrpSpPr>
          <p:cNvPr id="188494" name="Group 78">
            <a:extLst>
              <a:ext uri="{FF2B5EF4-FFF2-40B4-BE49-F238E27FC236}">
                <a16:creationId xmlns:a16="http://schemas.microsoft.com/office/drawing/2014/main" id="{2CA9D14E-32E5-475A-8F6B-4BA3A971DAED}"/>
              </a:ext>
            </a:extLst>
          </p:cNvPr>
          <p:cNvGrpSpPr>
            <a:grpSpLocks/>
          </p:cNvGrpSpPr>
          <p:nvPr/>
        </p:nvGrpSpPr>
        <p:grpSpPr bwMode="auto">
          <a:xfrm>
            <a:off x="1127125" y="1839913"/>
            <a:ext cx="6400800" cy="3973512"/>
            <a:chOff x="710" y="1159"/>
            <a:chExt cx="4032" cy="2503"/>
          </a:xfrm>
        </p:grpSpPr>
        <p:sp>
          <p:nvSpPr>
            <p:cNvPr id="38917" name="Rectangle 2">
              <a:extLst>
                <a:ext uri="{FF2B5EF4-FFF2-40B4-BE49-F238E27FC236}">
                  <a16:creationId xmlns:a16="http://schemas.microsoft.com/office/drawing/2014/main" id="{01B2FECA-C91B-4559-843B-A9A868872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2086"/>
              <a:ext cx="86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graphicFrame>
          <p:nvGraphicFramePr>
            <p:cNvPr id="38918" name="Object 30">
              <a:extLst>
                <a:ext uri="{FF2B5EF4-FFF2-40B4-BE49-F238E27FC236}">
                  <a16:creationId xmlns:a16="http://schemas.microsoft.com/office/drawing/2014/main" id="{6779CF81-E08A-4DAD-99F5-5795E43A82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27" y="1324"/>
            <a:ext cx="174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4" name="Photo Editor Photo" r:id="rId4" imgW="2010056" imgH="6609524" progId="MSPhotoEd.3">
                    <p:embed/>
                  </p:oleObj>
                </mc:Choice>
                <mc:Fallback>
                  <p:oleObj name="Photo Editor Photo" r:id="rId4" imgW="2010056" imgH="6609524" progId="MSPhotoEd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7" y="1324"/>
                          <a:ext cx="174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8919" name="Picture 31" descr="B01-003">
              <a:extLst>
                <a:ext uri="{FF2B5EF4-FFF2-40B4-BE49-F238E27FC236}">
                  <a16:creationId xmlns:a16="http://schemas.microsoft.com/office/drawing/2014/main" id="{377D5A06-999E-4C1C-AA42-5340F186F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1437"/>
              <a:ext cx="382" cy="3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32" descr="B01-003">
              <a:extLst>
                <a:ext uri="{FF2B5EF4-FFF2-40B4-BE49-F238E27FC236}">
                  <a16:creationId xmlns:a16="http://schemas.microsoft.com/office/drawing/2014/main" id="{70FE2BBF-C204-4106-8462-13FD4E7E7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2267"/>
              <a:ext cx="382" cy="3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Picture 33" descr="B01-003">
              <a:extLst>
                <a:ext uri="{FF2B5EF4-FFF2-40B4-BE49-F238E27FC236}">
                  <a16:creationId xmlns:a16="http://schemas.microsoft.com/office/drawing/2014/main" id="{DA2FFAC8-E515-4AB1-AC2D-E43401B78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3171"/>
              <a:ext cx="382" cy="3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8922" name="Object 34">
              <a:extLst>
                <a:ext uri="{FF2B5EF4-FFF2-40B4-BE49-F238E27FC236}">
                  <a16:creationId xmlns:a16="http://schemas.microsoft.com/office/drawing/2014/main" id="{DB4BF07F-C1A1-4DDE-99A4-0413012F7E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70" y="2191"/>
            <a:ext cx="175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5" name="Photo Editor Photo" r:id="rId7" imgW="2010056" imgH="6609524" progId="MSPhotoEd.3">
                    <p:embed/>
                  </p:oleObj>
                </mc:Choice>
                <mc:Fallback>
                  <p:oleObj name="Photo Editor Photo" r:id="rId7" imgW="2010056" imgH="6609524" progId="MSPhotoEd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0" y="2191"/>
                          <a:ext cx="175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3" name="Object 35">
              <a:extLst>
                <a:ext uri="{FF2B5EF4-FFF2-40B4-BE49-F238E27FC236}">
                  <a16:creationId xmlns:a16="http://schemas.microsoft.com/office/drawing/2014/main" id="{481EF375-6E86-42B5-9D50-88667DCDE8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32" y="3058"/>
            <a:ext cx="174" cy="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6" name="Photo Editor Photo" r:id="rId8" imgW="2010056" imgH="6609524" progId="MSPhotoEd.3">
                    <p:embed/>
                  </p:oleObj>
                </mc:Choice>
                <mc:Fallback>
                  <p:oleObj name="Photo Editor Photo" r:id="rId8" imgW="2010056" imgH="6609524" progId="MSPhotoEd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2" y="3058"/>
                          <a:ext cx="174" cy="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4" name="Line 36">
              <a:extLst>
                <a:ext uri="{FF2B5EF4-FFF2-40B4-BE49-F238E27FC236}">
                  <a16:creationId xmlns:a16="http://schemas.microsoft.com/office/drawing/2014/main" id="{FB978555-50B2-4721-BF56-B9DF9E8545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1625"/>
              <a:ext cx="11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25" name="Line 37">
              <a:extLst>
                <a:ext uri="{FF2B5EF4-FFF2-40B4-BE49-F238E27FC236}">
                  <a16:creationId xmlns:a16="http://schemas.microsoft.com/office/drawing/2014/main" id="{C59309DC-93AA-4BC2-91F7-22C16F0384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2" y="1550"/>
              <a:ext cx="1148" cy="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26" name="Line 38">
              <a:extLst>
                <a:ext uri="{FF2B5EF4-FFF2-40B4-BE49-F238E27FC236}">
                  <a16:creationId xmlns:a16="http://schemas.microsoft.com/office/drawing/2014/main" id="{F82E10F8-AF62-4F9A-9BD0-8943993040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2" y="1474"/>
              <a:ext cx="1148" cy="1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27" name="Line 39">
              <a:extLst>
                <a:ext uri="{FF2B5EF4-FFF2-40B4-BE49-F238E27FC236}">
                  <a16:creationId xmlns:a16="http://schemas.microsoft.com/office/drawing/2014/main" id="{E16AC8B1-96E2-496E-8841-3156B435ED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2" y="1399"/>
              <a:ext cx="1148" cy="22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28" name="Line 40">
              <a:extLst>
                <a:ext uri="{FF2B5EF4-FFF2-40B4-BE49-F238E27FC236}">
                  <a16:creationId xmlns:a16="http://schemas.microsoft.com/office/drawing/2014/main" id="{0AD070EB-06E6-4248-8B8B-546EEA58E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2" y="1324"/>
              <a:ext cx="1148" cy="30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29" name="Line 41">
              <a:extLst>
                <a:ext uri="{FF2B5EF4-FFF2-40B4-BE49-F238E27FC236}">
                  <a16:creationId xmlns:a16="http://schemas.microsoft.com/office/drawing/2014/main" id="{1AC300DE-7637-4702-9697-F84EE6E0FE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2" y="1248"/>
              <a:ext cx="1148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30" name="Line 42">
              <a:extLst>
                <a:ext uri="{FF2B5EF4-FFF2-40B4-BE49-F238E27FC236}">
                  <a16:creationId xmlns:a16="http://schemas.microsoft.com/office/drawing/2014/main" id="{DF44B913-BAB2-4566-8D01-D9FF4A222D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1625"/>
              <a:ext cx="1148" cy="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31" name="Line 43">
              <a:extLst>
                <a:ext uri="{FF2B5EF4-FFF2-40B4-BE49-F238E27FC236}">
                  <a16:creationId xmlns:a16="http://schemas.microsoft.com/office/drawing/2014/main" id="{F27763DD-C425-4A6E-A337-A9098B7CCD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1625"/>
              <a:ext cx="1148" cy="1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32" name="Line 44">
              <a:extLst>
                <a:ext uri="{FF2B5EF4-FFF2-40B4-BE49-F238E27FC236}">
                  <a16:creationId xmlns:a16="http://schemas.microsoft.com/office/drawing/2014/main" id="{B736876B-B815-4A6C-8836-0D942D9514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1625"/>
              <a:ext cx="1148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33" name="Line 45">
              <a:extLst>
                <a:ext uri="{FF2B5EF4-FFF2-40B4-BE49-F238E27FC236}">
                  <a16:creationId xmlns:a16="http://schemas.microsoft.com/office/drawing/2014/main" id="{64A0F507-A44B-4126-B451-817854897F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1625"/>
              <a:ext cx="114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34" name="Line 46">
              <a:extLst>
                <a:ext uri="{FF2B5EF4-FFF2-40B4-BE49-F238E27FC236}">
                  <a16:creationId xmlns:a16="http://schemas.microsoft.com/office/drawing/2014/main" id="{67C796C7-D967-451F-9D69-1F6361B19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2" y="2228"/>
              <a:ext cx="114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35" name="Line 47">
              <a:extLst>
                <a:ext uri="{FF2B5EF4-FFF2-40B4-BE49-F238E27FC236}">
                  <a16:creationId xmlns:a16="http://schemas.microsoft.com/office/drawing/2014/main" id="{E3C36D92-E7C7-43E8-8FA7-0F46987FCA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2" y="2078"/>
              <a:ext cx="1148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36" name="Line 48">
              <a:extLst>
                <a:ext uri="{FF2B5EF4-FFF2-40B4-BE49-F238E27FC236}">
                  <a16:creationId xmlns:a16="http://schemas.microsoft.com/office/drawing/2014/main" id="{E8DF8C89-FB73-4123-A7DA-34AC73604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2" y="2983"/>
              <a:ext cx="1148" cy="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37" name="Line 49">
              <a:extLst>
                <a:ext uri="{FF2B5EF4-FFF2-40B4-BE49-F238E27FC236}">
                  <a16:creationId xmlns:a16="http://schemas.microsoft.com/office/drawing/2014/main" id="{9F0EABB5-4F7B-43BF-B3A8-6F7820C9BC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2" y="2153"/>
              <a:ext cx="1148" cy="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38" name="Line 50">
              <a:extLst>
                <a:ext uri="{FF2B5EF4-FFF2-40B4-BE49-F238E27FC236}">
                  <a16:creationId xmlns:a16="http://schemas.microsoft.com/office/drawing/2014/main" id="{C448FAFA-4541-433D-87A5-09F6299349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2" y="3058"/>
              <a:ext cx="1148" cy="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39" name="Line 51">
              <a:extLst>
                <a:ext uri="{FF2B5EF4-FFF2-40B4-BE49-F238E27FC236}">
                  <a16:creationId xmlns:a16="http://schemas.microsoft.com/office/drawing/2014/main" id="{2EC12871-0C32-44A8-ADFA-DFA8051D9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2" y="3134"/>
              <a:ext cx="1148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40" name="Line 52">
              <a:extLst>
                <a:ext uri="{FF2B5EF4-FFF2-40B4-BE49-F238E27FC236}">
                  <a16:creationId xmlns:a16="http://schemas.microsoft.com/office/drawing/2014/main" id="{3381F084-097F-4FA4-B5E2-147FD05D03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2" y="2304"/>
              <a:ext cx="1148" cy="1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41" name="Line 53">
              <a:extLst>
                <a:ext uri="{FF2B5EF4-FFF2-40B4-BE49-F238E27FC236}">
                  <a16:creationId xmlns:a16="http://schemas.microsoft.com/office/drawing/2014/main" id="{3D9FCBB0-7D6E-49A1-A7B1-6DBE5CB142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2" y="3210"/>
              <a:ext cx="1110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42" name="Line 54">
              <a:extLst>
                <a:ext uri="{FF2B5EF4-FFF2-40B4-BE49-F238E27FC236}">
                  <a16:creationId xmlns:a16="http://schemas.microsoft.com/office/drawing/2014/main" id="{A5E1A1E6-03CE-432E-8020-785F071692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2" y="2380"/>
              <a:ext cx="1148" cy="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43" name="Line 55">
              <a:extLst>
                <a:ext uri="{FF2B5EF4-FFF2-40B4-BE49-F238E27FC236}">
                  <a16:creationId xmlns:a16="http://schemas.microsoft.com/office/drawing/2014/main" id="{ACD8393A-3DC4-45DC-A512-2B3770A39C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12" y="3284"/>
              <a:ext cx="1148" cy="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44" name="Line 56">
              <a:extLst>
                <a:ext uri="{FF2B5EF4-FFF2-40B4-BE49-F238E27FC236}">
                  <a16:creationId xmlns:a16="http://schemas.microsoft.com/office/drawing/2014/main" id="{6D0201B9-5DEE-4FCE-BCFB-51C161CBD0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2455"/>
              <a:ext cx="11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45" name="Line 57">
              <a:extLst>
                <a:ext uri="{FF2B5EF4-FFF2-40B4-BE49-F238E27FC236}">
                  <a16:creationId xmlns:a16="http://schemas.microsoft.com/office/drawing/2014/main" id="{AA0EF44F-8866-474E-BFAB-FC8BC4EF8C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3360"/>
              <a:ext cx="11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46" name="Line 58">
              <a:extLst>
                <a:ext uri="{FF2B5EF4-FFF2-40B4-BE49-F238E27FC236}">
                  <a16:creationId xmlns:a16="http://schemas.microsoft.com/office/drawing/2014/main" id="{D39CC1E4-EEF5-433F-94FB-8E32D724D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2455"/>
              <a:ext cx="1148" cy="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47" name="Line 59">
              <a:extLst>
                <a:ext uri="{FF2B5EF4-FFF2-40B4-BE49-F238E27FC236}">
                  <a16:creationId xmlns:a16="http://schemas.microsoft.com/office/drawing/2014/main" id="{F05D0DC3-F43B-4903-B8C3-2CEA941EB6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3360"/>
              <a:ext cx="1148" cy="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48" name="Line 60">
              <a:extLst>
                <a:ext uri="{FF2B5EF4-FFF2-40B4-BE49-F238E27FC236}">
                  <a16:creationId xmlns:a16="http://schemas.microsoft.com/office/drawing/2014/main" id="{760C4A72-22A6-4A2E-ABF8-329145CBE4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2455"/>
              <a:ext cx="1148" cy="1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49" name="Line 61">
              <a:extLst>
                <a:ext uri="{FF2B5EF4-FFF2-40B4-BE49-F238E27FC236}">
                  <a16:creationId xmlns:a16="http://schemas.microsoft.com/office/drawing/2014/main" id="{E3657A33-FD06-4E3F-82B9-9D7C0BA22A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3360"/>
              <a:ext cx="1148" cy="1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50" name="Line 62">
              <a:extLst>
                <a:ext uri="{FF2B5EF4-FFF2-40B4-BE49-F238E27FC236}">
                  <a16:creationId xmlns:a16="http://schemas.microsoft.com/office/drawing/2014/main" id="{844E437F-DFFA-4D7B-802D-2F6573FAB7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2455"/>
              <a:ext cx="114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51" name="Line 63">
              <a:extLst>
                <a:ext uri="{FF2B5EF4-FFF2-40B4-BE49-F238E27FC236}">
                  <a16:creationId xmlns:a16="http://schemas.microsoft.com/office/drawing/2014/main" id="{7463D34B-484D-4752-B913-8FB34FDA3D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3360"/>
              <a:ext cx="1148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52" name="Line 64">
              <a:extLst>
                <a:ext uri="{FF2B5EF4-FFF2-40B4-BE49-F238E27FC236}">
                  <a16:creationId xmlns:a16="http://schemas.microsoft.com/office/drawing/2014/main" id="{F689E111-07ED-4031-9533-189FB28D4A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2455"/>
              <a:ext cx="1148" cy="3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53" name="Line 65">
              <a:extLst>
                <a:ext uri="{FF2B5EF4-FFF2-40B4-BE49-F238E27FC236}">
                  <a16:creationId xmlns:a16="http://schemas.microsoft.com/office/drawing/2014/main" id="{7EFCAF1E-3C39-4B43-8BAC-31696FF93E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2" y="3360"/>
              <a:ext cx="1148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54" name="Line 66">
              <a:extLst>
                <a:ext uri="{FF2B5EF4-FFF2-40B4-BE49-F238E27FC236}">
                  <a16:creationId xmlns:a16="http://schemas.microsoft.com/office/drawing/2014/main" id="{69909425-53D3-4346-AEDF-4B943914E7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455"/>
              <a:ext cx="12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55" name="Line 67">
              <a:extLst>
                <a:ext uri="{FF2B5EF4-FFF2-40B4-BE49-F238E27FC236}">
                  <a16:creationId xmlns:a16="http://schemas.microsoft.com/office/drawing/2014/main" id="{22213D2C-8815-4AB0-A3B2-37589E3C0C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530"/>
              <a:ext cx="1148" cy="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56" name="Line 68">
              <a:extLst>
                <a:ext uri="{FF2B5EF4-FFF2-40B4-BE49-F238E27FC236}">
                  <a16:creationId xmlns:a16="http://schemas.microsoft.com/office/drawing/2014/main" id="{5A9EF26F-D4B5-4741-80B7-BAE09BC8BD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606"/>
              <a:ext cx="1148" cy="1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57" name="Line 69">
              <a:extLst>
                <a:ext uri="{FF2B5EF4-FFF2-40B4-BE49-F238E27FC236}">
                  <a16:creationId xmlns:a16="http://schemas.microsoft.com/office/drawing/2014/main" id="{CD005407-E965-4970-9BF7-37C8C8E84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64" y="2304"/>
              <a:ext cx="1148" cy="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58" name="Line 70">
              <a:extLst>
                <a:ext uri="{FF2B5EF4-FFF2-40B4-BE49-F238E27FC236}">
                  <a16:creationId xmlns:a16="http://schemas.microsoft.com/office/drawing/2014/main" id="{4D5CF816-189F-4EAD-90E8-C8890EF5F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64" y="2153"/>
              <a:ext cx="1148" cy="1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59" name="Line 71">
              <a:extLst>
                <a:ext uri="{FF2B5EF4-FFF2-40B4-BE49-F238E27FC236}">
                  <a16:creationId xmlns:a16="http://schemas.microsoft.com/office/drawing/2014/main" id="{3686B06D-B4F6-4194-BA13-998214D0DB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6" y="3360"/>
              <a:ext cx="229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60" name="Line 72">
              <a:extLst>
                <a:ext uri="{FF2B5EF4-FFF2-40B4-BE49-F238E27FC236}">
                  <a16:creationId xmlns:a16="http://schemas.microsoft.com/office/drawing/2014/main" id="{5C1B3A95-A911-4FBD-96AF-62BEF5A11C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6" y="3436"/>
              <a:ext cx="2334" cy="1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61" name="Line 73">
              <a:extLst>
                <a:ext uri="{FF2B5EF4-FFF2-40B4-BE49-F238E27FC236}">
                  <a16:creationId xmlns:a16="http://schemas.microsoft.com/office/drawing/2014/main" id="{C3460EB4-DE30-4E32-91C9-5CAD12CA2C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16" y="3134"/>
              <a:ext cx="2296" cy="1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62" name="Text Box 74">
              <a:extLst>
                <a:ext uri="{FF2B5EF4-FFF2-40B4-BE49-F238E27FC236}">
                  <a16:creationId xmlns:a16="http://schemas.microsoft.com/office/drawing/2014/main" id="{9214C540-437F-40FA-B4C0-591C6AF311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392"/>
              <a:ext cx="13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 b="1">
                  <a:solidFill>
                    <a:srgbClr val="FF3300"/>
                  </a:solidFill>
                </a:rPr>
                <a:t>Abstand halten!</a:t>
              </a:r>
            </a:p>
          </p:txBody>
        </p:sp>
        <p:sp>
          <p:nvSpPr>
            <p:cNvPr id="38963" name="Text Box 77">
              <a:extLst>
                <a:ext uri="{FF2B5EF4-FFF2-40B4-BE49-F238E27FC236}">
                  <a16:creationId xmlns:a16="http://schemas.microsoft.com/office/drawing/2014/main" id="{F39DC2F0-33B1-4EFF-B975-36CD5F941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" y="1159"/>
              <a:ext cx="14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 b="1"/>
                <a:t>Einsatzgrundsatz:</a:t>
              </a:r>
            </a:p>
          </p:txBody>
        </p:sp>
      </p:grpSp>
      <p:sp>
        <p:nvSpPr>
          <p:cNvPr id="38916" name="Rectangle 79">
            <a:extLst>
              <a:ext uri="{FF2B5EF4-FFF2-40B4-BE49-F238E27FC236}">
                <a16:creationId xmlns:a16="http://schemas.microsoft.com/office/drawing/2014/main" id="{8EDD00E9-B792-4033-9CDC-9A46D5E54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76800" y="6248400"/>
            <a:ext cx="1295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Atom-Strahlung / Abstand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72">
            <a:extLst>
              <a:ext uri="{FF2B5EF4-FFF2-40B4-BE49-F238E27FC236}">
                <a16:creationId xmlns:a16="http://schemas.microsoft.com/office/drawing/2014/main" id="{35222D0E-AE1B-4632-9CD8-B9BD7228A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143000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Atomare Strahlung</a:t>
            </a:r>
          </a:p>
        </p:txBody>
      </p:sp>
      <p:grpSp>
        <p:nvGrpSpPr>
          <p:cNvPr id="190539" name="Group 75">
            <a:extLst>
              <a:ext uri="{FF2B5EF4-FFF2-40B4-BE49-F238E27FC236}">
                <a16:creationId xmlns:a16="http://schemas.microsoft.com/office/drawing/2014/main" id="{4501BBCE-F50F-4452-9962-12DCC3A15E5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752600"/>
            <a:ext cx="6726238" cy="3973513"/>
            <a:chOff x="576" y="1104"/>
            <a:chExt cx="4237" cy="2503"/>
          </a:xfrm>
        </p:grpSpPr>
        <p:sp>
          <p:nvSpPr>
            <p:cNvPr id="40965" name="Text Box 63">
              <a:extLst>
                <a:ext uri="{FF2B5EF4-FFF2-40B4-BE49-F238E27FC236}">
                  <a16:creationId xmlns:a16="http://schemas.microsoft.com/office/drawing/2014/main" id="{5D474AAE-0797-432C-A662-8CE1F1572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392"/>
              <a:ext cx="147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 b="1">
                  <a:solidFill>
                    <a:srgbClr val="FF3300"/>
                  </a:solidFill>
                </a:rPr>
                <a:t>Aufenthaltsdauer </a:t>
              </a:r>
            </a:p>
            <a:p>
              <a:r>
                <a:rPr lang="de-DE" altLang="de-DE" sz="2000" b="1">
                  <a:solidFill>
                    <a:srgbClr val="FF3300"/>
                  </a:solidFill>
                </a:rPr>
                <a:t>begrenzen!</a:t>
              </a:r>
            </a:p>
            <a:p>
              <a:endParaRPr lang="de-DE" altLang="de-DE"/>
            </a:p>
          </p:txBody>
        </p:sp>
        <p:grpSp>
          <p:nvGrpSpPr>
            <p:cNvPr id="40966" name="Group 74">
              <a:extLst>
                <a:ext uri="{FF2B5EF4-FFF2-40B4-BE49-F238E27FC236}">
                  <a16:creationId xmlns:a16="http://schemas.microsoft.com/office/drawing/2014/main" id="{73791A31-0455-4176-B371-D6F5583EFE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1296"/>
              <a:ext cx="2653" cy="2311"/>
              <a:chOff x="1801" y="1338"/>
              <a:chExt cx="2653" cy="2311"/>
            </a:xfrm>
          </p:grpSpPr>
          <p:sp>
            <p:nvSpPr>
              <p:cNvPr id="40968" name="Rectangle 2">
                <a:extLst>
                  <a:ext uri="{FF2B5EF4-FFF2-40B4-BE49-F238E27FC236}">
                    <a16:creationId xmlns:a16="http://schemas.microsoft.com/office/drawing/2014/main" id="{9A9DAA42-78C7-46C3-8067-109BF8E0F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2139"/>
                <a:ext cx="829" cy="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0969" name="Freeform 3">
                <a:extLst>
                  <a:ext uri="{FF2B5EF4-FFF2-40B4-BE49-F238E27FC236}">
                    <a16:creationId xmlns:a16="http://schemas.microsoft.com/office/drawing/2014/main" id="{DA1530AF-E3DF-4BBB-AD76-6B505BCBD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3" y="2022"/>
                <a:ext cx="3" cy="2"/>
              </a:xfrm>
              <a:custGeom>
                <a:avLst/>
                <a:gdLst>
                  <a:gd name="T0" fmla="*/ 0 w 34"/>
                  <a:gd name="T1" fmla="*/ 0 h 25"/>
                  <a:gd name="T2" fmla="*/ 0 w 34"/>
                  <a:gd name="T3" fmla="*/ 0 h 25"/>
                  <a:gd name="T4" fmla="*/ 0 w 34"/>
                  <a:gd name="T5" fmla="*/ 0 h 25"/>
                  <a:gd name="T6" fmla="*/ 0 w 34"/>
                  <a:gd name="T7" fmla="*/ 0 h 25"/>
                  <a:gd name="T8" fmla="*/ 0 w 34"/>
                  <a:gd name="T9" fmla="*/ 0 h 25"/>
                  <a:gd name="T10" fmla="*/ 0 w 34"/>
                  <a:gd name="T11" fmla="*/ 0 h 25"/>
                  <a:gd name="T12" fmla="*/ 0 w 34"/>
                  <a:gd name="T13" fmla="*/ 0 h 25"/>
                  <a:gd name="T14" fmla="*/ 0 w 34"/>
                  <a:gd name="T15" fmla="*/ 0 h 25"/>
                  <a:gd name="T16" fmla="*/ 0 w 34"/>
                  <a:gd name="T17" fmla="*/ 0 h 25"/>
                  <a:gd name="T18" fmla="*/ 0 w 34"/>
                  <a:gd name="T19" fmla="*/ 0 h 25"/>
                  <a:gd name="T20" fmla="*/ 0 w 34"/>
                  <a:gd name="T21" fmla="*/ 0 h 25"/>
                  <a:gd name="T22" fmla="*/ 0 w 34"/>
                  <a:gd name="T23" fmla="*/ 0 h 25"/>
                  <a:gd name="T24" fmla="*/ 0 w 34"/>
                  <a:gd name="T25" fmla="*/ 0 h 25"/>
                  <a:gd name="T26" fmla="*/ 0 w 34"/>
                  <a:gd name="T27" fmla="*/ 0 h 25"/>
                  <a:gd name="T28" fmla="*/ 0 w 34"/>
                  <a:gd name="T29" fmla="*/ 0 h 25"/>
                  <a:gd name="T30" fmla="*/ 0 w 34"/>
                  <a:gd name="T31" fmla="*/ 0 h 25"/>
                  <a:gd name="T32" fmla="*/ 0 w 34"/>
                  <a:gd name="T33" fmla="*/ 0 h 25"/>
                  <a:gd name="T34" fmla="*/ 0 w 34"/>
                  <a:gd name="T35" fmla="*/ 0 h 25"/>
                  <a:gd name="T36" fmla="*/ 0 w 34"/>
                  <a:gd name="T37" fmla="*/ 0 h 25"/>
                  <a:gd name="T38" fmla="*/ 0 w 34"/>
                  <a:gd name="T39" fmla="*/ 0 h 25"/>
                  <a:gd name="T40" fmla="*/ 0 w 34"/>
                  <a:gd name="T41" fmla="*/ 0 h 25"/>
                  <a:gd name="T42" fmla="*/ 0 w 34"/>
                  <a:gd name="T43" fmla="*/ 0 h 25"/>
                  <a:gd name="T44" fmla="*/ 0 w 34"/>
                  <a:gd name="T45" fmla="*/ 0 h 25"/>
                  <a:gd name="T46" fmla="*/ 0 w 34"/>
                  <a:gd name="T47" fmla="*/ 0 h 25"/>
                  <a:gd name="T48" fmla="*/ 0 w 34"/>
                  <a:gd name="T49" fmla="*/ 0 h 25"/>
                  <a:gd name="T50" fmla="*/ 0 w 34"/>
                  <a:gd name="T51" fmla="*/ 0 h 25"/>
                  <a:gd name="T52" fmla="*/ 0 w 34"/>
                  <a:gd name="T53" fmla="*/ 0 h 25"/>
                  <a:gd name="T54" fmla="*/ 0 w 34"/>
                  <a:gd name="T55" fmla="*/ 0 h 25"/>
                  <a:gd name="T56" fmla="*/ 0 w 34"/>
                  <a:gd name="T57" fmla="*/ 0 h 25"/>
                  <a:gd name="T58" fmla="*/ 0 w 34"/>
                  <a:gd name="T59" fmla="*/ 0 h 25"/>
                  <a:gd name="T60" fmla="*/ 0 w 34"/>
                  <a:gd name="T61" fmla="*/ 0 h 25"/>
                  <a:gd name="T62" fmla="*/ 0 w 34"/>
                  <a:gd name="T63" fmla="*/ 0 h 25"/>
                  <a:gd name="T64" fmla="*/ 0 w 34"/>
                  <a:gd name="T65" fmla="*/ 0 h 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" h="25">
                    <a:moveTo>
                      <a:pt x="2" y="7"/>
                    </a:moveTo>
                    <a:lnTo>
                      <a:pt x="3" y="4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8" y="2"/>
                    </a:lnTo>
                    <a:lnTo>
                      <a:pt x="21" y="4"/>
                    </a:lnTo>
                    <a:lnTo>
                      <a:pt x="24" y="6"/>
                    </a:lnTo>
                    <a:lnTo>
                      <a:pt x="26" y="9"/>
                    </a:lnTo>
                    <a:lnTo>
                      <a:pt x="28" y="11"/>
                    </a:lnTo>
                    <a:lnTo>
                      <a:pt x="31" y="13"/>
                    </a:lnTo>
                    <a:lnTo>
                      <a:pt x="32" y="15"/>
                    </a:lnTo>
                    <a:lnTo>
                      <a:pt x="33" y="17"/>
                    </a:lnTo>
                    <a:lnTo>
                      <a:pt x="34" y="20"/>
                    </a:lnTo>
                    <a:lnTo>
                      <a:pt x="34" y="22"/>
                    </a:lnTo>
                    <a:lnTo>
                      <a:pt x="32" y="23"/>
                    </a:lnTo>
                    <a:lnTo>
                      <a:pt x="31" y="24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3" y="25"/>
                    </a:lnTo>
                    <a:lnTo>
                      <a:pt x="19" y="25"/>
                    </a:lnTo>
                    <a:lnTo>
                      <a:pt x="16" y="24"/>
                    </a:lnTo>
                    <a:lnTo>
                      <a:pt x="13" y="24"/>
                    </a:lnTo>
                    <a:lnTo>
                      <a:pt x="10" y="23"/>
                    </a:lnTo>
                    <a:lnTo>
                      <a:pt x="7" y="21"/>
                    </a:lnTo>
                    <a:lnTo>
                      <a:pt x="5" y="20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70" name="Freeform 4">
                <a:extLst>
                  <a:ext uri="{FF2B5EF4-FFF2-40B4-BE49-F238E27FC236}">
                    <a16:creationId xmlns:a16="http://schemas.microsoft.com/office/drawing/2014/main" id="{C178767E-0B30-4347-A896-C92273FF9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1589"/>
                <a:ext cx="1" cy="0"/>
              </a:xfrm>
              <a:custGeom>
                <a:avLst/>
                <a:gdLst>
                  <a:gd name="T0" fmla="*/ 0 w 2"/>
                  <a:gd name="T1" fmla="*/ 0 h 14"/>
                  <a:gd name="T2" fmla="*/ 1 w 2"/>
                  <a:gd name="T3" fmla="*/ 0 h 14"/>
                  <a:gd name="T4" fmla="*/ 0 w 2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4">
                    <a:moveTo>
                      <a:pt x="0" y="0"/>
                    </a:move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71" name="Freeform 5">
                <a:extLst>
                  <a:ext uri="{FF2B5EF4-FFF2-40B4-BE49-F238E27FC236}">
                    <a16:creationId xmlns:a16="http://schemas.microsoft.com/office/drawing/2014/main" id="{68536AD7-8EDD-4D04-9D2D-DC4F973BD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1710"/>
                <a:ext cx="1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9" y="11"/>
                    </a:moveTo>
                    <a:lnTo>
                      <a:pt x="0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72" name="Freeform 6">
                <a:extLst>
                  <a:ext uri="{FF2B5EF4-FFF2-40B4-BE49-F238E27FC236}">
                    <a16:creationId xmlns:a16="http://schemas.microsoft.com/office/drawing/2014/main" id="{B7B2198E-913D-49D3-9BC5-DCF8882DE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1711"/>
                <a:ext cx="1" cy="1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0 h 9"/>
                  <a:gd name="T4" fmla="*/ 0 w 11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lnTo>
                      <a:pt x="1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73" name="Freeform 7">
                <a:extLst>
                  <a:ext uri="{FF2B5EF4-FFF2-40B4-BE49-F238E27FC236}">
                    <a16:creationId xmlns:a16="http://schemas.microsoft.com/office/drawing/2014/main" id="{4F9F6189-CCB6-4662-B55B-F5BD73DBC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734"/>
                <a:ext cx="1" cy="1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0 h 4"/>
                  <a:gd name="T4" fmla="*/ 0 w 1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3" y="0"/>
                    </a:moveTo>
                    <a:lnTo>
                      <a:pt x="0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74" name="Freeform 8">
                <a:extLst>
                  <a:ext uri="{FF2B5EF4-FFF2-40B4-BE49-F238E27FC236}">
                    <a16:creationId xmlns:a16="http://schemas.microsoft.com/office/drawing/2014/main" id="{92898608-5863-4373-BEE2-61EF109A5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1" y="1734"/>
                <a:ext cx="1" cy="1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0 h 4"/>
                  <a:gd name="T4" fmla="*/ 0 w 1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0" y="4"/>
                    </a:moveTo>
                    <a:lnTo>
                      <a:pt x="1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75" name="Freeform 9">
                <a:extLst>
                  <a:ext uri="{FF2B5EF4-FFF2-40B4-BE49-F238E27FC236}">
                    <a16:creationId xmlns:a16="http://schemas.microsoft.com/office/drawing/2014/main" id="{7B4795D7-343B-4401-92F5-0915812F2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1862"/>
                <a:ext cx="2" cy="1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0 h 5"/>
                  <a:gd name="T4" fmla="*/ 0 w 1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76" name="Freeform 10">
                <a:extLst>
                  <a:ext uri="{FF2B5EF4-FFF2-40B4-BE49-F238E27FC236}">
                    <a16:creationId xmlns:a16="http://schemas.microsoft.com/office/drawing/2014/main" id="{5D57C747-B9E1-40E2-9779-1205DC7C2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1862"/>
                <a:ext cx="2" cy="1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0 h 5"/>
                  <a:gd name="T4" fmla="*/ 0 w 1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1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77" name="Freeform 11">
                <a:extLst>
                  <a:ext uri="{FF2B5EF4-FFF2-40B4-BE49-F238E27FC236}">
                    <a16:creationId xmlns:a16="http://schemas.microsoft.com/office/drawing/2014/main" id="{CD95360B-4DEE-4B7D-9BA8-2376AAF1A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872"/>
                <a:ext cx="1" cy="0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1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78" name="Freeform 12">
                <a:extLst>
                  <a:ext uri="{FF2B5EF4-FFF2-40B4-BE49-F238E27FC236}">
                    <a16:creationId xmlns:a16="http://schemas.microsoft.com/office/drawing/2014/main" id="{7821F4A6-91C1-40A0-A62B-9124079D5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872"/>
                <a:ext cx="1" cy="1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0 h 5"/>
                  <a:gd name="T4" fmla="*/ 0 w 1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79" name="Freeform 13">
                <a:extLst>
                  <a:ext uri="{FF2B5EF4-FFF2-40B4-BE49-F238E27FC236}">
                    <a16:creationId xmlns:a16="http://schemas.microsoft.com/office/drawing/2014/main" id="{078C7370-3E37-41F8-8A46-B2A9DAF0B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1868"/>
                <a:ext cx="1" cy="1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9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80" name="Freeform 14">
                <a:extLst>
                  <a:ext uri="{FF2B5EF4-FFF2-40B4-BE49-F238E27FC236}">
                    <a16:creationId xmlns:a16="http://schemas.microsoft.com/office/drawing/2014/main" id="{D1195135-A780-49E6-927B-94A29A305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4" y="1795"/>
                <a:ext cx="1" cy="1"/>
              </a:xfrm>
              <a:custGeom>
                <a:avLst/>
                <a:gdLst>
                  <a:gd name="T0" fmla="*/ 0 w 4"/>
                  <a:gd name="T1" fmla="*/ 0 h 14"/>
                  <a:gd name="T2" fmla="*/ 0 w 4"/>
                  <a:gd name="T3" fmla="*/ 0 h 14"/>
                  <a:gd name="T4" fmla="*/ 0 w 4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81" name="Freeform 15">
                <a:extLst>
                  <a:ext uri="{FF2B5EF4-FFF2-40B4-BE49-F238E27FC236}">
                    <a16:creationId xmlns:a16="http://schemas.microsoft.com/office/drawing/2014/main" id="{5CFFD4CF-8FC3-4AF7-B908-633F22921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4" y="1795"/>
                <a:ext cx="1" cy="1"/>
              </a:xfrm>
              <a:custGeom>
                <a:avLst/>
                <a:gdLst>
                  <a:gd name="T0" fmla="*/ 1 w 2"/>
                  <a:gd name="T1" fmla="*/ 0 h 14"/>
                  <a:gd name="T2" fmla="*/ 0 w 2"/>
                  <a:gd name="T3" fmla="*/ 0 h 14"/>
                  <a:gd name="T4" fmla="*/ 1 w 2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lnTo>
                      <a:pt x="0" y="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82" name="Freeform 16">
                <a:extLst>
                  <a:ext uri="{FF2B5EF4-FFF2-40B4-BE49-F238E27FC236}">
                    <a16:creationId xmlns:a16="http://schemas.microsoft.com/office/drawing/2014/main" id="{2CBEEE0B-2967-46ED-AA3A-E35F22AC3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1769"/>
                <a:ext cx="2" cy="1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83" name="Freeform 17">
                <a:extLst>
                  <a:ext uri="{FF2B5EF4-FFF2-40B4-BE49-F238E27FC236}">
                    <a16:creationId xmlns:a16="http://schemas.microsoft.com/office/drawing/2014/main" id="{155E9DC8-47B6-4447-8E13-E37B82944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1769"/>
                <a:ext cx="2" cy="1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0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84" name="Freeform 18">
                <a:extLst>
                  <a:ext uri="{FF2B5EF4-FFF2-40B4-BE49-F238E27FC236}">
                    <a16:creationId xmlns:a16="http://schemas.microsoft.com/office/drawing/2014/main" id="{6A37256E-6651-438B-83FF-41114731E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8" y="1602"/>
                <a:ext cx="2" cy="0"/>
              </a:xfrm>
              <a:custGeom>
                <a:avLst/>
                <a:gdLst>
                  <a:gd name="T0" fmla="*/ 0 w 14"/>
                  <a:gd name="T1" fmla="*/ 0 w 14"/>
                  <a:gd name="T2" fmla="*/ 0 w 14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85" name="Freeform 19">
                <a:extLst>
                  <a:ext uri="{FF2B5EF4-FFF2-40B4-BE49-F238E27FC236}">
                    <a16:creationId xmlns:a16="http://schemas.microsoft.com/office/drawing/2014/main" id="{B97CF616-C385-46F1-B6D4-855932BE1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740"/>
                <a:ext cx="1" cy="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86" name="Freeform 20">
                <a:extLst>
                  <a:ext uri="{FF2B5EF4-FFF2-40B4-BE49-F238E27FC236}">
                    <a16:creationId xmlns:a16="http://schemas.microsoft.com/office/drawing/2014/main" id="{63CD4BB6-DC3E-4EA9-92A9-69F0FE903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" y="1744"/>
                <a:ext cx="1" cy="1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87" name="Freeform 21">
                <a:extLst>
                  <a:ext uri="{FF2B5EF4-FFF2-40B4-BE49-F238E27FC236}">
                    <a16:creationId xmlns:a16="http://schemas.microsoft.com/office/drawing/2014/main" id="{2740AAC8-E3D7-44DF-B82B-D81DB6889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1" y="1744"/>
                <a:ext cx="1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88" name="Freeform 22">
                <a:extLst>
                  <a:ext uri="{FF2B5EF4-FFF2-40B4-BE49-F238E27FC236}">
                    <a16:creationId xmlns:a16="http://schemas.microsoft.com/office/drawing/2014/main" id="{980A3CDD-63D5-462D-9803-19838B482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1753"/>
                <a:ext cx="1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89" name="Freeform 23">
                <a:extLst>
                  <a:ext uri="{FF2B5EF4-FFF2-40B4-BE49-F238E27FC236}">
                    <a16:creationId xmlns:a16="http://schemas.microsoft.com/office/drawing/2014/main" id="{20B3F4E3-464D-4F52-AAA8-1909D3E45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1753"/>
                <a:ext cx="1" cy="1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90" name="Freeform 24">
                <a:extLst>
                  <a:ext uri="{FF2B5EF4-FFF2-40B4-BE49-F238E27FC236}">
                    <a16:creationId xmlns:a16="http://schemas.microsoft.com/office/drawing/2014/main" id="{68D51896-1DDD-4BEB-8472-DE1D97200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" y="1754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91" name="Freeform 25">
                <a:extLst>
                  <a:ext uri="{FF2B5EF4-FFF2-40B4-BE49-F238E27FC236}">
                    <a16:creationId xmlns:a16="http://schemas.microsoft.com/office/drawing/2014/main" id="{7567562D-71C9-4357-84C1-1496C35FD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740"/>
                <a:ext cx="1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40992" name="Picture 30" descr="B01-003">
                <a:extLst>
                  <a:ext uri="{FF2B5EF4-FFF2-40B4-BE49-F238E27FC236}">
                    <a16:creationId xmlns:a16="http://schemas.microsoft.com/office/drawing/2014/main" id="{28059F55-2A46-46BF-AE3F-C01706A64B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" y="1545"/>
                <a:ext cx="368" cy="30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93" name="Picture 31" descr="B01-003">
                <a:extLst>
                  <a:ext uri="{FF2B5EF4-FFF2-40B4-BE49-F238E27FC236}">
                    <a16:creationId xmlns:a16="http://schemas.microsoft.com/office/drawing/2014/main" id="{23060F33-E9B8-4041-9FC0-8D121096B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" y="2304"/>
                <a:ext cx="368" cy="30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994" name="Picture 32" descr="B01-003">
                <a:extLst>
                  <a:ext uri="{FF2B5EF4-FFF2-40B4-BE49-F238E27FC236}">
                    <a16:creationId xmlns:a16="http://schemas.microsoft.com/office/drawing/2014/main" id="{33E5762E-6693-4141-931A-5315A043A3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6" y="3132"/>
                <a:ext cx="368" cy="30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995" name="Line 33">
                <a:extLst>
                  <a:ext uri="{FF2B5EF4-FFF2-40B4-BE49-F238E27FC236}">
                    <a16:creationId xmlns:a16="http://schemas.microsoft.com/office/drawing/2014/main" id="{D22043BE-B676-40C4-A572-875210183D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0" y="1717"/>
                <a:ext cx="1106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96" name="Line 34">
                <a:extLst>
                  <a:ext uri="{FF2B5EF4-FFF2-40B4-BE49-F238E27FC236}">
                    <a16:creationId xmlns:a16="http://schemas.microsoft.com/office/drawing/2014/main" id="{F2E0BF32-81EE-4FF2-B04B-CF050B96BF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0" y="1649"/>
                <a:ext cx="1106" cy="68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97" name="Line 35">
                <a:extLst>
                  <a:ext uri="{FF2B5EF4-FFF2-40B4-BE49-F238E27FC236}">
                    <a16:creationId xmlns:a16="http://schemas.microsoft.com/office/drawing/2014/main" id="{D55ACDFF-9E98-467F-BD9D-D6EECE732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0" y="1580"/>
                <a:ext cx="1106" cy="137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98" name="Line 36">
                <a:extLst>
                  <a:ext uri="{FF2B5EF4-FFF2-40B4-BE49-F238E27FC236}">
                    <a16:creationId xmlns:a16="http://schemas.microsoft.com/office/drawing/2014/main" id="{78504556-F24C-4764-B8A0-53F001132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0" y="1510"/>
                <a:ext cx="1106" cy="207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999" name="Line 37">
                <a:extLst>
                  <a:ext uri="{FF2B5EF4-FFF2-40B4-BE49-F238E27FC236}">
                    <a16:creationId xmlns:a16="http://schemas.microsoft.com/office/drawing/2014/main" id="{55034223-DEC9-4414-877E-3BA4F96F2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0" y="1442"/>
                <a:ext cx="1106" cy="275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00" name="Line 38">
                <a:extLst>
                  <a:ext uri="{FF2B5EF4-FFF2-40B4-BE49-F238E27FC236}">
                    <a16:creationId xmlns:a16="http://schemas.microsoft.com/office/drawing/2014/main" id="{FAF8B472-AB8A-4E4C-9A71-1D41CCD30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0" y="1373"/>
                <a:ext cx="1106" cy="3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01" name="Line 39">
                <a:extLst>
                  <a:ext uri="{FF2B5EF4-FFF2-40B4-BE49-F238E27FC236}">
                    <a16:creationId xmlns:a16="http://schemas.microsoft.com/office/drawing/2014/main" id="{B9E76323-6FA1-492B-A7AC-AC4C1C827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0" y="1717"/>
                <a:ext cx="1106" cy="69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02" name="Line 40">
                <a:extLst>
                  <a:ext uri="{FF2B5EF4-FFF2-40B4-BE49-F238E27FC236}">
                    <a16:creationId xmlns:a16="http://schemas.microsoft.com/office/drawing/2014/main" id="{AAC324DA-71B5-4467-A287-176362AC9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0" y="1717"/>
                <a:ext cx="1106" cy="139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03" name="Line 41">
                <a:extLst>
                  <a:ext uri="{FF2B5EF4-FFF2-40B4-BE49-F238E27FC236}">
                    <a16:creationId xmlns:a16="http://schemas.microsoft.com/office/drawing/2014/main" id="{32F0FE2C-476B-46FD-81EA-E04C08DCDA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0" y="1717"/>
                <a:ext cx="1106" cy="208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04" name="Line 42">
                <a:extLst>
                  <a:ext uri="{FF2B5EF4-FFF2-40B4-BE49-F238E27FC236}">
                    <a16:creationId xmlns:a16="http://schemas.microsoft.com/office/drawing/2014/main" id="{AA0EEBA6-B0D3-44AF-9FF4-C66D650BE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0" y="1717"/>
                <a:ext cx="1106" cy="27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05" name="Line 43">
                <a:extLst>
                  <a:ext uri="{FF2B5EF4-FFF2-40B4-BE49-F238E27FC236}">
                    <a16:creationId xmlns:a16="http://schemas.microsoft.com/office/drawing/2014/main" id="{1EEADCCA-8583-40C1-AF53-2D868E260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0" y="2269"/>
                <a:ext cx="1106" cy="20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06" name="Line 44">
                <a:extLst>
                  <a:ext uri="{FF2B5EF4-FFF2-40B4-BE49-F238E27FC236}">
                    <a16:creationId xmlns:a16="http://schemas.microsoft.com/office/drawing/2014/main" id="{56B929C4-1AB9-42FA-AFC1-6B3671318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0" y="2132"/>
                <a:ext cx="1106" cy="3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07" name="Line 45">
                <a:extLst>
                  <a:ext uri="{FF2B5EF4-FFF2-40B4-BE49-F238E27FC236}">
                    <a16:creationId xmlns:a16="http://schemas.microsoft.com/office/drawing/2014/main" id="{5D512D00-D1ED-492F-9110-6151917B4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0" y="2959"/>
                <a:ext cx="1106" cy="34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08" name="Line 46">
                <a:extLst>
                  <a:ext uri="{FF2B5EF4-FFF2-40B4-BE49-F238E27FC236}">
                    <a16:creationId xmlns:a16="http://schemas.microsoft.com/office/drawing/2014/main" id="{DDE89ADB-4AA9-433D-9085-39D70EE44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0" y="2200"/>
                <a:ext cx="1106" cy="27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09" name="Line 47">
                <a:extLst>
                  <a:ext uri="{FF2B5EF4-FFF2-40B4-BE49-F238E27FC236}">
                    <a16:creationId xmlns:a16="http://schemas.microsoft.com/office/drawing/2014/main" id="{292BF4C0-9B19-4A83-9DC7-278D24026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0" y="3028"/>
                <a:ext cx="1106" cy="27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0" name="Line 48">
                <a:extLst>
                  <a:ext uri="{FF2B5EF4-FFF2-40B4-BE49-F238E27FC236}">
                    <a16:creationId xmlns:a16="http://schemas.microsoft.com/office/drawing/2014/main" id="{D2D624DE-D599-4F63-B9B3-A21995DE1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0" y="3098"/>
                <a:ext cx="1106" cy="20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1" name="Line 49">
                <a:extLst>
                  <a:ext uri="{FF2B5EF4-FFF2-40B4-BE49-F238E27FC236}">
                    <a16:creationId xmlns:a16="http://schemas.microsoft.com/office/drawing/2014/main" id="{65C726BA-A76A-4679-BDC5-2BCFED187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0" y="2339"/>
                <a:ext cx="1106" cy="1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2" name="Line 50">
                <a:extLst>
                  <a:ext uri="{FF2B5EF4-FFF2-40B4-BE49-F238E27FC236}">
                    <a16:creationId xmlns:a16="http://schemas.microsoft.com/office/drawing/2014/main" id="{657D87AD-DEC9-471F-AA8D-3F49400FA5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0" y="3167"/>
                <a:ext cx="1069" cy="13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3" name="Line 51">
                <a:extLst>
                  <a:ext uri="{FF2B5EF4-FFF2-40B4-BE49-F238E27FC236}">
                    <a16:creationId xmlns:a16="http://schemas.microsoft.com/office/drawing/2014/main" id="{EB655E24-ECEB-4C0C-9447-9BA6E55A3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0" y="2408"/>
                <a:ext cx="1106" cy="6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4" name="Line 52">
                <a:extLst>
                  <a:ext uri="{FF2B5EF4-FFF2-40B4-BE49-F238E27FC236}">
                    <a16:creationId xmlns:a16="http://schemas.microsoft.com/office/drawing/2014/main" id="{5AE5D29D-12CE-4907-ACCB-2B6B5A2A7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0" y="3235"/>
                <a:ext cx="1106" cy="6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5" name="Line 53">
                <a:extLst>
                  <a:ext uri="{FF2B5EF4-FFF2-40B4-BE49-F238E27FC236}">
                    <a16:creationId xmlns:a16="http://schemas.microsoft.com/office/drawing/2014/main" id="{E1022773-23D1-4D37-897E-6AEF6EE3F9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0" y="2476"/>
                <a:ext cx="110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6" name="Line 54">
                <a:extLst>
                  <a:ext uri="{FF2B5EF4-FFF2-40B4-BE49-F238E27FC236}">
                    <a16:creationId xmlns:a16="http://schemas.microsoft.com/office/drawing/2014/main" id="{EB6CB162-0164-4CE4-B331-6515700ED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0" y="3304"/>
                <a:ext cx="1106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7" name="Line 55">
                <a:extLst>
                  <a:ext uri="{FF2B5EF4-FFF2-40B4-BE49-F238E27FC236}">
                    <a16:creationId xmlns:a16="http://schemas.microsoft.com/office/drawing/2014/main" id="{0E4514F7-26C4-413D-8481-43FE7ABFC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0" y="2476"/>
                <a:ext cx="1106" cy="6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8" name="Line 56">
                <a:extLst>
                  <a:ext uri="{FF2B5EF4-FFF2-40B4-BE49-F238E27FC236}">
                    <a16:creationId xmlns:a16="http://schemas.microsoft.com/office/drawing/2014/main" id="{54368942-8449-4F8F-B244-728D5F07F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0" y="3304"/>
                <a:ext cx="1106" cy="7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19" name="Line 57">
                <a:extLst>
                  <a:ext uri="{FF2B5EF4-FFF2-40B4-BE49-F238E27FC236}">
                    <a16:creationId xmlns:a16="http://schemas.microsoft.com/office/drawing/2014/main" id="{5BF303C5-DCB0-4DC0-AE05-B3F4EE3FF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0" y="2476"/>
                <a:ext cx="1106" cy="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20" name="Line 58">
                <a:extLst>
                  <a:ext uri="{FF2B5EF4-FFF2-40B4-BE49-F238E27FC236}">
                    <a16:creationId xmlns:a16="http://schemas.microsoft.com/office/drawing/2014/main" id="{DFC7945B-3EB5-442D-801D-B35DE5E8BE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0" y="3304"/>
                <a:ext cx="1106" cy="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21" name="Line 59">
                <a:extLst>
                  <a:ext uri="{FF2B5EF4-FFF2-40B4-BE49-F238E27FC236}">
                    <a16:creationId xmlns:a16="http://schemas.microsoft.com/office/drawing/2014/main" id="{D8FBFCA2-078F-4A3E-A2CC-3ED12C82B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0" y="2476"/>
                <a:ext cx="1106" cy="2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22" name="Line 60">
                <a:extLst>
                  <a:ext uri="{FF2B5EF4-FFF2-40B4-BE49-F238E27FC236}">
                    <a16:creationId xmlns:a16="http://schemas.microsoft.com/office/drawing/2014/main" id="{3E84240A-3E1F-4814-BFCD-24FA1B438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0" y="3304"/>
                <a:ext cx="1106" cy="2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23" name="Line 61">
                <a:extLst>
                  <a:ext uri="{FF2B5EF4-FFF2-40B4-BE49-F238E27FC236}">
                    <a16:creationId xmlns:a16="http://schemas.microsoft.com/office/drawing/2014/main" id="{C3027F2D-E34D-46C4-AB67-9AEBC8C0C1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0" y="2476"/>
                <a:ext cx="1106" cy="27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24" name="Line 62">
                <a:extLst>
                  <a:ext uri="{FF2B5EF4-FFF2-40B4-BE49-F238E27FC236}">
                    <a16:creationId xmlns:a16="http://schemas.microsoft.com/office/drawing/2014/main" id="{17A86FB4-E799-4890-87A6-9133D218E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0" y="3304"/>
                <a:ext cx="1106" cy="27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025" name="Line 64">
                <a:extLst>
                  <a:ext uri="{FF2B5EF4-FFF2-40B4-BE49-F238E27FC236}">
                    <a16:creationId xmlns:a16="http://schemas.microsoft.com/office/drawing/2014/main" id="{08FFF0D3-D5D6-42B6-9BC1-9AE813D23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7" y="1649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41026" name="Picture 65">
                <a:extLst>
                  <a:ext uri="{FF2B5EF4-FFF2-40B4-BE49-F238E27FC236}">
                    <a16:creationId xmlns:a16="http://schemas.microsoft.com/office/drawing/2014/main" id="{1E619FD6-2ECA-4B77-94C5-93F71A314D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7" y="1338"/>
                <a:ext cx="357" cy="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27" name="Picture 66">
                <a:extLst>
                  <a:ext uri="{FF2B5EF4-FFF2-40B4-BE49-F238E27FC236}">
                    <a16:creationId xmlns:a16="http://schemas.microsoft.com/office/drawing/2014/main" id="{4CFF860F-D70F-4436-8872-0C489BF3D8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" y="2097"/>
                <a:ext cx="356" cy="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28" name="Picture 67">
                <a:extLst>
                  <a:ext uri="{FF2B5EF4-FFF2-40B4-BE49-F238E27FC236}">
                    <a16:creationId xmlns:a16="http://schemas.microsoft.com/office/drawing/2014/main" id="{AA05EF09-194E-46D7-BC88-8131B380AB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7" y="2925"/>
                <a:ext cx="345" cy="7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29" name="Picture 68">
                <a:extLst>
                  <a:ext uri="{FF2B5EF4-FFF2-40B4-BE49-F238E27FC236}">
                    <a16:creationId xmlns:a16="http://schemas.microsoft.com/office/drawing/2014/main" id="{C020A603-A540-4893-8DC0-E67E16853A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7" y="1476"/>
                <a:ext cx="406" cy="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30" name="Picture 69">
                <a:extLst>
                  <a:ext uri="{FF2B5EF4-FFF2-40B4-BE49-F238E27FC236}">
                    <a16:creationId xmlns:a16="http://schemas.microsoft.com/office/drawing/2014/main" id="{E527C8CF-9EFC-4EA6-AEBA-361D19D7E4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1" y="2235"/>
                <a:ext cx="479" cy="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31" name="Picture 70">
                <a:extLst>
                  <a:ext uri="{FF2B5EF4-FFF2-40B4-BE49-F238E27FC236}">
                    <a16:creationId xmlns:a16="http://schemas.microsoft.com/office/drawing/2014/main" id="{F7C9DF92-2C17-40EF-B85F-CF35EAEEC6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4" y="3098"/>
                <a:ext cx="368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0967" name="Text Box 73">
              <a:extLst>
                <a:ext uri="{FF2B5EF4-FFF2-40B4-BE49-F238E27FC236}">
                  <a16:creationId xmlns:a16="http://schemas.microsoft.com/office/drawing/2014/main" id="{67F7991C-4F97-4469-9471-599CE4126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104"/>
              <a:ext cx="14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 b="1"/>
                <a:t>Einsatzgrundsatz:</a:t>
              </a:r>
            </a:p>
          </p:txBody>
        </p:sp>
      </p:grpSp>
      <p:sp>
        <p:nvSpPr>
          <p:cNvPr id="40964" name="Rectangle 76">
            <a:extLst>
              <a:ext uri="{FF2B5EF4-FFF2-40B4-BE49-F238E27FC236}">
                <a16:creationId xmlns:a16="http://schemas.microsoft.com/office/drawing/2014/main" id="{D7A23323-E267-4695-8AAE-DCBC72862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48200" y="6248400"/>
            <a:ext cx="1676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Atom-Strahlung / Aufenthaltsdauer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9">
            <a:extLst>
              <a:ext uri="{FF2B5EF4-FFF2-40B4-BE49-F238E27FC236}">
                <a16:creationId xmlns:a16="http://schemas.microsoft.com/office/drawing/2014/main" id="{AB2EA530-4DBE-437C-BAC5-361BBA120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143000"/>
            <a:ext cx="311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 </a:t>
            </a:r>
            <a:r>
              <a:rPr lang="de-DE" altLang="de-DE" sz="2000" b="1">
                <a:solidFill>
                  <a:schemeClr val="accent2"/>
                </a:solidFill>
              </a:rPr>
              <a:t>Einsätze der Feuerwehr</a:t>
            </a:r>
          </a:p>
        </p:txBody>
      </p:sp>
      <p:grpSp>
        <p:nvGrpSpPr>
          <p:cNvPr id="155702" name="Group 54">
            <a:extLst>
              <a:ext uri="{FF2B5EF4-FFF2-40B4-BE49-F238E27FC236}">
                <a16:creationId xmlns:a16="http://schemas.microsoft.com/office/drawing/2014/main" id="{94DFBC0C-2CBE-4C04-878D-83B54BE657DA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514600"/>
            <a:ext cx="3943350" cy="366713"/>
            <a:chOff x="672" y="1584"/>
            <a:chExt cx="2484" cy="231"/>
          </a:xfrm>
        </p:grpSpPr>
        <p:sp>
          <p:nvSpPr>
            <p:cNvPr id="6159" name="AutoShape 31">
              <a:extLst>
                <a:ext uri="{FF2B5EF4-FFF2-40B4-BE49-F238E27FC236}">
                  <a16:creationId xmlns:a16="http://schemas.microsoft.com/office/drawing/2014/main" id="{CF402124-69E5-4B14-90E8-86B239A69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632"/>
              <a:ext cx="9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lang="de-DE" altLang="de-DE"/>
            </a:p>
          </p:txBody>
        </p:sp>
        <p:sp>
          <p:nvSpPr>
            <p:cNvPr id="6160" name="Text Box 32">
              <a:extLst>
                <a:ext uri="{FF2B5EF4-FFF2-40B4-BE49-F238E27FC236}">
                  <a16:creationId xmlns:a16="http://schemas.microsoft.com/office/drawing/2014/main" id="{EDC1CC36-6FA7-424F-BC5B-80EB89BDD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584"/>
              <a:ext cx="2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Unvorhergesehene Naturereignisse</a:t>
              </a:r>
            </a:p>
          </p:txBody>
        </p:sp>
      </p:grpSp>
      <p:grpSp>
        <p:nvGrpSpPr>
          <p:cNvPr id="155699" name="Group 51">
            <a:extLst>
              <a:ext uri="{FF2B5EF4-FFF2-40B4-BE49-F238E27FC236}">
                <a16:creationId xmlns:a16="http://schemas.microsoft.com/office/drawing/2014/main" id="{F45A6F3A-88DB-451B-AC46-A17FDA129EB8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797175"/>
            <a:ext cx="6915150" cy="541338"/>
            <a:chOff x="672" y="1762"/>
            <a:chExt cx="4356" cy="341"/>
          </a:xfrm>
        </p:grpSpPr>
        <p:sp>
          <p:nvSpPr>
            <p:cNvPr id="6156" name="Rectangle 2">
              <a:extLst>
                <a:ext uri="{FF2B5EF4-FFF2-40B4-BE49-F238E27FC236}">
                  <a16:creationId xmlns:a16="http://schemas.microsoft.com/office/drawing/2014/main" id="{E95A4931-6CBF-4E84-B2CF-FA6553624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1762"/>
              <a:ext cx="10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6157" name="AutoShape 34">
              <a:extLst>
                <a:ext uri="{FF2B5EF4-FFF2-40B4-BE49-F238E27FC236}">
                  <a16:creationId xmlns:a16="http://schemas.microsoft.com/office/drawing/2014/main" id="{48458CDC-02B6-4B0B-B230-3197F74F3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920"/>
              <a:ext cx="9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lang="de-DE" altLang="de-DE"/>
            </a:p>
          </p:txBody>
        </p:sp>
        <p:sp>
          <p:nvSpPr>
            <p:cNvPr id="6158" name="Text Box 37">
              <a:extLst>
                <a:ext uri="{FF2B5EF4-FFF2-40B4-BE49-F238E27FC236}">
                  <a16:creationId xmlns:a16="http://schemas.microsoft.com/office/drawing/2014/main" id="{E13B2BE6-7672-4C9F-A73A-3FFFC4C93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872"/>
              <a:ext cx="4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Außer Kontrolle geratene Abläufe (Arbeitswelt, Technik, Verkehr)</a:t>
              </a:r>
            </a:p>
          </p:txBody>
        </p:sp>
      </p:grpSp>
      <p:grpSp>
        <p:nvGrpSpPr>
          <p:cNvPr id="155700" name="Group 52">
            <a:extLst>
              <a:ext uri="{FF2B5EF4-FFF2-40B4-BE49-F238E27FC236}">
                <a16:creationId xmlns:a16="http://schemas.microsoft.com/office/drawing/2014/main" id="{34721BE0-2E31-4BF3-827A-25D6B0D8B90C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389313"/>
            <a:ext cx="5934075" cy="366712"/>
            <a:chOff x="672" y="2135"/>
            <a:chExt cx="3738" cy="231"/>
          </a:xfrm>
        </p:grpSpPr>
        <p:sp>
          <p:nvSpPr>
            <p:cNvPr id="6154" name="AutoShape 35">
              <a:extLst>
                <a:ext uri="{FF2B5EF4-FFF2-40B4-BE49-F238E27FC236}">
                  <a16:creationId xmlns:a16="http://schemas.microsoft.com/office/drawing/2014/main" id="{C113B829-BA1A-4AF0-B1C8-67CC0B1B6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208"/>
              <a:ext cx="9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lang="de-DE" altLang="de-DE"/>
            </a:p>
          </p:txBody>
        </p:sp>
        <p:sp>
          <p:nvSpPr>
            <p:cNvPr id="6155" name="Text Box 38">
              <a:extLst>
                <a:ext uri="{FF2B5EF4-FFF2-40B4-BE49-F238E27FC236}">
                  <a16:creationId xmlns:a16="http://schemas.microsoft.com/office/drawing/2014/main" id="{825CA507-FEDE-4575-A96D-3070C9AAF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" y="2135"/>
              <a:ext cx="36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Menschliches Fehlverhalten (Leichtsinn, Fahrlässigkeit)</a:t>
              </a:r>
            </a:p>
          </p:txBody>
        </p:sp>
      </p:grpSp>
      <p:grpSp>
        <p:nvGrpSpPr>
          <p:cNvPr id="155701" name="Group 53">
            <a:extLst>
              <a:ext uri="{FF2B5EF4-FFF2-40B4-BE49-F238E27FC236}">
                <a16:creationId xmlns:a16="http://schemas.microsoft.com/office/drawing/2014/main" id="{5494D22D-791F-4D50-97BB-CCE4B4847C6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810000"/>
            <a:ext cx="6623050" cy="366713"/>
            <a:chOff x="672" y="2400"/>
            <a:chExt cx="4172" cy="231"/>
          </a:xfrm>
        </p:grpSpPr>
        <p:sp>
          <p:nvSpPr>
            <p:cNvPr id="6152" name="AutoShape 36">
              <a:extLst>
                <a:ext uri="{FF2B5EF4-FFF2-40B4-BE49-F238E27FC236}">
                  <a16:creationId xmlns:a16="http://schemas.microsoft.com/office/drawing/2014/main" id="{CFB9DA80-B748-4255-A5F8-CCBDE01B2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448"/>
              <a:ext cx="9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lang="de-DE" altLang="de-DE"/>
            </a:p>
          </p:txBody>
        </p:sp>
        <p:sp>
          <p:nvSpPr>
            <p:cNvPr id="6153" name="Text Box 39">
              <a:extLst>
                <a:ext uri="{FF2B5EF4-FFF2-40B4-BE49-F238E27FC236}">
                  <a16:creationId xmlns:a16="http://schemas.microsoft.com/office/drawing/2014/main" id="{CC43480C-D12D-4ECF-9607-51208ADAE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400"/>
              <a:ext cx="40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Vorsätzliches Handeln (Gleichgültigkeit, Böswilligkeit, Absicht)</a:t>
              </a:r>
            </a:p>
          </p:txBody>
        </p:sp>
      </p:grpSp>
      <p:sp>
        <p:nvSpPr>
          <p:cNvPr id="6151" name="Rectangle 55">
            <a:extLst>
              <a:ext uri="{FF2B5EF4-FFF2-40B4-BE49-F238E27FC236}">
                <a16:creationId xmlns:a16="http://schemas.microsoft.com/office/drawing/2014/main" id="{DF6A569A-C139-4FCC-88CF-9799EF75F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6172200"/>
            <a:ext cx="1371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Einsätze der Feuerwehr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1">
            <a:extLst>
              <a:ext uri="{FF2B5EF4-FFF2-40B4-BE49-F238E27FC236}">
                <a16:creationId xmlns:a16="http://schemas.microsoft.com/office/drawing/2014/main" id="{DD7D13B4-4A02-4239-8A21-B05D4DB84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143000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Atomare Strahlung</a:t>
            </a:r>
          </a:p>
        </p:txBody>
      </p:sp>
      <p:grpSp>
        <p:nvGrpSpPr>
          <p:cNvPr id="192588" name="Group 76">
            <a:extLst>
              <a:ext uri="{FF2B5EF4-FFF2-40B4-BE49-F238E27FC236}">
                <a16:creationId xmlns:a16="http://schemas.microsoft.com/office/drawing/2014/main" id="{FA3CCC2C-16A7-4E2E-BCF1-9BD2E03859BB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752600"/>
            <a:ext cx="6918325" cy="4114800"/>
            <a:chOff x="624" y="1104"/>
            <a:chExt cx="4358" cy="2592"/>
          </a:xfrm>
        </p:grpSpPr>
        <p:sp>
          <p:nvSpPr>
            <p:cNvPr id="43013" name="Rectangle 26">
              <a:extLst>
                <a:ext uri="{FF2B5EF4-FFF2-40B4-BE49-F238E27FC236}">
                  <a16:creationId xmlns:a16="http://schemas.microsoft.com/office/drawing/2014/main" id="{764F272E-B2E6-4292-BABC-B2042C94D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152"/>
              <a:ext cx="9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de-DE" altLang="de-DE"/>
            </a:p>
          </p:txBody>
        </p:sp>
        <p:grpSp>
          <p:nvGrpSpPr>
            <p:cNvPr id="43014" name="Group 70">
              <a:extLst>
                <a:ext uri="{FF2B5EF4-FFF2-40B4-BE49-F238E27FC236}">
                  <a16:creationId xmlns:a16="http://schemas.microsoft.com/office/drawing/2014/main" id="{FFD5553F-5393-416A-ACFB-4C68DD69F9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1248"/>
              <a:ext cx="1862" cy="2448"/>
              <a:chOff x="2018" y="709"/>
              <a:chExt cx="2676" cy="3039"/>
            </a:xfrm>
          </p:grpSpPr>
          <p:sp>
            <p:nvSpPr>
              <p:cNvPr id="43017" name="Rectangle 2">
                <a:extLst>
                  <a:ext uri="{FF2B5EF4-FFF2-40B4-BE49-F238E27FC236}">
                    <a16:creationId xmlns:a16="http://schemas.microsoft.com/office/drawing/2014/main" id="{12FA8878-20C7-4AEA-BFB1-64D1D4B79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0" y="1762"/>
                <a:ext cx="102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018" name="Freeform 3">
                <a:extLst>
                  <a:ext uri="{FF2B5EF4-FFF2-40B4-BE49-F238E27FC236}">
                    <a16:creationId xmlns:a16="http://schemas.microsoft.com/office/drawing/2014/main" id="{4E7185A5-1280-477A-BBD1-CACB5F6FA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1608"/>
                <a:ext cx="4" cy="3"/>
              </a:xfrm>
              <a:custGeom>
                <a:avLst/>
                <a:gdLst>
                  <a:gd name="T0" fmla="*/ 0 w 34"/>
                  <a:gd name="T1" fmla="*/ 0 h 25"/>
                  <a:gd name="T2" fmla="*/ 0 w 34"/>
                  <a:gd name="T3" fmla="*/ 0 h 25"/>
                  <a:gd name="T4" fmla="*/ 0 w 34"/>
                  <a:gd name="T5" fmla="*/ 0 h 25"/>
                  <a:gd name="T6" fmla="*/ 0 w 34"/>
                  <a:gd name="T7" fmla="*/ 0 h 25"/>
                  <a:gd name="T8" fmla="*/ 0 w 34"/>
                  <a:gd name="T9" fmla="*/ 0 h 25"/>
                  <a:gd name="T10" fmla="*/ 0 w 34"/>
                  <a:gd name="T11" fmla="*/ 0 h 25"/>
                  <a:gd name="T12" fmla="*/ 0 w 34"/>
                  <a:gd name="T13" fmla="*/ 0 h 25"/>
                  <a:gd name="T14" fmla="*/ 0 w 34"/>
                  <a:gd name="T15" fmla="*/ 0 h 25"/>
                  <a:gd name="T16" fmla="*/ 0 w 34"/>
                  <a:gd name="T17" fmla="*/ 0 h 25"/>
                  <a:gd name="T18" fmla="*/ 0 w 34"/>
                  <a:gd name="T19" fmla="*/ 0 h 25"/>
                  <a:gd name="T20" fmla="*/ 0 w 34"/>
                  <a:gd name="T21" fmla="*/ 0 h 25"/>
                  <a:gd name="T22" fmla="*/ 0 w 34"/>
                  <a:gd name="T23" fmla="*/ 0 h 25"/>
                  <a:gd name="T24" fmla="*/ 0 w 34"/>
                  <a:gd name="T25" fmla="*/ 0 h 25"/>
                  <a:gd name="T26" fmla="*/ 0 w 34"/>
                  <a:gd name="T27" fmla="*/ 0 h 25"/>
                  <a:gd name="T28" fmla="*/ 0 w 34"/>
                  <a:gd name="T29" fmla="*/ 0 h 25"/>
                  <a:gd name="T30" fmla="*/ 0 w 34"/>
                  <a:gd name="T31" fmla="*/ 0 h 25"/>
                  <a:gd name="T32" fmla="*/ 0 w 34"/>
                  <a:gd name="T33" fmla="*/ 0 h 25"/>
                  <a:gd name="T34" fmla="*/ 0 w 34"/>
                  <a:gd name="T35" fmla="*/ 0 h 25"/>
                  <a:gd name="T36" fmla="*/ 0 w 34"/>
                  <a:gd name="T37" fmla="*/ 0 h 25"/>
                  <a:gd name="T38" fmla="*/ 0 w 34"/>
                  <a:gd name="T39" fmla="*/ 0 h 25"/>
                  <a:gd name="T40" fmla="*/ 0 w 34"/>
                  <a:gd name="T41" fmla="*/ 0 h 25"/>
                  <a:gd name="T42" fmla="*/ 0 w 34"/>
                  <a:gd name="T43" fmla="*/ 0 h 25"/>
                  <a:gd name="T44" fmla="*/ 0 w 34"/>
                  <a:gd name="T45" fmla="*/ 0 h 25"/>
                  <a:gd name="T46" fmla="*/ 0 w 34"/>
                  <a:gd name="T47" fmla="*/ 0 h 25"/>
                  <a:gd name="T48" fmla="*/ 0 w 34"/>
                  <a:gd name="T49" fmla="*/ 0 h 25"/>
                  <a:gd name="T50" fmla="*/ 0 w 34"/>
                  <a:gd name="T51" fmla="*/ 0 h 25"/>
                  <a:gd name="T52" fmla="*/ 0 w 34"/>
                  <a:gd name="T53" fmla="*/ 0 h 25"/>
                  <a:gd name="T54" fmla="*/ 0 w 34"/>
                  <a:gd name="T55" fmla="*/ 0 h 25"/>
                  <a:gd name="T56" fmla="*/ 0 w 34"/>
                  <a:gd name="T57" fmla="*/ 0 h 25"/>
                  <a:gd name="T58" fmla="*/ 0 w 34"/>
                  <a:gd name="T59" fmla="*/ 0 h 25"/>
                  <a:gd name="T60" fmla="*/ 0 w 34"/>
                  <a:gd name="T61" fmla="*/ 0 h 25"/>
                  <a:gd name="T62" fmla="*/ 0 w 34"/>
                  <a:gd name="T63" fmla="*/ 0 h 25"/>
                  <a:gd name="T64" fmla="*/ 0 w 34"/>
                  <a:gd name="T65" fmla="*/ 0 h 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" h="25">
                    <a:moveTo>
                      <a:pt x="2" y="7"/>
                    </a:moveTo>
                    <a:lnTo>
                      <a:pt x="3" y="4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8" y="2"/>
                    </a:lnTo>
                    <a:lnTo>
                      <a:pt x="21" y="4"/>
                    </a:lnTo>
                    <a:lnTo>
                      <a:pt x="24" y="6"/>
                    </a:lnTo>
                    <a:lnTo>
                      <a:pt x="26" y="9"/>
                    </a:lnTo>
                    <a:lnTo>
                      <a:pt x="28" y="11"/>
                    </a:lnTo>
                    <a:lnTo>
                      <a:pt x="31" y="13"/>
                    </a:lnTo>
                    <a:lnTo>
                      <a:pt x="32" y="15"/>
                    </a:lnTo>
                    <a:lnTo>
                      <a:pt x="33" y="17"/>
                    </a:lnTo>
                    <a:lnTo>
                      <a:pt x="34" y="20"/>
                    </a:lnTo>
                    <a:lnTo>
                      <a:pt x="34" y="22"/>
                    </a:lnTo>
                    <a:lnTo>
                      <a:pt x="32" y="23"/>
                    </a:lnTo>
                    <a:lnTo>
                      <a:pt x="31" y="24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3" y="25"/>
                    </a:lnTo>
                    <a:lnTo>
                      <a:pt x="19" y="25"/>
                    </a:lnTo>
                    <a:lnTo>
                      <a:pt x="16" y="24"/>
                    </a:lnTo>
                    <a:lnTo>
                      <a:pt x="13" y="24"/>
                    </a:lnTo>
                    <a:lnTo>
                      <a:pt x="10" y="23"/>
                    </a:lnTo>
                    <a:lnTo>
                      <a:pt x="7" y="21"/>
                    </a:lnTo>
                    <a:lnTo>
                      <a:pt x="5" y="20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19" name="Freeform 4">
                <a:extLst>
                  <a:ext uri="{FF2B5EF4-FFF2-40B4-BE49-F238E27FC236}">
                    <a16:creationId xmlns:a16="http://schemas.microsoft.com/office/drawing/2014/main" id="{1A7C0187-2D06-46D4-BBB0-4BD3399B2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1038"/>
                <a:ext cx="1" cy="1"/>
              </a:xfrm>
              <a:custGeom>
                <a:avLst/>
                <a:gdLst>
                  <a:gd name="T0" fmla="*/ 0 w 2"/>
                  <a:gd name="T1" fmla="*/ 0 h 14"/>
                  <a:gd name="T2" fmla="*/ 1 w 2"/>
                  <a:gd name="T3" fmla="*/ 0 h 14"/>
                  <a:gd name="T4" fmla="*/ 0 w 2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4">
                    <a:moveTo>
                      <a:pt x="0" y="0"/>
                    </a:move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20" name="Freeform 5">
                <a:extLst>
                  <a:ext uri="{FF2B5EF4-FFF2-40B4-BE49-F238E27FC236}">
                    <a16:creationId xmlns:a16="http://schemas.microsoft.com/office/drawing/2014/main" id="{93865A55-EFE7-47B7-9AB3-3EFBDE731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1198"/>
                <a:ext cx="1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9" y="11"/>
                    </a:moveTo>
                    <a:lnTo>
                      <a:pt x="0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21" name="Freeform 6">
                <a:extLst>
                  <a:ext uri="{FF2B5EF4-FFF2-40B4-BE49-F238E27FC236}">
                    <a16:creationId xmlns:a16="http://schemas.microsoft.com/office/drawing/2014/main" id="{7383EC05-F4CA-4E92-A32B-09FF5968E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1199"/>
                <a:ext cx="1" cy="1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0 h 9"/>
                  <a:gd name="T4" fmla="*/ 0 w 11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lnTo>
                      <a:pt x="1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22" name="Freeform 7">
                <a:extLst>
                  <a:ext uri="{FF2B5EF4-FFF2-40B4-BE49-F238E27FC236}">
                    <a16:creationId xmlns:a16="http://schemas.microsoft.com/office/drawing/2014/main" id="{4D46568F-6C04-4D2D-BFBD-B2DE501B1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1229"/>
                <a:ext cx="2" cy="1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0 h 4"/>
                  <a:gd name="T4" fmla="*/ 0 w 1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3" y="0"/>
                    </a:moveTo>
                    <a:lnTo>
                      <a:pt x="0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23" name="Freeform 8">
                <a:extLst>
                  <a:ext uri="{FF2B5EF4-FFF2-40B4-BE49-F238E27FC236}">
                    <a16:creationId xmlns:a16="http://schemas.microsoft.com/office/drawing/2014/main" id="{4DBEE275-1A2C-4865-AFA4-0ED9FE2DC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1229"/>
                <a:ext cx="2" cy="1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0 h 4"/>
                  <a:gd name="T4" fmla="*/ 0 w 1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0" y="4"/>
                    </a:moveTo>
                    <a:lnTo>
                      <a:pt x="1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24" name="Freeform 9">
                <a:extLst>
                  <a:ext uri="{FF2B5EF4-FFF2-40B4-BE49-F238E27FC236}">
                    <a16:creationId xmlns:a16="http://schemas.microsoft.com/office/drawing/2014/main" id="{C4302A40-9F76-4C18-98F1-0A84B0922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1398"/>
                <a:ext cx="2" cy="1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0 h 5"/>
                  <a:gd name="T4" fmla="*/ 0 w 1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25" name="Freeform 10">
                <a:extLst>
                  <a:ext uri="{FF2B5EF4-FFF2-40B4-BE49-F238E27FC236}">
                    <a16:creationId xmlns:a16="http://schemas.microsoft.com/office/drawing/2014/main" id="{14126F8F-CE52-427E-82F6-7CBB3853E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1398"/>
                <a:ext cx="2" cy="1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0 h 5"/>
                  <a:gd name="T4" fmla="*/ 0 w 1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1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26" name="Freeform 11">
                <a:extLst>
                  <a:ext uri="{FF2B5EF4-FFF2-40B4-BE49-F238E27FC236}">
                    <a16:creationId xmlns:a16="http://schemas.microsoft.com/office/drawing/2014/main" id="{DC0F4BAE-E7BE-4800-B497-B5205321F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1410"/>
                <a:ext cx="1" cy="1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1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27" name="Freeform 12">
                <a:extLst>
                  <a:ext uri="{FF2B5EF4-FFF2-40B4-BE49-F238E27FC236}">
                    <a16:creationId xmlns:a16="http://schemas.microsoft.com/office/drawing/2014/main" id="{3CC26BDE-BE62-48C4-A9FD-382E84995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1411"/>
                <a:ext cx="1" cy="1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0 h 5"/>
                  <a:gd name="T4" fmla="*/ 0 w 1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28" name="Freeform 13">
                <a:extLst>
                  <a:ext uri="{FF2B5EF4-FFF2-40B4-BE49-F238E27FC236}">
                    <a16:creationId xmlns:a16="http://schemas.microsoft.com/office/drawing/2014/main" id="{B4FF5D20-3CBF-46D7-B0BB-F72EBF444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1405"/>
                <a:ext cx="1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9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29" name="Freeform 14">
                <a:extLst>
                  <a:ext uri="{FF2B5EF4-FFF2-40B4-BE49-F238E27FC236}">
                    <a16:creationId xmlns:a16="http://schemas.microsoft.com/office/drawing/2014/main" id="{1D6F51A2-373E-494E-BC56-5AE932EE4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309"/>
                <a:ext cx="1" cy="1"/>
              </a:xfrm>
              <a:custGeom>
                <a:avLst/>
                <a:gdLst>
                  <a:gd name="T0" fmla="*/ 0 w 4"/>
                  <a:gd name="T1" fmla="*/ 0 h 14"/>
                  <a:gd name="T2" fmla="*/ 0 w 4"/>
                  <a:gd name="T3" fmla="*/ 0 h 14"/>
                  <a:gd name="T4" fmla="*/ 0 w 4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30" name="Freeform 15">
                <a:extLst>
                  <a:ext uri="{FF2B5EF4-FFF2-40B4-BE49-F238E27FC236}">
                    <a16:creationId xmlns:a16="http://schemas.microsoft.com/office/drawing/2014/main" id="{9608E798-E45E-4B3E-8F00-AF809DB1A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309"/>
                <a:ext cx="1" cy="1"/>
              </a:xfrm>
              <a:custGeom>
                <a:avLst/>
                <a:gdLst>
                  <a:gd name="T0" fmla="*/ 1 w 2"/>
                  <a:gd name="T1" fmla="*/ 0 h 14"/>
                  <a:gd name="T2" fmla="*/ 0 w 2"/>
                  <a:gd name="T3" fmla="*/ 0 h 14"/>
                  <a:gd name="T4" fmla="*/ 1 w 2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lnTo>
                      <a:pt x="0" y="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31" name="Freeform 16">
                <a:extLst>
                  <a:ext uri="{FF2B5EF4-FFF2-40B4-BE49-F238E27FC236}">
                    <a16:creationId xmlns:a16="http://schemas.microsoft.com/office/drawing/2014/main" id="{05DDF44F-77D3-49FF-B791-40CEC5DF6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1275"/>
                <a:ext cx="2" cy="1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32" name="Freeform 17">
                <a:extLst>
                  <a:ext uri="{FF2B5EF4-FFF2-40B4-BE49-F238E27FC236}">
                    <a16:creationId xmlns:a16="http://schemas.microsoft.com/office/drawing/2014/main" id="{51F4F261-ADBA-42EC-9208-B3686A922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1275"/>
                <a:ext cx="2" cy="1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0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33" name="Freeform 18">
                <a:extLst>
                  <a:ext uri="{FF2B5EF4-FFF2-40B4-BE49-F238E27FC236}">
                    <a16:creationId xmlns:a16="http://schemas.microsoft.com/office/drawing/2014/main" id="{F03D5F66-7398-4BBE-83D8-EB4720FE2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1055"/>
                <a:ext cx="2" cy="1"/>
              </a:xfrm>
              <a:custGeom>
                <a:avLst/>
                <a:gdLst>
                  <a:gd name="T0" fmla="*/ 0 w 14"/>
                  <a:gd name="T1" fmla="*/ 0 h 1"/>
                  <a:gd name="T2" fmla="*/ 0 w 14"/>
                  <a:gd name="T3" fmla="*/ 0 h 1"/>
                  <a:gd name="T4" fmla="*/ 0 w 1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">
                    <a:moveTo>
                      <a:pt x="0" y="0"/>
                    </a:move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34" name="Freeform 19">
                <a:extLst>
                  <a:ext uri="{FF2B5EF4-FFF2-40B4-BE49-F238E27FC236}">
                    <a16:creationId xmlns:a16="http://schemas.microsoft.com/office/drawing/2014/main" id="{5ED834A6-C82C-4AEC-A7B3-8EDDE8FEE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" y="1237"/>
                <a:ext cx="1" cy="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35" name="Freeform 20">
                <a:extLst>
                  <a:ext uri="{FF2B5EF4-FFF2-40B4-BE49-F238E27FC236}">
                    <a16:creationId xmlns:a16="http://schemas.microsoft.com/office/drawing/2014/main" id="{E7D55A06-6017-48F7-8FDF-EB3D4622D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1242"/>
                <a:ext cx="1" cy="1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36" name="Freeform 21">
                <a:extLst>
                  <a:ext uri="{FF2B5EF4-FFF2-40B4-BE49-F238E27FC236}">
                    <a16:creationId xmlns:a16="http://schemas.microsoft.com/office/drawing/2014/main" id="{E5DED10D-2706-4E63-87CC-6DA6EBE0D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1242"/>
                <a:ext cx="1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37" name="Freeform 22">
                <a:extLst>
                  <a:ext uri="{FF2B5EF4-FFF2-40B4-BE49-F238E27FC236}">
                    <a16:creationId xmlns:a16="http://schemas.microsoft.com/office/drawing/2014/main" id="{0563F2D2-89FA-4FC0-8185-0ECFAA44C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1254"/>
                <a:ext cx="1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38" name="Freeform 23">
                <a:extLst>
                  <a:ext uri="{FF2B5EF4-FFF2-40B4-BE49-F238E27FC236}">
                    <a16:creationId xmlns:a16="http://schemas.microsoft.com/office/drawing/2014/main" id="{5931C478-FACB-4A17-BBF1-607CA0650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1254"/>
                <a:ext cx="1" cy="1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39" name="Freeform 24">
                <a:extLst>
                  <a:ext uri="{FF2B5EF4-FFF2-40B4-BE49-F238E27FC236}">
                    <a16:creationId xmlns:a16="http://schemas.microsoft.com/office/drawing/2014/main" id="{D79AA16F-0E9E-4D37-ACC1-F517150EF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" y="1256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40" name="Freeform 25">
                <a:extLst>
                  <a:ext uri="{FF2B5EF4-FFF2-40B4-BE49-F238E27FC236}">
                    <a16:creationId xmlns:a16="http://schemas.microsoft.com/office/drawing/2014/main" id="{BC5F8B03-E90A-43F9-8ED9-CAC2BBB0C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" y="1237"/>
                <a:ext cx="1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43041" name="Picture 30" descr="B01-003">
                <a:extLst>
                  <a:ext uri="{FF2B5EF4-FFF2-40B4-BE49-F238E27FC236}">
                    <a16:creationId xmlns:a16="http://schemas.microsoft.com/office/drawing/2014/main" id="{61AEAC01-9D83-4657-9308-54C867900F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1" y="981"/>
                <a:ext cx="453" cy="40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42" name="Picture 31" descr="B01-003">
                <a:extLst>
                  <a:ext uri="{FF2B5EF4-FFF2-40B4-BE49-F238E27FC236}">
                    <a16:creationId xmlns:a16="http://schemas.microsoft.com/office/drawing/2014/main" id="{A3716FC2-490F-4F3D-8503-021C7EABEB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1" y="1979"/>
                <a:ext cx="453" cy="40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43" name="Picture 32" descr="B01-003">
                <a:extLst>
                  <a:ext uri="{FF2B5EF4-FFF2-40B4-BE49-F238E27FC236}">
                    <a16:creationId xmlns:a16="http://schemas.microsoft.com/office/drawing/2014/main" id="{0C3F1282-F559-48DE-88E3-E128988EFD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1" y="3067"/>
                <a:ext cx="453" cy="40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44" name="Line 33">
                <a:extLst>
                  <a:ext uri="{FF2B5EF4-FFF2-40B4-BE49-F238E27FC236}">
                    <a16:creationId xmlns:a16="http://schemas.microsoft.com/office/drawing/2014/main" id="{008691E7-0592-43E6-B0AB-BC0700E8E1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0" y="1207"/>
                <a:ext cx="136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45" name="Line 34">
                <a:extLst>
                  <a:ext uri="{FF2B5EF4-FFF2-40B4-BE49-F238E27FC236}">
                    <a16:creationId xmlns:a16="http://schemas.microsoft.com/office/drawing/2014/main" id="{29625052-8F47-4819-BD7F-FF6B23386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1117"/>
                <a:ext cx="1361" cy="9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46" name="Line 35">
                <a:extLst>
                  <a:ext uri="{FF2B5EF4-FFF2-40B4-BE49-F238E27FC236}">
                    <a16:creationId xmlns:a16="http://schemas.microsoft.com/office/drawing/2014/main" id="{D915F43B-7072-46A0-9836-98652CA10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1026"/>
                <a:ext cx="1361" cy="1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47" name="Line 36">
                <a:extLst>
                  <a:ext uri="{FF2B5EF4-FFF2-40B4-BE49-F238E27FC236}">
                    <a16:creationId xmlns:a16="http://schemas.microsoft.com/office/drawing/2014/main" id="{36155B4D-2F38-4991-97E3-057AA6774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935"/>
                <a:ext cx="1361" cy="2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48" name="Line 37">
                <a:extLst>
                  <a:ext uri="{FF2B5EF4-FFF2-40B4-BE49-F238E27FC236}">
                    <a16:creationId xmlns:a16="http://schemas.microsoft.com/office/drawing/2014/main" id="{C935D08A-9BBD-47FD-ACBE-3C8CFD662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845"/>
                <a:ext cx="1361" cy="36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49" name="Line 38">
                <a:extLst>
                  <a:ext uri="{FF2B5EF4-FFF2-40B4-BE49-F238E27FC236}">
                    <a16:creationId xmlns:a16="http://schemas.microsoft.com/office/drawing/2014/main" id="{F17239EB-E1E0-4FE2-A2EF-EEA5EB593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754"/>
                <a:ext cx="1361" cy="45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0" name="Line 39">
                <a:extLst>
                  <a:ext uri="{FF2B5EF4-FFF2-40B4-BE49-F238E27FC236}">
                    <a16:creationId xmlns:a16="http://schemas.microsoft.com/office/drawing/2014/main" id="{5F280F81-CCC8-44D3-B249-DB2667A48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0" y="1207"/>
                <a:ext cx="1361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1" name="Line 40">
                <a:extLst>
                  <a:ext uri="{FF2B5EF4-FFF2-40B4-BE49-F238E27FC236}">
                    <a16:creationId xmlns:a16="http://schemas.microsoft.com/office/drawing/2014/main" id="{5CA6FF56-9C97-47B8-A4AD-F7D277715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0" y="1207"/>
                <a:ext cx="1361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2" name="Line 41">
                <a:extLst>
                  <a:ext uri="{FF2B5EF4-FFF2-40B4-BE49-F238E27FC236}">
                    <a16:creationId xmlns:a16="http://schemas.microsoft.com/office/drawing/2014/main" id="{E00A6516-586F-475F-8788-A1DF64814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0" y="1207"/>
                <a:ext cx="1361" cy="2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3" name="Line 42">
                <a:extLst>
                  <a:ext uri="{FF2B5EF4-FFF2-40B4-BE49-F238E27FC236}">
                    <a16:creationId xmlns:a16="http://schemas.microsoft.com/office/drawing/2014/main" id="{0AD031F3-A6E7-46A3-A7A3-98E339A9E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0" y="1207"/>
                <a:ext cx="1361" cy="3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4" name="Line 43">
                <a:extLst>
                  <a:ext uri="{FF2B5EF4-FFF2-40B4-BE49-F238E27FC236}">
                    <a16:creationId xmlns:a16="http://schemas.microsoft.com/office/drawing/2014/main" id="{A9596714-2FA2-48EB-90B4-0678CF880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1933"/>
                <a:ext cx="1361" cy="2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5" name="Line 44">
                <a:extLst>
                  <a:ext uri="{FF2B5EF4-FFF2-40B4-BE49-F238E27FC236}">
                    <a16:creationId xmlns:a16="http://schemas.microsoft.com/office/drawing/2014/main" id="{C9032188-AE30-40C6-A603-1BCA5CE4C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1752"/>
                <a:ext cx="1361" cy="45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6" name="Line 45">
                <a:extLst>
                  <a:ext uri="{FF2B5EF4-FFF2-40B4-BE49-F238E27FC236}">
                    <a16:creationId xmlns:a16="http://schemas.microsoft.com/office/drawing/2014/main" id="{BA882E9F-3D05-4195-B899-18F3C5F31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2840"/>
                <a:ext cx="1361" cy="45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7" name="Line 46">
                <a:extLst>
                  <a:ext uri="{FF2B5EF4-FFF2-40B4-BE49-F238E27FC236}">
                    <a16:creationId xmlns:a16="http://schemas.microsoft.com/office/drawing/2014/main" id="{05737AB3-F45C-44AD-B56A-67BC1889D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1842"/>
                <a:ext cx="1361" cy="36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8" name="Line 47">
                <a:extLst>
                  <a:ext uri="{FF2B5EF4-FFF2-40B4-BE49-F238E27FC236}">
                    <a16:creationId xmlns:a16="http://schemas.microsoft.com/office/drawing/2014/main" id="{3358C2D2-C4DE-4933-83ED-D121625EB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2931"/>
                <a:ext cx="1361" cy="36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59" name="Line 48">
                <a:extLst>
                  <a:ext uri="{FF2B5EF4-FFF2-40B4-BE49-F238E27FC236}">
                    <a16:creationId xmlns:a16="http://schemas.microsoft.com/office/drawing/2014/main" id="{7CAE9470-EEAD-46DB-92C1-6171B2C78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3022"/>
                <a:ext cx="1361" cy="27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60" name="Line 49">
                <a:extLst>
                  <a:ext uri="{FF2B5EF4-FFF2-40B4-BE49-F238E27FC236}">
                    <a16:creationId xmlns:a16="http://schemas.microsoft.com/office/drawing/2014/main" id="{4D5982F3-AA48-4668-8B2C-B4CF322A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2024"/>
                <a:ext cx="1361" cy="1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61" name="Line 50">
                <a:extLst>
                  <a:ext uri="{FF2B5EF4-FFF2-40B4-BE49-F238E27FC236}">
                    <a16:creationId xmlns:a16="http://schemas.microsoft.com/office/drawing/2014/main" id="{CD8ADFB6-4F2B-43E1-B46B-F05213151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3113"/>
                <a:ext cx="1316" cy="18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62" name="Line 51">
                <a:extLst>
                  <a:ext uri="{FF2B5EF4-FFF2-40B4-BE49-F238E27FC236}">
                    <a16:creationId xmlns:a16="http://schemas.microsoft.com/office/drawing/2014/main" id="{1380955E-7C7D-4C4C-BC16-C39B334733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2115"/>
                <a:ext cx="1361" cy="9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63" name="Line 52">
                <a:extLst>
                  <a:ext uri="{FF2B5EF4-FFF2-40B4-BE49-F238E27FC236}">
                    <a16:creationId xmlns:a16="http://schemas.microsoft.com/office/drawing/2014/main" id="{BFBE351A-231D-4508-B620-2422F2EE4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80" y="3203"/>
                <a:ext cx="1361" cy="9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64" name="Line 53">
                <a:extLst>
                  <a:ext uri="{FF2B5EF4-FFF2-40B4-BE49-F238E27FC236}">
                    <a16:creationId xmlns:a16="http://schemas.microsoft.com/office/drawing/2014/main" id="{C7BD2D76-DDA3-4C6E-83E0-F6C8EDC20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0" y="2205"/>
                <a:ext cx="136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65" name="Line 54">
                <a:extLst>
                  <a:ext uri="{FF2B5EF4-FFF2-40B4-BE49-F238E27FC236}">
                    <a16:creationId xmlns:a16="http://schemas.microsoft.com/office/drawing/2014/main" id="{A4E33192-7351-4334-A27A-C74C374613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0" y="3294"/>
                <a:ext cx="136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66" name="Line 55">
                <a:extLst>
                  <a:ext uri="{FF2B5EF4-FFF2-40B4-BE49-F238E27FC236}">
                    <a16:creationId xmlns:a16="http://schemas.microsoft.com/office/drawing/2014/main" id="{4E59D467-B1E4-4401-B95D-C6A4B21ED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0" y="2205"/>
                <a:ext cx="1361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67" name="Line 56">
                <a:extLst>
                  <a:ext uri="{FF2B5EF4-FFF2-40B4-BE49-F238E27FC236}">
                    <a16:creationId xmlns:a16="http://schemas.microsoft.com/office/drawing/2014/main" id="{A46EEFD6-AF75-4680-A463-9569EAE60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0" y="3294"/>
                <a:ext cx="1361" cy="9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68" name="Line 57">
                <a:extLst>
                  <a:ext uri="{FF2B5EF4-FFF2-40B4-BE49-F238E27FC236}">
                    <a16:creationId xmlns:a16="http://schemas.microsoft.com/office/drawing/2014/main" id="{83FEB33F-BC08-491C-B214-DAE527725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0" y="2205"/>
                <a:ext cx="1361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69" name="Line 58">
                <a:extLst>
                  <a:ext uri="{FF2B5EF4-FFF2-40B4-BE49-F238E27FC236}">
                    <a16:creationId xmlns:a16="http://schemas.microsoft.com/office/drawing/2014/main" id="{8A4D8BC3-E5AA-464D-94F5-62549B948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0" y="3294"/>
                <a:ext cx="1361" cy="1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70" name="Line 59">
                <a:extLst>
                  <a:ext uri="{FF2B5EF4-FFF2-40B4-BE49-F238E27FC236}">
                    <a16:creationId xmlns:a16="http://schemas.microsoft.com/office/drawing/2014/main" id="{1304906C-B1A5-4FCD-9E8B-A14402AB6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0" y="2205"/>
                <a:ext cx="1361" cy="2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71" name="Line 60">
                <a:extLst>
                  <a:ext uri="{FF2B5EF4-FFF2-40B4-BE49-F238E27FC236}">
                    <a16:creationId xmlns:a16="http://schemas.microsoft.com/office/drawing/2014/main" id="{D6C1BBD4-B453-44C0-87BC-58D58F5E6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0" y="3294"/>
                <a:ext cx="1361" cy="27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72" name="Line 61">
                <a:extLst>
                  <a:ext uri="{FF2B5EF4-FFF2-40B4-BE49-F238E27FC236}">
                    <a16:creationId xmlns:a16="http://schemas.microsoft.com/office/drawing/2014/main" id="{02EB904F-44AE-4C0F-B4BD-1D1EF9D07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0" y="2205"/>
                <a:ext cx="1361" cy="3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73" name="Line 62">
                <a:extLst>
                  <a:ext uri="{FF2B5EF4-FFF2-40B4-BE49-F238E27FC236}">
                    <a16:creationId xmlns:a16="http://schemas.microsoft.com/office/drawing/2014/main" id="{EE2CA0E5-1FBD-41E9-B7DC-7AC65FF65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0" y="3294"/>
                <a:ext cx="1361" cy="3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074" name="Rectangle 64" descr="Horizontale Steine">
                <a:extLst>
                  <a:ext uri="{FF2B5EF4-FFF2-40B4-BE49-F238E27FC236}">
                    <a16:creationId xmlns:a16="http://schemas.microsoft.com/office/drawing/2014/main" id="{8AA97F82-FA59-4725-965A-204ED3046F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1706"/>
                <a:ext cx="181" cy="953"/>
              </a:xfrm>
              <a:prstGeom prst="rect">
                <a:avLst/>
              </a:prstGeom>
              <a:pattFill prst="horzBrick">
                <a:fgClr>
                  <a:srgbClr val="CC9900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075" name="Rectangle 65" descr="Horizontale Steine">
                <a:extLst>
                  <a:ext uri="{FF2B5EF4-FFF2-40B4-BE49-F238E27FC236}">
                    <a16:creationId xmlns:a16="http://schemas.microsoft.com/office/drawing/2014/main" id="{5ED0E249-05A2-4AF3-8A99-D9831D8D6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2795"/>
                <a:ext cx="319" cy="953"/>
              </a:xfrm>
              <a:prstGeom prst="rect">
                <a:avLst/>
              </a:prstGeom>
              <a:pattFill prst="horzBrick">
                <a:fgClr>
                  <a:srgbClr val="CC9900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3076" name="Line 66">
                <a:extLst>
                  <a:ext uri="{FF2B5EF4-FFF2-40B4-BE49-F238E27FC236}">
                    <a16:creationId xmlns:a16="http://schemas.microsoft.com/office/drawing/2014/main" id="{4A6C3022-6663-4452-9F7C-18ABF3DCE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0" y="1117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43077" name="Picture 67">
                <a:extLst>
                  <a:ext uri="{FF2B5EF4-FFF2-40B4-BE49-F238E27FC236}">
                    <a16:creationId xmlns:a16="http://schemas.microsoft.com/office/drawing/2014/main" id="{27EE8863-BB2D-4E9E-A1CC-230B8C3AFB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709"/>
                <a:ext cx="440" cy="9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078" name="Picture 68">
                <a:extLst>
                  <a:ext uri="{FF2B5EF4-FFF2-40B4-BE49-F238E27FC236}">
                    <a16:creationId xmlns:a16="http://schemas.microsoft.com/office/drawing/2014/main" id="{AC2D384F-02AA-4BF7-B339-095FE5B321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8" y="1706"/>
                <a:ext cx="437" cy="9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079" name="Picture 69">
                <a:extLst>
                  <a:ext uri="{FF2B5EF4-FFF2-40B4-BE49-F238E27FC236}">
                    <a16:creationId xmlns:a16="http://schemas.microsoft.com/office/drawing/2014/main" id="{E3EF4387-FBA7-4D6C-BA44-62184FED10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2795"/>
                <a:ext cx="425" cy="9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3015" name="Text Box 74">
              <a:extLst>
                <a:ext uri="{FF2B5EF4-FFF2-40B4-BE49-F238E27FC236}">
                  <a16:creationId xmlns:a16="http://schemas.microsoft.com/office/drawing/2014/main" id="{5739415F-F093-4802-9D3D-473B5EE7F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104"/>
              <a:ext cx="14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 b="1"/>
                <a:t>Einsatzgrundsatz:</a:t>
              </a:r>
            </a:p>
          </p:txBody>
        </p:sp>
        <p:sp>
          <p:nvSpPr>
            <p:cNvPr id="43016" name="Text Box 75">
              <a:extLst>
                <a:ext uri="{FF2B5EF4-FFF2-40B4-BE49-F238E27FC236}">
                  <a16:creationId xmlns:a16="http://schemas.microsoft.com/office/drawing/2014/main" id="{FF56FE22-81DC-4B76-8953-E4DAC877C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" y="1399"/>
              <a:ext cx="11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 b="1">
                  <a:solidFill>
                    <a:srgbClr val="FF3300"/>
                  </a:solidFill>
                </a:rPr>
                <a:t>Abschirmung</a:t>
              </a:r>
            </a:p>
            <a:p>
              <a:r>
                <a:rPr lang="de-DE" altLang="de-DE" sz="2000" b="1">
                  <a:solidFill>
                    <a:srgbClr val="FF3300"/>
                  </a:solidFill>
                </a:rPr>
                <a:t>nutzen!</a:t>
              </a:r>
            </a:p>
          </p:txBody>
        </p:sp>
      </p:grpSp>
      <p:sp>
        <p:nvSpPr>
          <p:cNvPr id="43012" name="Rectangle 77">
            <a:extLst>
              <a:ext uri="{FF2B5EF4-FFF2-40B4-BE49-F238E27FC236}">
                <a16:creationId xmlns:a16="http://schemas.microsoft.com/office/drawing/2014/main" id="{5E4D39BD-D6B7-405C-90DA-E34273F31F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24400" y="6248400"/>
            <a:ext cx="1752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Atom-Strahlung / Abschirmung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46" name="Group 38">
            <a:extLst>
              <a:ext uri="{FF2B5EF4-FFF2-40B4-BE49-F238E27FC236}">
                <a16:creationId xmlns:a16="http://schemas.microsoft.com/office/drawing/2014/main" id="{87288632-D82C-41C7-92FD-0EBF6F120BE4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286000"/>
            <a:ext cx="6599238" cy="2865438"/>
            <a:chOff x="1292" y="1038"/>
            <a:chExt cx="4157" cy="1805"/>
          </a:xfrm>
        </p:grpSpPr>
        <p:sp>
          <p:nvSpPr>
            <p:cNvPr id="45063" name="Rectangle 2">
              <a:extLst>
                <a:ext uri="{FF2B5EF4-FFF2-40B4-BE49-F238E27FC236}">
                  <a16:creationId xmlns:a16="http://schemas.microsoft.com/office/drawing/2014/main" id="{C8A8A823-4F57-450C-903B-4214C6921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1762"/>
              <a:ext cx="10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5064" name="Freeform 3">
              <a:extLst>
                <a:ext uri="{FF2B5EF4-FFF2-40B4-BE49-F238E27FC236}">
                  <a16:creationId xmlns:a16="http://schemas.microsoft.com/office/drawing/2014/main" id="{46D72803-BF2C-4973-898D-3E5DC48EC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608"/>
              <a:ext cx="4" cy="3"/>
            </a:xfrm>
            <a:custGeom>
              <a:avLst/>
              <a:gdLst>
                <a:gd name="T0" fmla="*/ 0 w 34"/>
                <a:gd name="T1" fmla="*/ 0 h 25"/>
                <a:gd name="T2" fmla="*/ 0 w 34"/>
                <a:gd name="T3" fmla="*/ 0 h 25"/>
                <a:gd name="T4" fmla="*/ 0 w 34"/>
                <a:gd name="T5" fmla="*/ 0 h 25"/>
                <a:gd name="T6" fmla="*/ 0 w 34"/>
                <a:gd name="T7" fmla="*/ 0 h 25"/>
                <a:gd name="T8" fmla="*/ 0 w 34"/>
                <a:gd name="T9" fmla="*/ 0 h 25"/>
                <a:gd name="T10" fmla="*/ 0 w 34"/>
                <a:gd name="T11" fmla="*/ 0 h 25"/>
                <a:gd name="T12" fmla="*/ 0 w 34"/>
                <a:gd name="T13" fmla="*/ 0 h 25"/>
                <a:gd name="T14" fmla="*/ 0 w 34"/>
                <a:gd name="T15" fmla="*/ 0 h 25"/>
                <a:gd name="T16" fmla="*/ 0 w 34"/>
                <a:gd name="T17" fmla="*/ 0 h 25"/>
                <a:gd name="T18" fmla="*/ 0 w 34"/>
                <a:gd name="T19" fmla="*/ 0 h 25"/>
                <a:gd name="T20" fmla="*/ 0 w 34"/>
                <a:gd name="T21" fmla="*/ 0 h 25"/>
                <a:gd name="T22" fmla="*/ 0 w 34"/>
                <a:gd name="T23" fmla="*/ 0 h 25"/>
                <a:gd name="T24" fmla="*/ 0 w 34"/>
                <a:gd name="T25" fmla="*/ 0 h 25"/>
                <a:gd name="T26" fmla="*/ 0 w 34"/>
                <a:gd name="T27" fmla="*/ 0 h 25"/>
                <a:gd name="T28" fmla="*/ 0 w 34"/>
                <a:gd name="T29" fmla="*/ 0 h 25"/>
                <a:gd name="T30" fmla="*/ 0 w 34"/>
                <a:gd name="T31" fmla="*/ 0 h 25"/>
                <a:gd name="T32" fmla="*/ 0 w 34"/>
                <a:gd name="T33" fmla="*/ 0 h 25"/>
                <a:gd name="T34" fmla="*/ 0 w 34"/>
                <a:gd name="T35" fmla="*/ 0 h 25"/>
                <a:gd name="T36" fmla="*/ 0 w 34"/>
                <a:gd name="T37" fmla="*/ 0 h 25"/>
                <a:gd name="T38" fmla="*/ 0 w 34"/>
                <a:gd name="T39" fmla="*/ 0 h 25"/>
                <a:gd name="T40" fmla="*/ 0 w 34"/>
                <a:gd name="T41" fmla="*/ 0 h 25"/>
                <a:gd name="T42" fmla="*/ 0 w 34"/>
                <a:gd name="T43" fmla="*/ 0 h 25"/>
                <a:gd name="T44" fmla="*/ 0 w 34"/>
                <a:gd name="T45" fmla="*/ 0 h 25"/>
                <a:gd name="T46" fmla="*/ 0 w 34"/>
                <a:gd name="T47" fmla="*/ 0 h 25"/>
                <a:gd name="T48" fmla="*/ 0 w 34"/>
                <a:gd name="T49" fmla="*/ 0 h 25"/>
                <a:gd name="T50" fmla="*/ 0 w 34"/>
                <a:gd name="T51" fmla="*/ 0 h 25"/>
                <a:gd name="T52" fmla="*/ 0 w 34"/>
                <a:gd name="T53" fmla="*/ 0 h 25"/>
                <a:gd name="T54" fmla="*/ 0 w 34"/>
                <a:gd name="T55" fmla="*/ 0 h 25"/>
                <a:gd name="T56" fmla="*/ 0 w 34"/>
                <a:gd name="T57" fmla="*/ 0 h 25"/>
                <a:gd name="T58" fmla="*/ 0 w 34"/>
                <a:gd name="T59" fmla="*/ 0 h 25"/>
                <a:gd name="T60" fmla="*/ 0 w 34"/>
                <a:gd name="T61" fmla="*/ 0 h 25"/>
                <a:gd name="T62" fmla="*/ 0 w 34"/>
                <a:gd name="T63" fmla="*/ 0 h 25"/>
                <a:gd name="T64" fmla="*/ 0 w 34"/>
                <a:gd name="T65" fmla="*/ 0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" h="25">
                  <a:moveTo>
                    <a:pt x="2" y="7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4" y="6"/>
                  </a:lnTo>
                  <a:lnTo>
                    <a:pt x="26" y="9"/>
                  </a:lnTo>
                  <a:lnTo>
                    <a:pt x="28" y="11"/>
                  </a:lnTo>
                  <a:lnTo>
                    <a:pt x="31" y="13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2" y="23"/>
                  </a:lnTo>
                  <a:lnTo>
                    <a:pt x="31" y="24"/>
                  </a:lnTo>
                  <a:lnTo>
                    <a:pt x="28" y="25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0" y="23"/>
                  </a:lnTo>
                  <a:lnTo>
                    <a:pt x="7" y="21"/>
                  </a:lnTo>
                  <a:lnTo>
                    <a:pt x="5" y="20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65" name="Freeform 4">
              <a:extLst>
                <a:ext uri="{FF2B5EF4-FFF2-40B4-BE49-F238E27FC236}">
                  <a16:creationId xmlns:a16="http://schemas.microsoft.com/office/drawing/2014/main" id="{0D37A419-DB0E-4E13-8EA9-D2DA1F1F9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1038"/>
              <a:ext cx="1" cy="1"/>
            </a:xfrm>
            <a:custGeom>
              <a:avLst/>
              <a:gdLst>
                <a:gd name="T0" fmla="*/ 0 w 2"/>
                <a:gd name="T1" fmla="*/ 0 h 14"/>
                <a:gd name="T2" fmla="*/ 1 w 2"/>
                <a:gd name="T3" fmla="*/ 0 h 14"/>
                <a:gd name="T4" fmla="*/ 0 w 2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66" name="Freeform 5">
              <a:extLst>
                <a:ext uri="{FF2B5EF4-FFF2-40B4-BE49-F238E27FC236}">
                  <a16:creationId xmlns:a16="http://schemas.microsoft.com/office/drawing/2014/main" id="{E89EC5C1-36A5-4187-B670-CF8CAB54F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1198"/>
              <a:ext cx="1" cy="2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0 w 9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lnTo>
                    <a:pt x="0" y="0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67" name="Freeform 6">
              <a:extLst>
                <a:ext uri="{FF2B5EF4-FFF2-40B4-BE49-F238E27FC236}">
                  <a16:creationId xmlns:a16="http://schemas.microsoft.com/office/drawing/2014/main" id="{D0019E3C-A250-49C0-9C95-1B36EEE6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1199"/>
              <a:ext cx="1" cy="1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1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68" name="Freeform 7">
              <a:extLst>
                <a:ext uri="{FF2B5EF4-FFF2-40B4-BE49-F238E27FC236}">
                  <a16:creationId xmlns:a16="http://schemas.microsoft.com/office/drawing/2014/main" id="{11B110FB-974F-4BBB-A465-AB2A24998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229"/>
              <a:ext cx="2" cy="1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0 h 4"/>
                <a:gd name="T4" fmla="*/ 0 w 13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69" name="Freeform 8">
              <a:extLst>
                <a:ext uri="{FF2B5EF4-FFF2-40B4-BE49-F238E27FC236}">
                  <a16:creationId xmlns:a16="http://schemas.microsoft.com/office/drawing/2014/main" id="{C4EE76EF-C75A-494A-978E-7AE4DD729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229"/>
              <a:ext cx="2" cy="1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0 h 4"/>
                <a:gd name="T4" fmla="*/ 0 w 13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4">
                  <a:moveTo>
                    <a:pt x="0" y="4"/>
                  </a:moveTo>
                  <a:lnTo>
                    <a:pt x="1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0" name="Freeform 9">
              <a:extLst>
                <a:ext uri="{FF2B5EF4-FFF2-40B4-BE49-F238E27FC236}">
                  <a16:creationId xmlns:a16="http://schemas.microsoft.com/office/drawing/2014/main" id="{B0B0F1FF-ED41-4215-AF0D-7F952ED6E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398"/>
              <a:ext cx="2" cy="1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0 w 1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1" name="Freeform 10">
              <a:extLst>
                <a:ext uri="{FF2B5EF4-FFF2-40B4-BE49-F238E27FC236}">
                  <a16:creationId xmlns:a16="http://schemas.microsoft.com/office/drawing/2014/main" id="{B1D2331D-90A3-4BCD-8E98-EF6B80F43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398"/>
              <a:ext cx="2" cy="1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0 w 1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0" y="5"/>
                  </a:move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2" name="Freeform 11">
              <a:extLst>
                <a:ext uri="{FF2B5EF4-FFF2-40B4-BE49-F238E27FC236}">
                  <a16:creationId xmlns:a16="http://schemas.microsoft.com/office/drawing/2014/main" id="{E6F89096-083B-40EA-A144-69927A6AC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410"/>
              <a:ext cx="1" cy="1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3" name="Freeform 12">
              <a:extLst>
                <a:ext uri="{FF2B5EF4-FFF2-40B4-BE49-F238E27FC236}">
                  <a16:creationId xmlns:a16="http://schemas.microsoft.com/office/drawing/2014/main" id="{B586801C-FC50-4CB1-BD29-53CD4A2BA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411"/>
              <a:ext cx="1" cy="1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0 w 1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4" name="Freeform 13">
              <a:extLst>
                <a:ext uri="{FF2B5EF4-FFF2-40B4-BE49-F238E27FC236}">
                  <a16:creationId xmlns:a16="http://schemas.microsoft.com/office/drawing/2014/main" id="{495A3A53-9632-442E-AA9A-BF36487FF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1405"/>
              <a:ext cx="1" cy="2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0 w 9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5" name="Freeform 14">
              <a:extLst>
                <a:ext uri="{FF2B5EF4-FFF2-40B4-BE49-F238E27FC236}">
                  <a16:creationId xmlns:a16="http://schemas.microsoft.com/office/drawing/2014/main" id="{E3E472FC-BE2D-4807-9130-F855D63E6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1309"/>
              <a:ext cx="1" cy="1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0 w 4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6" name="Freeform 15">
              <a:extLst>
                <a:ext uri="{FF2B5EF4-FFF2-40B4-BE49-F238E27FC236}">
                  <a16:creationId xmlns:a16="http://schemas.microsoft.com/office/drawing/2014/main" id="{782FC5FA-E1E4-46DE-A669-1A1204D35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1309"/>
              <a:ext cx="1" cy="1"/>
            </a:xfrm>
            <a:custGeom>
              <a:avLst/>
              <a:gdLst>
                <a:gd name="T0" fmla="*/ 1 w 2"/>
                <a:gd name="T1" fmla="*/ 0 h 14"/>
                <a:gd name="T2" fmla="*/ 0 w 2"/>
                <a:gd name="T3" fmla="*/ 0 h 14"/>
                <a:gd name="T4" fmla="*/ 1 w 2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7" name="Freeform 16">
              <a:extLst>
                <a:ext uri="{FF2B5EF4-FFF2-40B4-BE49-F238E27FC236}">
                  <a16:creationId xmlns:a16="http://schemas.microsoft.com/office/drawing/2014/main" id="{D2BEC14A-5069-4CC9-A39A-E319CB507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275"/>
              <a:ext cx="2" cy="1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8" name="Freeform 17">
              <a:extLst>
                <a:ext uri="{FF2B5EF4-FFF2-40B4-BE49-F238E27FC236}">
                  <a16:creationId xmlns:a16="http://schemas.microsoft.com/office/drawing/2014/main" id="{28835E96-DE70-4AE7-9E4F-C59691777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275"/>
              <a:ext cx="2" cy="1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79" name="Freeform 18">
              <a:extLst>
                <a:ext uri="{FF2B5EF4-FFF2-40B4-BE49-F238E27FC236}">
                  <a16:creationId xmlns:a16="http://schemas.microsoft.com/office/drawing/2014/main" id="{E1944E30-D385-4EC0-ADD1-B49A5AC1B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1055"/>
              <a:ext cx="2" cy="1"/>
            </a:xfrm>
            <a:custGeom>
              <a:avLst/>
              <a:gdLst>
                <a:gd name="T0" fmla="*/ 0 w 14"/>
                <a:gd name="T1" fmla="*/ 0 h 1"/>
                <a:gd name="T2" fmla="*/ 0 w 14"/>
                <a:gd name="T3" fmla="*/ 0 h 1"/>
                <a:gd name="T4" fmla="*/ 0 w 1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">
                  <a:moveTo>
                    <a:pt x="0" y="0"/>
                  </a:move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0" name="Freeform 19">
              <a:extLst>
                <a:ext uri="{FF2B5EF4-FFF2-40B4-BE49-F238E27FC236}">
                  <a16:creationId xmlns:a16="http://schemas.microsoft.com/office/drawing/2014/main" id="{30DF2367-8D09-4064-992D-EECEA2BB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1237"/>
              <a:ext cx="1" cy="1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1" name="Freeform 20">
              <a:extLst>
                <a:ext uri="{FF2B5EF4-FFF2-40B4-BE49-F238E27FC236}">
                  <a16:creationId xmlns:a16="http://schemas.microsoft.com/office/drawing/2014/main" id="{BD045FE0-EEF1-45B8-8BB5-6C735608B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1242"/>
              <a:ext cx="1" cy="1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2" name="Freeform 21">
              <a:extLst>
                <a:ext uri="{FF2B5EF4-FFF2-40B4-BE49-F238E27FC236}">
                  <a16:creationId xmlns:a16="http://schemas.microsoft.com/office/drawing/2014/main" id="{1CF7559F-78EA-4D13-8CF5-3C50F24D7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1242"/>
              <a:ext cx="1" cy="1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3" name="Freeform 22">
              <a:extLst>
                <a:ext uri="{FF2B5EF4-FFF2-40B4-BE49-F238E27FC236}">
                  <a16:creationId xmlns:a16="http://schemas.microsoft.com/office/drawing/2014/main" id="{0E5D6682-C12B-4DFF-9F4D-1951F0B6C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254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4" name="Freeform 23">
              <a:extLst>
                <a:ext uri="{FF2B5EF4-FFF2-40B4-BE49-F238E27FC236}">
                  <a16:creationId xmlns:a16="http://schemas.microsoft.com/office/drawing/2014/main" id="{89EC26B1-7839-417D-8517-519AEDF9F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254"/>
              <a:ext cx="1" cy="1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0 w 4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5" name="Freeform 24">
              <a:extLst>
                <a:ext uri="{FF2B5EF4-FFF2-40B4-BE49-F238E27FC236}">
                  <a16:creationId xmlns:a16="http://schemas.microsoft.com/office/drawing/2014/main" id="{98504BC8-AE3A-4AD1-906A-9D3A9445E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1256"/>
              <a:ext cx="1" cy="1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0 w 1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6" name="Freeform 25">
              <a:extLst>
                <a:ext uri="{FF2B5EF4-FFF2-40B4-BE49-F238E27FC236}">
                  <a16:creationId xmlns:a16="http://schemas.microsoft.com/office/drawing/2014/main" id="{6C1249CC-A35D-46C6-A8AF-7C38413BC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1237"/>
              <a:ext cx="1" cy="1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87" name="Rectangle 29">
              <a:extLst>
                <a:ext uri="{FF2B5EF4-FFF2-40B4-BE49-F238E27FC236}">
                  <a16:creationId xmlns:a16="http://schemas.microsoft.com/office/drawing/2014/main" id="{A3A34085-26D8-4CEB-94AF-65B2B4C7F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162"/>
              <a:ext cx="2083" cy="95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de-DE" altLang="de-DE" sz="800" b="1"/>
            </a:p>
          </p:txBody>
        </p:sp>
        <p:sp>
          <p:nvSpPr>
            <p:cNvPr id="45088" name="Rectangle 30">
              <a:extLst>
                <a:ext uri="{FF2B5EF4-FFF2-40B4-BE49-F238E27FC236}">
                  <a16:creationId xmlns:a16="http://schemas.microsoft.com/office/drawing/2014/main" id="{0082E5F2-A0F0-48E3-A67A-C6AF6DF4B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115"/>
              <a:ext cx="2083" cy="72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5089" name="Text Box 31">
              <a:extLst>
                <a:ext uri="{FF2B5EF4-FFF2-40B4-BE49-F238E27FC236}">
                  <a16:creationId xmlns:a16="http://schemas.microsoft.com/office/drawing/2014/main" id="{887F6DEC-3787-463F-BFDD-B8EC4A75E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1389"/>
              <a:ext cx="1624" cy="519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4800" b="1"/>
                <a:t>X 4 2 3</a:t>
              </a:r>
            </a:p>
          </p:txBody>
        </p:sp>
        <p:sp>
          <p:nvSpPr>
            <p:cNvPr id="45090" name="Text Box 32">
              <a:extLst>
                <a:ext uri="{FF2B5EF4-FFF2-40B4-BE49-F238E27FC236}">
                  <a16:creationId xmlns:a16="http://schemas.microsoft.com/office/drawing/2014/main" id="{3E043B37-A9A2-4B87-B979-DD3577ABB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9" y="2160"/>
              <a:ext cx="1669" cy="4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4400" b="1"/>
                <a:t>1 4 2 8</a:t>
              </a:r>
            </a:p>
          </p:txBody>
        </p:sp>
        <p:sp>
          <p:nvSpPr>
            <p:cNvPr id="45091" name="Text Box 33">
              <a:extLst>
                <a:ext uri="{FF2B5EF4-FFF2-40B4-BE49-F238E27FC236}">
                  <a16:creationId xmlns:a16="http://schemas.microsoft.com/office/drawing/2014/main" id="{873DD18B-AD51-4F46-9F9E-405282780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1570"/>
              <a:ext cx="15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Gefahrnummer</a:t>
              </a:r>
            </a:p>
          </p:txBody>
        </p:sp>
        <p:sp>
          <p:nvSpPr>
            <p:cNvPr id="45092" name="Text Box 34">
              <a:extLst>
                <a:ext uri="{FF2B5EF4-FFF2-40B4-BE49-F238E27FC236}">
                  <a16:creationId xmlns:a16="http://schemas.microsoft.com/office/drawing/2014/main" id="{2490BB7D-EEF9-42F7-91AE-A3812C75B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296"/>
              <a:ext cx="14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/>
                <a:t>UN -Nummer</a:t>
              </a:r>
            </a:p>
          </p:txBody>
        </p:sp>
        <p:sp>
          <p:nvSpPr>
            <p:cNvPr id="45093" name="Line 35">
              <a:extLst>
                <a:ext uri="{FF2B5EF4-FFF2-40B4-BE49-F238E27FC236}">
                  <a16:creationId xmlns:a16="http://schemas.microsoft.com/office/drawing/2014/main" id="{475EE7D8-2177-4F09-8540-0FAD4EF6AA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0" y="243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094" name="Line 36">
              <a:extLst>
                <a:ext uri="{FF2B5EF4-FFF2-40B4-BE49-F238E27FC236}">
                  <a16:creationId xmlns:a16="http://schemas.microsoft.com/office/drawing/2014/main" id="{12C606B8-9B5C-43FD-9579-B1BE81B190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0" y="1706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5059" name="Group 40">
            <a:extLst>
              <a:ext uri="{FF2B5EF4-FFF2-40B4-BE49-F238E27FC236}">
                <a16:creationId xmlns:a16="http://schemas.microsoft.com/office/drawing/2014/main" id="{8BD3BA07-09B9-4AF3-95FC-CFB5728834EF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143000"/>
            <a:ext cx="3811588" cy="854075"/>
            <a:chOff x="1584" y="720"/>
            <a:chExt cx="2401" cy="538"/>
          </a:xfrm>
        </p:grpSpPr>
        <p:sp>
          <p:nvSpPr>
            <p:cNvPr id="45061" name="Text Box 37">
              <a:extLst>
                <a:ext uri="{FF2B5EF4-FFF2-40B4-BE49-F238E27FC236}">
                  <a16:creationId xmlns:a16="http://schemas.microsoft.com/office/drawing/2014/main" id="{23636696-1BEA-4791-9196-FA0D2E897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008"/>
              <a:ext cx="24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 b="1">
                  <a:solidFill>
                    <a:schemeClr val="accent2"/>
                  </a:solidFill>
                </a:rPr>
                <a:t>Gefahrgut - Kennzeichnungen</a:t>
              </a:r>
            </a:p>
          </p:txBody>
        </p:sp>
        <p:sp>
          <p:nvSpPr>
            <p:cNvPr id="45062" name="Text Box 39">
              <a:extLst>
                <a:ext uri="{FF2B5EF4-FFF2-40B4-BE49-F238E27FC236}">
                  <a16:creationId xmlns:a16="http://schemas.microsoft.com/office/drawing/2014/main" id="{EBC1841B-38EB-43C0-9FFB-CC896F4FB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720"/>
              <a:ext cx="14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 b="1">
                  <a:solidFill>
                    <a:schemeClr val="accent2"/>
                  </a:solidFill>
                </a:rPr>
                <a:t>Chemische Stoffe</a:t>
              </a:r>
            </a:p>
          </p:txBody>
        </p:sp>
      </p:grpSp>
      <p:sp>
        <p:nvSpPr>
          <p:cNvPr id="45060" name="Rectangle 41">
            <a:extLst>
              <a:ext uri="{FF2B5EF4-FFF2-40B4-BE49-F238E27FC236}">
                <a16:creationId xmlns:a16="http://schemas.microsoft.com/office/drawing/2014/main" id="{8F2D8699-F95F-499F-AE40-7B70D7E1E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57800" y="6248400"/>
            <a:ext cx="1828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Chemische Stoffe / Kennzeichnung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85" name="Text Box 29">
            <a:extLst>
              <a:ext uri="{FF2B5EF4-FFF2-40B4-BE49-F238E27FC236}">
                <a16:creationId xmlns:a16="http://schemas.microsoft.com/office/drawing/2014/main" id="{7D144370-3D21-4B16-B38A-ABDA7544E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524000"/>
            <a:ext cx="53530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800" b="1">
              <a:solidFill>
                <a:srgbClr val="000000"/>
              </a:solidFill>
            </a:endParaRPr>
          </a:p>
          <a:p>
            <a:endParaRPr lang="de-DE" altLang="de-DE" sz="1800" b="1">
              <a:solidFill>
                <a:srgbClr val="000000"/>
              </a:solidFill>
            </a:endParaRPr>
          </a:p>
          <a:p>
            <a:r>
              <a:rPr lang="de-DE" altLang="de-DE" sz="1800" b="1"/>
              <a:t>2</a:t>
            </a:r>
            <a:r>
              <a:rPr lang="de-DE" altLang="de-DE" sz="1800">
                <a:solidFill>
                  <a:srgbClr val="000000"/>
                </a:solidFill>
              </a:rPr>
              <a:t> =  </a:t>
            </a:r>
            <a:r>
              <a:rPr lang="de-DE" altLang="de-DE" sz="1600">
                <a:solidFill>
                  <a:srgbClr val="000000"/>
                </a:solidFill>
              </a:rPr>
              <a:t>Entweichen von Gas durch Druck oder   </a:t>
            </a:r>
          </a:p>
          <a:p>
            <a:pPr>
              <a:lnSpc>
                <a:spcPct val="70000"/>
              </a:lnSpc>
            </a:pPr>
            <a:r>
              <a:rPr lang="de-DE" altLang="de-DE" sz="1600">
                <a:solidFill>
                  <a:srgbClr val="000000"/>
                </a:solidFill>
              </a:rPr>
              <a:t>        chemische Reaktion</a:t>
            </a:r>
            <a:r>
              <a:rPr lang="de-DE" altLang="de-DE" sz="1800">
                <a:solidFill>
                  <a:srgbClr val="000000"/>
                </a:solidFill>
              </a:rPr>
              <a:t> </a:t>
            </a:r>
          </a:p>
          <a:p>
            <a:r>
              <a:rPr lang="de-DE" altLang="de-DE" sz="1800" b="1">
                <a:solidFill>
                  <a:srgbClr val="000000"/>
                </a:solidFill>
              </a:rPr>
              <a:t>3</a:t>
            </a:r>
            <a:r>
              <a:rPr lang="de-DE" altLang="de-DE" sz="1800">
                <a:solidFill>
                  <a:srgbClr val="000000"/>
                </a:solidFill>
              </a:rPr>
              <a:t> =  </a:t>
            </a:r>
            <a:r>
              <a:rPr lang="de-DE" altLang="de-DE" sz="1600">
                <a:solidFill>
                  <a:srgbClr val="000000"/>
                </a:solidFill>
              </a:rPr>
              <a:t>Entzündbarkeit von flüssigen Stoffen (Dämpfen) </a:t>
            </a:r>
          </a:p>
          <a:p>
            <a:pPr>
              <a:lnSpc>
                <a:spcPct val="80000"/>
              </a:lnSpc>
            </a:pPr>
            <a:r>
              <a:rPr lang="de-DE" altLang="de-DE" sz="1600">
                <a:solidFill>
                  <a:srgbClr val="000000"/>
                </a:solidFill>
              </a:rPr>
              <a:t>        und Gasen oder selbsterhitzungsfähiger flüssiger </a:t>
            </a:r>
          </a:p>
          <a:p>
            <a:pPr>
              <a:lnSpc>
                <a:spcPct val="80000"/>
              </a:lnSpc>
            </a:pPr>
            <a:r>
              <a:rPr lang="de-DE" altLang="de-DE" sz="1600">
                <a:solidFill>
                  <a:srgbClr val="000000"/>
                </a:solidFill>
              </a:rPr>
              <a:t>        Stoff</a:t>
            </a:r>
            <a:r>
              <a:rPr lang="de-DE" altLang="de-DE" sz="1800">
                <a:solidFill>
                  <a:srgbClr val="000000"/>
                </a:solidFill>
              </a:rPr>
              <a:t> </a:t>
            </a:r>
          </a:p>
          <a:p>
            <a:r>
              <a:rPr lang="de-DE" altLang="de-DE" sz="1800" b="1">
                <a:solidFill>
                  <a:srgbClr val="000000"/>
                </a:solidFill>
              </a:rPr>
              <a:t>4 </a:t>
            </a:r>
            <a:r>
              <a:rPr lang="de-DE" altLang="de-DE" sz="1800">
                <a:solidFill>
                  <a:srgbClr val="000000"/>
                </a:solidFill>
              </a:rPr>
              <a:t>=  </a:t>
            </a:r>
            <a:r>
              <a:rPr lang="de-DE" altLang="de-DE" sz="1600">
                <a:solidFill>
                  <a:srgbClr val="000000"/>
                </a:solidFill>
              </a:rPr>
              <a:t>Entzündbarkeit von festen Stoffen oder      </a:t>
            </a:r>
          </a:p>
          <a:p>
            <a:pPr>
              <a:lnSpc>
                <a:spcPct val="80000"/>
              </a:lnSpc>
            </a:pPr>
            <a:r>
              <a:rPr lang="de-DE" altLang="de-DE" sz="1600">
                <a:solidFill>
                  <a:srgbClr val="000000"/>
                </a:solidFill>
              </a:rPr>
              <a:t>        selbsterhitzungsfähiger fester Stoff</a:t>
            </a:r>
          </a:p>
          <a:p>
            <a:r>
              <a:rPr lang="de-DE" altLang="de-DE" sz="1800" b="1">
                <a:solidFill>
                  <a:srgbClr val="000000"/>
                </a:solidFill>
              </a:rPr>
              <a:t>5</a:t>
            </a:r>
            <a:r>
              <a:rPr lang="de-DE" altLang="de-DE" sz="1800">
                <a:solidFill>
                  <a:srgbClr val="000000"/>
                </a:solidFill>
              </a:rPr>
              <a:t> =  </a:t>
            </a:r>
            <a:r>
              <a:rPr lang="de-DE" altLang="de-DE" sz="1600">
                <a:solidFill>
                  <a:srgbClr val="000000"/>
                </a:solidFill>
              </a:rPr>
              <a:t>Oxidierende (brandfördernde) Wirkung</a:t>
            </a:r>
          </a:p>
          <a:p>
            <a:r>
              <a:rPr lang="de-DE" altLang="de-DE" sz="1800" b="1">
                <a:solidFill>
                  <a:srgbClr val="000000"/>
                </a:solidFill>
              </a:rPr>
              <a:t>6</a:t>
            </a:r>
            <a:r>
              <a:rPr lang="de-DE" altLang="de-DE" sz="1800">
                <a:solidFill>
                  <a:srgbClr val="000000"/>
                </a:solidFill>
              </a:rPr>
              <a:t> =  </a:t>
            </a:r>
            <a:r>
              <a:rPr lang="de-DE" altLang="de-DE" sz="1600">
                <a:solidFill>
                  <a:srgbClr val="000000"/>
                </a:solidFill>
              </a:rPr>
              <a:t>Giftigkeit oder Ansteckungsgefahr</a:t>
            </a:r>
          </a:p>
          <a:p>
            <a:r>
              <a:rPr lang="de-DE" altLang="de-DE" sz="1800" b="1">
                <a:solidFill>
                  <a:srgbClr val="000000"/>
                </a:solidFill>
              </a:rPr>
              <a:t>7</a:t>
            </a:r>
            <a:r>
              <a:rPr lang="de-DE" altLang="de-DE" sz="1800">
                <a:solidFill>
                  <a:srgbClr val="000000"/>
                </a:solidFill>
              </a:rPr>
              <a:t> =  </a:t>
            </a:r>
            <a:r>
              <a:rPr lang="de-DE" altLang="de-DE" sz="1600">
                <a:solidFill>
                  <a:srgbClr val="000000"/>
                </a:solidFill>
              </a:rPr>
              <a:t>Radioaktivität</a:t>
            </a:r>
          </a:p>
          <a:p>
            <a:r>
              <a:rPr lang="de-DE" altLang="de-DE" sz="1800" b="1">
                <a:solidFill>
                  <a:srgbClr val="000000"/>
                </a:solidFill>
              </a:rPr>
              <a:t>8</a:t>
            </a:r>
            <a:r>
              <a:rPr lang="de-DE" altLang="de-DE" sz="1800">
                <a:solidFill>
                  <a:srgbClr val="000000"/>
                </a:solidFill>
              </a:rPr>
              <a:t> =  </a:t>
            </a:r>
            <a:r>
              <a:rPr lang="de-DE" altLang="de-DE" sz="1600">
                <a:solidFill>
                  <a:srgbClr val="000000"/>
                </a:solidFill>
              </a:rPr>
              <a:t>Ätzwirkung</a:t>
            </a:r>
          </a:p>
          <a:p>
            <a:r>
              <a:rPr lang="de-DE" altLang="de-DE" sz="1800" b="1">
                <a:solidFill>
                  <a:srgbClr val="000000"/>
                </a:solidFill>
              </a:rPr>
              <a:t>9</a:t>
            </a:r>
            <a:r>
              <a:rPr lang="de-DE" altLang="de-DE" sz="1800">
                <a:solidFill>
                  <a:srgbClr val="000000"/>
                </a:solidFill>
              </a:rPr>
              <a:t> =  </a:t>
            </a:r>
            <a:r>
              <a:rPr lang="de-DE" altLang="de-DE" sz="1600">
                <a:solidFill>
                  <a:srgbClr val="000000"/>
                </a:solidFill>
              </a:rPr>
              <a:t>Gefahr einer spontanen heftigen Reaktion</a:t>
            </a:r>
            <a:r>
              <a:rPr lang="de-DE" altLang="de-DE" sz="180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de-DE" altLang="de-DE" sz="1800" b="1">
                <a:solidFill>
                  <a:srgbClr val="000000"/>
                </a:solidFill>
              </a:rPr>
              <a:t>x</a:t>
            </a:r>
            <a:r>
              <a:rPr lang="de-DE" altLang="de-DE" sz="1800">
                <a:solidFill>
                  <a:srgbClr val="000000"/>
                </a:solidFill>
              </a:rPr>
              <a:t> =  </a:t>
            </a:r>
            <a:r>
              <a:rPr lang="de-DE" altLang="de-DE" sz="1600">
                <a:solidFill>
                  <a:srgbClr val="000000"/>
                </a:solidFill>
              </a:rPr>
              <a:t>Stoff reagiert gefährlich mit Wasser</a:t>
            </a:r>
          </a:p>
          <a:p>
            <a:pPr>
              <a:lnSpc>
                <a:spcPct val="110000"/>
              </a:lnSpc>
            </a:pPr>
            <a:r>
              <a:rPr lang="de-DE" altLang="de-DE" sz="1800" b="1">
                <a:solidFill>
                  <a:srgbClr val="000000"/>
                </a:solidFill>
              </a:rPr>
              <a:t>0</a:t>
            </a:r>
            <a:r>
              <a:rPr lang="de-DE" altLang="de-DE" sz="1800">
                <a:solidFill>
                  <a:srgbClr val="000000"/>
                </a:solidFill>
              </a:rPr>
              <a:t> =  </a:t>
            </a:r>
            <a:r>
              <a:rPr lang="de-DE" altLang="de-DE" sz="1600">
                <a:solidFill>
                  <a:srgbClr val="000000"/>
                </a:solidFill>
              </a:rPr>
              <a:t>wird angefügt, wenn keine zusätzliche Gefahr </a:t>
            </a:r>
          </a:p>
          <a:p>
            <a:pPr>
              <a:lnSpc>
                <a:spcPct val="80000"/>
              </a:lnSpc>
            </a:pPr>
            <a:r>
              <a:rPr lang="de-DE" altLang="de-DE" sz="1600">
                <a:solidFill>
                  <a:srgbClr val="000000"/>
                </a:solidFill>
              </a:rPr>
              <a:t>        besteht</a:t>
            </a:r>
          </a:p>
        </p:txBody>
      </p:sp>
      <p:grpSp>
        <p:nvGrpSpPr>
          <p:cNvPr id="198691" name="Group 35">
            <a:extLst>
              <a:ext uri="{FF2B5EF4-FFF2-40B4-BE49-F238E27FC236}">
                <a16:creationId xmlns:a16="http://schemas.microsoft.com/office/drawing/2014/main" id="{E857294B-06CA-4EC6-8ADA-CC084CF37B03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514600"/>
            <a:ext cx="2508250" cy="1812925"/>
            <a:chOff x="304" y="1258"/>
            <a:chExt cx="1708" cy="1331"/>
          </a:xfrm>
        </p:grpSpPr>
        <p:sp>
          <p:nvSpPr>
            <p:cNvPr id="47112" name="Rectangle 27">
              <a:extLst>
                <a:ext uri="{FF2B5EF4-FFF2-40B4-BE49-F238E27FC236}">
                  <a16:creationId xmlns:a16="http://schemas.microsoft.com/office/drawing/2014/main" id="{8B92DC8C-573B-40F3-BEC6-2B022D059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" y="1258"/>
              <a:ext cx="1031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7113" name="Rectangle 30">
              <a:extLst>
                <a:ext uri="{FF2B5EF4-FFF2-40B4-BE49-F238E27FC236}">
                  <a16:creationId xmlns:a16="http://schemas.microsoft.com/office/drawing/2014/main" id="{EE975B63-F38A-45EE-B583-08633EF9B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" y="1426"/>
              <a:ext cx="1708" cy="66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de-DE" altLang="de-DE" sz="800" b="1"/>
            </a:p>
          </p:txBody>
        </p:sp>
        <p:sp>
          <p:nvSpPr>
            <p:cNvPr id="47114" name="Text Box 31">
              <a:extLst>
                <a:ext uri="{FF2B5EF4-FFF2-40B4-BE49-F238E27FC236}">
                  <a16:creationId xmlns:a16="http://schemas.microsoft.com/office/drawing/2014/main" id="{73D0A9D8-9620-40FF-BBD1-3A0C6910B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" y="1509"/>
              <a:ext cx="1567" cy="604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4800" b="1"/>
                <a:t>X 4 2 3</a:t>
              </a:r>
            </a:p>
          </p:txBody>
        </p:sp>
        <p:sp>
          <p:nvSpPr>
            <p:cNvPr id="47115" name="Rectangle 32">
              <a:extLst>
                <a:ext uri="{FF2B5EF4-FFF2-40B4-BE49-F238E27FC236}">
                  <a16:creationId xmlns:a16="http://schemas.microsoft.com/office/drawing/2014/main" id="{EBA9CBB9-BE3E-46AF-B724-B7D48C86D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" y="2090"/>
              <a:ext cx="1708" cy="49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47108" name="Group 39">
            <a:extLst>
              <a:ext uri="{FF2B5EF4-FFF2-40B4-BE49-F238E27FC236}">
                <a16:creationId xmlns:a16="http://schemas.microsoft.com/office/drawing/2014/main" id="{C0954531-073C-41F4-801C-35FE1BD23355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143000"/>
            <a:ext cx="5378450" cy="823913"/>
            <a:chOff x="1536" y="720"/>
            <a:chExt cx="3388" cy="519"/>
          </a:xfrm>
        </p:grpSpPr>
        <p:sp>
          <p:nvSpPr>
            <p:cNvPr id="47110" name="Text Box 36">
              <a:extLst>
                <a:ext uri="{FF2B5EF4-FFF2-40B4-BE49-F238E27FC236}">
                  <a16:creationId xmlns:a16="http://schemas.microsoft.com/office/drawing/2014/main" id="{07DD07C2-4FDD-4982-8E06-4E72009C3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720"/>
              <a:ext cx="24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 b="1">
                  <a:solidFill>
                    <a:schemeClr val="accent2"/>
                  </a:solidFill>
                </a:rPr>
                <a:t>Gefahrgut - Kennzeichnungen</a:t>
              </a:r>
            </a:p>
          </p:txBody>
        </p:sp>
        <p:sp>
          <p:nvSpPr>
            <p:cNvPr id="47111" name="Text Box 37">
              <a:extLst>
                <a:ext uri="{FF2B5EF4-FFF2-40B4-BE49-F238E27FC236}">
                  <a16:creationId xmlns:a16="http://schemas.microsoft.com/office/drawing/2014/main" id="{9605285C-0D08-4814-B995-6DD8D6F48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008"/>
              <a:ext cx="30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 b="1"/>
                <a:t>Bedeutung der Ziffern der Gefahrnummer:</a:t>
              </a:r>
            </a:p>
          </p:txBody>
        </p:sp>
      </p:grpSp>
      <p:sp>
        <p:nvSpPr>
          <p:cNvPr id="47109" name="Rectangle 40">
            <a:extLst>
              <a:ext uri="{FF2B5EF4-FFF2-40B4-BE49-F238E27FC236}">
                <a16:creationId xmlns:a16="http://schemas.microsoft.com/office/drawing/2014/main" id="{15D07AA0-CC6C-4CE0-9186-995679AD2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05400" y="6248400"/>
            <a:ext cx="15240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Gefahrgut - Kennzeichnungen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8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33">
            <a:extLst>
              <a:ext uri="{FF2B5EF4-FFF2-40B4-BE49-F238E27FC236}">
                <a16:creationId xmlns:a16="http://schemas.microsoft.com/office/drawing/2014/main" id="{BA23A531-C851-4771-8E2A-59990C8FD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143000"/>
            <a:ext cx="381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Gefahrgut - Kennzeichnungen</a:t>
            </a:r>
          </a:p>
        </p:txBody>
      </p:sp>
      <p:grpSp>
        <p:nvGrpSpPr>
          <p:cNvPr id="200740" name="Group 36">
            <a:extLst>
              <a:ext uri="{FF2B5EF4-FFF2-40B4-BE49-F238E27FC236}">
                <a16:creationId xmlns:a16="http://schemas.microsoft.com/office/drawing/2014/main" id="{B392F1C8-F63A-44F9-8B4B-AB13A2E2FA85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1905000"/>
            <a:ext cx="5761038" cy="3398838"/>
            <a:chOff x="1338" y="1200"/>
            <a:chExt cx="3629" cy="2141"/>
          </a:xfrm>
        </p:grpSpPr>
        <p:sp>
          <p:nvSpPr>
            <p:cNvPr id="49157" name="Text Box 29">
              <a:extLst>
                <a:ext uri="{FF2B5EF4-FFF2-40B4-BE49-F238E27FC236}">
                  <a16:creationId xmlns:a16="http://schemas.microsoft.com/office/drawing/2014/main" id="{E93D6D9B-3695-4C1A-A7EA-6044C6023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832"/>
              <a:ext cx="6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  </a:t>
              </a:r>
              <a:r>
                <a:rPr lang="de-DE" altLang="de-DE" sz="1600" b="1"/>
                <a:t>Natrium </a:t>
              </a:r>
            </a:p>
          </p:txBody>
        </p:sp>
        <p:grpSp>
          <p:nvGrpSpPr>
            <p:cNvPr id="49158" name="Group 34">
              <a:extLst>
                <a:ext uri="{FF2B5EF4-FFF2-40B4-BE49-F238E27FC236}">
                  <a16:creationId xmlns:a16="http://schemas.microsoft.com/office/drawing/2014/main" id="{895D41BC-3894-4CDE-99E1-56C2E018A6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" y="1536"/>
              <a:ext cx="2234" cy="1805"/>
              <a:chOff x="1286" y="1038"/>
              <a:chExt cx="2234" cy="1805"/>
            </a:xfrm>
          </p:grpSpPr>
          <p:sp>
            <p:nvSpPr>
              <p:cNvPr id="49160" name="Rectangle 2">
                <a:extLst>
                  <a:ext uri="{FF2B5EF4-FFF2-40B4-BE49-F238E27FC236}">
                    <a16:creationId xmlns:a16="http://schemas.microsoft.com/office/drawing/2014/main" id="{556534D0-A330-41B4-AAB5-24065E399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0" y="1762"/>
                <a:ext cx="102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9161" name="Freeform 3">
                <a:extLst>
                  <a:ext uri="{FF2B5EF4-FFF2-40B4-BE49-F238E27FC236}">
                    <a16:creationId xmlns:a16="http://schemas.microsoft.com/office/drawing/2014/main" id="{EAF6DEB5-9922-45BC-888F-6697ED003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1608"/>
                <a:ext cx="4" cy="3"/>
              </a:xfrm>
              <a:custGeom>
                <a:avLst/>
                <a:gdLst>
                  <a:gd name="T0" fmla="*/ 0 w 34"/>
                  <a:gd name="T1" fmla="*/ 0 h 25"/>
                  <a:gd name="T2" fmla="*/ 0 w 34"/>
                  <a:gd name="T3" fmla="*/ 0 h 25"/>
                  <a:gd name="T4" fmla="*/ 0 w 34"/>
                  <a:gd name="T5" fmla="*/ 0 h 25"/>
                  <a:gd name="T6" fmla="*/ 0 w 34"/>
                  <a:gd name="T7" fmla="*/ 0 h 25"/>
                  <a:gd name="T8" fmla="*/ 0 w 34"/>
                  <a:gd name="T9" fmla="*/ 0 h 25"/>
                  <a:gd name="T10" fmla="*/ 0 w 34"/>
                  <a:gd name="T11" fmla="*/ 0 h 25"/>
                  <a:gd name="T12" fmla="*/ 0 w 34"/>
                  <a:gd name="T13" fmla="*/ 0 h 25"/>
                  <a:gd name="T14" fmla="*/ 0 w 34"/>
                  <a:gd name="T15" fmla="*/ 0 h 25"/>
                  <a:gd name="T16" fmla="*/ 0 w 34"/>
                  <a:gd name="T17" fmla="*/ 0 h 25"/>
                  <a:gd name="T18" fmla="*/ 0 w 34"/>
                  <a:gd name="T19" fmla="*/ 0 h 25"/>
                  <a:gd name="T20" fmla="*/ 0 w 34"/>
                  <a:gd name="T21" fmla="*/ 0 h 25"/>
                  <a:gd name="T22" fmla="*/ 0 w 34"/>
                  <a:gd name="T23" fmla="*/ 0 h 25"/>
                  <a:gd name="T24" fmla="*/ 0 w 34"/>
                  <a:gd name="T25" fmla="*/ 0 h 25"/>
                  <a:gd name="T26" fmla="*/ 0 w 34"/>
                  <a:gd name="T27" fmla="*/ 0 h 25"/>
                  <a:gd name="T28" fmla="*/ 0 w 34"/>
                  <a:gd name="T29" fmla="*/ 0 h 25"/>
                  <a:gd name="T30" fmla="*/ 0 w 34"/>
                  <a:gd name="T31" fmla="*/ 0 h 25"/>
                  <a:gd name="T32" fmla="*/ 0 w 34"/>
                  <a:gd name="T33" fmla="*/ 0 h 25"/>
                  <a:gd name="T34" fmla="*/ 0 w 34"/>
                  <a:gd name="T35" fmla="*/ 0 h 25"/>
                  <a:gd name="T36" fmla="*/ 0 w 34"/>
                  <a:gd name="T37" fmla="*/ 0 h 25"/>
                  <a:gd name="T38" fmla="*/ 0 w 34"/>
                  <a:gd name="T39" fmla="*/ 0 h 25"/>
                  <a:gd name="T40" fmla="*/ 0 w 34"/>
                  <a:gd name="T41" fmla="*/ 0 h 25"/>
                  <a:gd name="T42" fmla="*/ 0 w 34"/>
                  <a:gd name="T43" fmla="*/ 0 h 25"/>
                  <a:gd name="T44" fmla="*/ 0 w 34"/>
                  <a:gd name="T45" fmla="*/ 0 h 25"/>
                  <a:gd name="T46" fmla="*/ 0 w 34"/>
                  <a:gd name="T47" fmla="*/ 0 h 25"/>
                  <a:gd name="T48" fmla="*/ 0 w 34"/>
                  <a:gd name="T49" fmla="*/ 0 h 25"/>
                  <a:gd name="T50" fmla="*/ 0 w 34"/>
                  <a:gd name="T51" fmla="*/ 0 h 25"/>
                  <a:gd name="T52" fmla="*/ 0 w 34"/>
                  <a:gd name="T53" fmla="*/ 0 h 25"/>
                  <a:gd name="T54" fmla="*/ 0 w 34"/>
                  <a:gd name="T55" fmla="*/ 0 h 25"/>
                  <a:gd name="T56" fmla="*/ 0 w 34"/>
                  <a:gd name="T57" fmla="*/ 0 h 25"/>
                  <a:gd name="T58" fmla="*/ 0 w 34"/>
                  <a:gd name="T59" fmla="*/ 0 h 25"/>
                  <a:gd name="T60" fmla="*/ 0 w 34"/>
                  <a:gd name="T61" fmla="*/ 0 h 25"/>
                  <a:gd name="T62" fmla="*/ 0 w 34"/>
                  <a:gd name="T63" fmla="*/ 0 h 25"/>
                  <a:gd name="T64" fmla="*/ 0 w 34"/>
                  <a:gd name="T65" fmla="*/ 0 h 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" h="25">
                    <a:moveTo>
                      <a:pt x="2" y="7"/>
                    </a:moveTo>
                    <a:lnTo>
                      <a:pt x="3" y="4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8" y="2"/>
                    </a:lnTo>
                    <a:lnTo>
                      <a:pt x="21" y="4"/>
                    </a:lnTo>
                    <a:lnTo>
                      <a:pt x="24" y="6"/>
                    </a:lnTo>
                    <a:lnTo>
                      <a:pt x="26" y="9"/>
                    </a:lnTo>
                    <a:lnTo>
                      <a:pt x="28" y="11"/>
                    </a:lnTo>
                    <a:lnTo>
                      <a:pt x="31" y="13"/>
                    </a:lnTo>
                    <a:lnTo>
                      <a:pt x="32" y="15"/>
                    </a:lnTo>
                    <a:lnTo>
                      <a:pt x="33" y="17"/>
                    </a:lnTo>
                    <a:lnTo>
                      <a:pt x="34" y="20"/>
                    </a:lnTo>
                    <a:lnTo>
                      <a:pt x="34" y="22"/>
                    </a:lnTo>
                    <a:lnTo>
                      <a:pt x="32" y="23"/>
                    </a:lnTo>
                    <a:lnTo>
                      <a:pt x="31" y="24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3" y="25"/>
                    </a:lnTo>
                    <a:lnTo>
                      <a:pt x="19" y="25"/>
                    </a:lnTo>
                    <a:lnTo>
                      <a:pt x="16" y="24"/>
                    </a:lnTo>
                    <a:lnTo>
                      <a:pt x="13" y="24"/>
                    </a:lnTo>
                    <a:lnTo>
                      <a:pt x="10" y="23"/>
                    </a:lnTo>
                    <a:lnTo>
                      <a:pt x="7" y="21"/>
                    </a:lnTo>
                    <a:lnTo>
                      <a:pt x="5" y="20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62" name="Freeform 4">
                <a:extLst>
                  <a:ext uri="{FF2B5EF4-FFF2-40B4-BE49-F238E27FC236}">
                    <a16:creationId xmlns:a16="http://schemas.microsoft.com/office/drawing/2014/main" id="{6A0DFD02-53C8-443D-8FD1-E17FB5DA9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5" y="1038"/>
                <a:ext cx="1" cy="1"/>
              </a:xfrm>
              <a:custGeom>
                <a:avLst/>
                <a:gdLst>
                  <a:gd name="T0" fmla="*/ 0 w 2"/>
                  <a:gd name="T1" fmla="*/ 0 h 14"/>
                  <a:gd name="T2" fmla="*/ 1 w 2"/>
                  <a:gd name="T3" fmla="*/ 0 h 14"/>
                  <a:gd name="T4" fmla="*/ 0 w 2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4">
                    <a:moveTo>
                      <a:pt x="0" y="0"/>
                    </a:moveTo>
                    <a:lnTo>
                      <a:pt x="2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63" name="Freeform 5">
                <a:extLst>
                  <a:ext uri="{FF2B5EF4-FFF2-40B4-BE49-F238E27FC236}">
                    <a16:creationId xmlns:a16="http://schemas.microsoft.com/office/drawing/2014/main" id="{AA959F48-6021-4667-B0FD-4465EC445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1198"/>
                <a:ext cx="1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9" y="11"/>
                    </a:moveTo>
                    <a:lnTo>
                      <a:pt x="0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64" name="Freeform 6">
                <a:extLst>
                  <a:ext uri="{FF2B5EF4-FFF2-40B4-BE49-F238E27FC236}">
                    <a16:creationId xmlns:a16="http://schemas.microsoft.com/office/drawing/2014/main" id="{B0D66EBD-D0CE-4E1E-AFEF-4D9FD47EA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1199"/>
                <a:ext cx="1" cy="1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0 h 9"/>
                  <a:gd name="T4" fmla="*/ 0 w 11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lnTo>
                      <a:pt x="1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65" name="Freeform 7">
                <a:extLst>
                  <a:ext uri="{FF2B5EF4-FFF2-40B4-BE49-F238E27FC236}">
                    <a16:creationId xmlns:a16="http://schemas.microsoft.com/office/drawing/2014/main" id="{FB412D96-C4F3-4FA2-A450-B1301A2D3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1229"/>
                <a:ext cx="2" cy="1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0 h 4"/>
                  <a:gd name="T4" fmla="*/ 0 w 1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3" y="0"/>
                    </a:moveTo>
                    <a:lnTo>
                      <a:pt x="0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66" name="Freeform 8">
                <a:extLst>
                  <a:ext uri="{FF2B5EF4-FFF2-40B4-BE49-F238E27FC236}">
                    <a16:creationId xmlns:a16="http://schemas.microsoft.com/office/drawing/2014/main" id="{33AB37AF-3DAE-4BF2-9A2B-2E243384B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1229"/>
                <a:ext cx="2" cy="1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0 h 4"/>
                  <a:gd name="T4" fmla="*/ 0 w 1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0" y="4"/>
                    </a:moveTo>
                    <a:lnTo>
                      <a:pt x="1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67" name="Freeform 9">
                <a:extLst>
                  <a:ext uri="{FF2B5EF4-FFF2-40B4-BE49-F238E27FC236}">
                    <a16:creationId xmlns:a16="http://schemas.microsoft.com/office/drawing/2014/main" id="{B69263EE-5D6C-4D37-8010-355C43616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1398"/>
                <a:ext cx="2" cy="1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0 h 5"/>
                  <a:gd name="T4" fmla="*/ 0 w 1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68" name="Freeform 10">
                <a:extLst>
                  <a:ext uri="{FF2B5EF4-FFF2-40B4-BE49-F238E27FC236}">
                    <a16:creationId xmlns:a16="http://schemas.microsoft.com/office/drawing/2014/main" id="{60977ADC-DBC0-4EFB-AF32-76A7DB044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1398"/>
                <a:ext cx="2" cy="1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0 h 5"/>
                  <a:gd name="T4" fmla="*/ 0 w 1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1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69" name="Freeform 11">
                <a:extLst>
                  <a:ext uri="{FF2B5EF4-FFF2-40B4-BE49-F238E27FC236}">
                    <a16:creationId xmlns:a16="http://schemas.microsoft.com/office/drawing/2014/main" id="{A6B18E50-F976-4B18-BC7B-0D396687B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1410"/>
                <a:ext cx="1" cy="1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1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70" name="Freeform 12">
                <a:extLst>
                  <a:ext uri="{FF2B5EF4-FFF2-40B4-BE49-F238E27FC236}">
                    <a16:creationId xmlns:a16="http://schemas.microsoft.com/office/drawing/2014/main" id="{93D94937-94D9-44DC-A745-E15F2EA9E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1411"/>
                <a:ext cx="1" cy="1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0 h 5"/>
                  <a:gd name="T4" fmla="*/ 0 w 1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71" name="Freeform 13">
                <a:extLst>
                  <a:ext uri="{FF2B5EF4-FFF2-40B4-BE49-F238E27FC236}">
                    <a16:creationId xmlns:a16="http://schemas.microsoft.com/office/drawing/2014/main" id="{9D5560A7-CD58-4C6B-8E21-4449F54B2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1405"/>
                <a:ext cx="1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9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72" name="Freeform 14">
                <a:extLst>
                  <a:ext uri="{FF2B5EF4-FFF2-40B4-BE49-F238E27FC236}">
                    <a16:creationId xmlns:a16="http://schemas.microsoft.com/office/drawing/2014/main" id="{30F3B128-3F25-48FA-9168-870C936EE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309"/>
                <a:ext cx="1" cy="1"/>
              </a:xfrm>
              <a:custGeom>
                <a:avLst/>
                <a:gdLst>
                  <a:gd name="T0" fmla="*/ 0 w 4"/>
                  <a:gd name="T1" fmla="*/ 0 h 14"/>
                  <a:gd name="T2" fmla="*/ 0 w 4"/>
                  <a:gd name="T3" fmla="*/ 0 h 14"/>
                  <a:gd name="T4" fmla="*/ 0 w 4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73" name="Freeform 15">
                <a:extLst>
                  <a:ext uri="{FF2B5EF4-FFF2-40B4-BE49-F238E27FC236}">
                    <a16:creationId xmlns:a16="http://schemas.microsoft.com/office/drawing/2014/main" id="{45DEA288-FBCB-4625-9913-61CF4B2C5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309"/>
                <a:ext cx="1" cy="1"/>
              </a:xfrm>
              <a:custGeom>
                <a:avLst/>
                <a:gdLst>
                  <a:gd name="T0" fmla="*/ 1 w 2"/>
                  <a:gd name="T1" fmla="*/ 0 h 14"/>
                  <a:gd name="T2" fmla="*/ 0 w 2"/>
                  <a:gd name="T3" fmla="*/ 0 h 14"/>
                  <a:gd name="T4" fmla="*/ 1 w 2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lnTo>
                      <a:pt x="0" y="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74" name="Freeform 16">
                <a:extLst>
                  <a:ext uri="{FF2B5EF4-FFF2-40B4-BE49-F238E27FC236}">
                    <a16:creationId xmlns:a16="http://schemas.microsoft.com/office/drawing/2014/main" id="{2148DF74-D7B3-4A3A-95AC-0D7C17048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1275"/>
                <a:ext cx="2" cy="1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75" name="Freeform 17">
                <a:extLst>
                  <a:ext uri="{FF2B5EF4-FFF2-40B4-BE49-F238E27FC236}">
                    <a16:creationId xmlns:a16="http://schemas.microsoft.com/office/drawing/2014/main" id="{D95E3375-E620-47D1-BC14-55D9BC404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1275"/>
                <a:ext cx="2" cy="1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0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76" name="Freeform 18">
                <a:extLst>
                  <a:ext uri="{FF2B5EF4-FFF2-40B4-BE49-F238E27FC236}">
                    <a16:creationId xmlns:a16="http://schemas.microsoft.com/office/drawing/2014/main" id="{968D16C2-66DF-4A8E-AE0A-9690DE521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1055"/>
                <a:ext cx="2" cy="1"/>
              </a:xfrm>
              <a:custGeom>
                <a:avLst/>
                <a:gdLst>
                  <a:gd name="T0" fmla="*/ 0 w 14"/>
                  <a:gd name="T1" fmla="*/ 0 h 1"/>
                  <a:gd name="T2" fmla="*/ 0 w 14"/>
                  <a:gd name="T3" fmla="*/ 0 h 1"/>
                  <a:gd name="T4" fmla="*/ 0 w 1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">
                    <a:moveTo>
                      <a:pt x="0" y="0"/>
                    </a:move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77" name="Freeform 19">
                <a:extLst>
                  <a:ext uri="{FF2B5EF4-FFF2-40B4-BE49-F238E27FC236}">
                    <a16:creationId xmlns:a16="http://schemas.microsoft.com/office/drawing/2014/main" id="{826A5A6C-3876-4E69-B195-162304F20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" y="1237"/>
                <a:ext cx="1" cy="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78" name="Freeform 20">
                <a:extLst>
                  <a:ext uri="{FF2B5EF4-FFF2-40B4-BE49-F238E27FC236}">
                    <a16:creationId xmlns:a16="http://schemas.microsoft.com/office/drawing/2014/main" id="{E6350A16-999D-4220-AF14-8843A58D9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1242"/>
                <a:ext cx="1" cy="1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79" name="Freeform 21">
                <a:extLst>
                  <a:ext uri="{FF2B5EF4-FFF2-40B4-BE49-F238E27FC236}">
                    <a16:creationId xmlns:a16="http://schemas.microsoft.com/office/drawing/2014/main" id="{5EFAA030-2150-4E08-AFAB-A38504D1B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1242"/>
                <a:ext cx="1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80" name="Freeform 22">
                <a:extLst>
                  <a:ext uri="{FF2B5EF4-FFF2-40B4-BE49-F238E27FC236}">
                    <a16:creationId xmlns:a16="http://schemas.microsoft.com/office/drawing/2014/main" id="{84421479-24BF-4D1A-B4FB-94CEE9EEA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1254"/>
                <a:ext cx="1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81" name="Freeform 23">
                <a:extLst>
                  <a:ext uri="{FF2B5EF4-FFF2-40B4-BE49-F238E27FC236}">
                    <a16:creationId xmlns:a16="http://schemas.microsoft.com/office/drawing/2014/main" id="{568984CB-5E42-4462-88B2-DEAB521E4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1254"/>
                <a:ext cx="1" cy="1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82" name="Freeform 24">
                <a:extLst>
                  <a:ext uri="{FF2B5EF4-FFF2-40B4-BE49-F238E27FC236}">
                    <a16:creationId xmlns:a16="http://schemas.microsoft.com/office/drawing/2014/main" id="{96959DE0-D565-4529-94DF-095BA0F39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" y="1256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83" name="Freeform 25">
                <a:extLst>
                  <a:ext uri="{FF2B5EF4-FFF2-40B4-BE49-F238E27FC236}">
                    <a16:creationId xmlns:a16="http://schemas.microsoft.com/office/drawing/2014/main" id="{D3D40EEE-CA55-436A-A9ED-0C532B626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" y="1237"/>
                <a:ext cx="1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184" name="Rectangle 30">
                <a:extLst>
                  <a:ext uri="{FF2B5EF4-FFF2-40B4-BE49-F238E27FC236}">
                    <a16:creationId xmlns:a16="http://schemas.microsoft.com/office/drawing/2014/main" id="{B401D2DA-A30C-4A2F-A6EC-DD71EB2F42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162"/>
                <a:ext cx="2083" cy="950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de-DE" altLang="de-DE" sz="800" b="1"/>
              </a:p>
            </p:txBody>
          </p:sp>
          <p:sp>
            <p:nvSpPr>
              <p:cNvPr id="49185" name="Rectangle 31">
                <a:extLst>
                  <a:ext uri="{FF2B5EF4-FFF2-40B4-BE49-F238E27FC236}">
                    <a16:creationId xmlns:a16="http://schemas.microsoft.com/office/drawing/2014/main" id="{9A66425A-4BA4-4DA8-9145-116118C55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" y="2115"/>
                <a:ext cx="2101" cy="7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49186" name="Text Box 32">
                <a:extLst>
                  <a:ext uri="{FF2B5EF4-FFF2-40B4-BE49-F238E27FC236}">
                    <a16:creationId xmlns:a16="http://schemas.microsoft.com/office/drawing/2014/main" id="{F6FD3BF1-AA15-48B1-A2DD-21819DE989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9" y="2160"/>
                <a:ext cx="1669" cy="48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de-DE" altLang="de-DE" sz="4400" b="1"/>
                  <a:t>1 4 2 8</a:t>
                </a:r>
              </a:p>
            </p:txBody>
          </p:sp>
        </p:grpSp>
        <p:sp>
          <p:nvSpPr>
            <p:cNvPr id="49159" name="Text Box 35">
              <a:extLst>
                <a:ext uri="{FF2B5EF4-FFF2-40B4-BE49-F238E27FC236}">
                  <a16:creationId xmlns:a16="http://schemas.microsoft.com/office/drawing/2014/main" id="{54CD25F5-6552-49CE-A6E8-E5243136B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200"/>
              <a:ext cx="29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 b="1"/>
                <a:t>Bedeutung der Ziffern der UN - Nummer:</a:t>
              </a:r>
            </a:p>
          </p:txBody>
        </p:sp>
      </p:grpSp>
      <p:sp>
        <p:nvSpPr>
          <p:cNvPr id="49156" name="Rectangle 37">
            <a:extLst>
              <a:ext uri="{FF2B5EF4-FFF2-40B4-BE49-F238E27FC236}">
                <a16:creationId xmlns:a16="http://schemas.microsoft.com/office/drawing/2014/main" id="{AADAF0BE-8055-4FA6-B8F0-4360FE07D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76800" y="6248400"/>
            <a:ext cx="16002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Gefahrgut - Kennzeichnungen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1">
            <a:extLst>
              <a:ext uri="{FF2B5EF4-FFF2-40B4-BE49-F238E27FC236}">
                <a16:creationId xmlns:a16="http://schemas.microsoft.com/office/drawing/2014/main" id="{C9CFC45D-6BD9-4DB4-94E6-22EF455EB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143000"/>
            <a:ext cx="39671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Gefahrstoffklassen</a:t>
            </a:r>
          </a:p>
        </p:txBody>
      </p:sp>
      <p:grpSp>
        <p:nvGrpSpPr>
          <p:cNvPr id="202828" name="Group 76">
            <a:extLst>
              <a:ext uri="{FF2B5EF4-FFF2-40B4-BE49-F238E27FC236}">
                <a16:creationId xmlns:a16="http://schemas.microsoft.com/office/drawing/2014/main" id="{69EAC4EB-535A-4165-A2F5-40C593799F01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4114800"/>
            <a:ext cx="4519613" cy="1981200"/>
            <a:chOff x="2688" y="2592"/>
            <a:chExt cx="2847" cy="1248"/>
          </a:xfrm>
        </p:grpSpPr>
        <p:grpSp>
          <p:nvGrpSpPr>
            <p:cNvPr id="51233" name="Group 67">
              <a:extLst>
                <a:ext uri="{FF2B5EF4-FFF2-40B4-BE49-F238E27FC236}">
                  <a16:creationId xmlns:a16="http://schemas.microsoft.com/office/drawing/2014/main" id="{D493ED5C-E787-4F8C-A16C-9B47B2845E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832"/>
              <a:ext cx="746" cy="701"/>
              <a:chOff x="2432" y="2865"/>
              <a:chExt cx="746" cy="701"/>
            </a:xfrm>
          </p:grpSpPr>
          <p:graphicFrame>
            <p:nvGraphicFramePr>
              <p:cNvPr id="51245" name="Object 35">
                <a:extLst>
                  <a:ext uri="{FF2B5EF4-FFF2-40B4-BE49-F238E27FC236}">
                    <a16:creationId xmlns:a16="http://schemas.microsoft.com/office/drawing/2014/main" id="{C52361F5-3F40-40C1-8F31-120232F65AC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32" y="2865"/>
              <a:ext cx="746" cy="7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47" name="Dokument" r:id="rId4" imgW="3830320" imgH="3845560" progId="Word.Document.8">
                      <p:embed/>
                    </p:oleObj>
                  </mc:Choice>
                  <mc:Fallback>
                    <p:oleObj name="Dokument" r:id="rId4" imgW="3830320" imgH="3845560" progId="Word.Document.8">
                      <p:embed/>
                      <p:pic>
                        <p:nvPicPr>
                          <p:cNvPr id="0" name="Object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2" y="2865"/>
                            <a:ext cx="746" cy="7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246" name="Text Box 44">
                <a:extLst>
                  <a:ext uri="{FF2B5EF4-FFF2-40B4-BE49-F238E27FC236}">
                    <a16:creationId xmlns:a16="http://schemas.microsoft.com/office/drawing/2014/main" id="{E410A74A-26AE-4880-8298-E7DBCC93D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3" y="3355"/>
                <a:ext cx="27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 b="1"/>
                  <a:t>4.1</a:t>
                </a:r>
              </a:p>
            </p:txBody>
          </p:sp>
        </p:grpSp>
        <p:grpSp>
          <p:nvGrpSpPr>
            <p:cNvPr id="51234" name="Group 66">
              <a:extLst>
                <a:ext uri="{FF2B5EF4-FFF2-40B4-BE49-F238E27FC236}">
                  <a16:creationId xmlns:a16="http://schemas.microsoft.com/office/drawing/2014/main" id="{27E01DDF-E639-4264-8EF7-F01D3BE420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2832"/>
              <a:ext cx="746" cy="698"/>
              <a:chOff x="3252" y="2865"/>
              <a:chExt cx="746" cy="698"/>
            </a:xfrm>
          </p:grpSpPr>
          <p:grpSp>
            <p:nvGrpSpPr>
              <p:cNvPr id="51241" name="Group 40">
                <a:extLst>
                  <a:ext uri="{FF2B5EF4-FFF2-40B4-BE49-F238E27FC236}">
                    <a16:creationId xmlns:a16="http://schemas.microsoft.com/office/drawing/2014/main" id="{6EE58021-44AB-4134-A0B2-B79D7C4BA0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2" y="2865"/>
                <a:ext cx="746" cy="698"/>
                <a:chOff x="240" y="1104"/>
                <a:chExt cx="1208" cy="1208"/>
              </a:xfrm>
            </p:grpSpPr>
            <p:sp>
              <p:nvSpPr>
                <p:cNvPr id="51243" name="Rectangle 41">
                  <a:extLst>
                    <a:ext uri="{FF2B5EF4-FFF2-40B4-BE49-F238E27FC236}">
                      <a16:creationId xmlns:a16="http://schemas.microsoft.com/office/drawing/2014/main" id="{20B9F640-03B7-4CA8-8113-95C3E1B1ED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760000">
                  <a:off x="401" y="1279"/>
                  <a:ext cx="852" cy="8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de-DE" altLang="de-DE"/>
                </a:p>
              </p:txBody>
            </p:sp>
            <p:pic>
              <p:nvPicPr>
                <p:cNvPr id="51244" name="Picture 42">
                  <a:extLst>
                    <a:ext uri="{FF2B5EF4-FFF2-40B4-BE49-F238E27FC236}">
                      <a16:creationId xmlns:a16="http://schemas.microsoft.com/office/drawing/2014/main" id="{3CB7DFF6-2C43-4E67-BFCA-410D706DF08B}"/>
                    </a:ext>
                  </a:extLst>
                </p:cNvPr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" y="1104"/>
                  <a:ext cx="1208" cy="12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51242" name="Text Box 45">
                <a:extLst>
                  <a:ext uri="{FF2B5EF4-FFF2-40B4-BE49-F238E27FC236}">
                    <a16:creationId xmlns:a16="http://schemas.microsoft.com/office/drawing/2014/main" id="{E4C7C583-CE68-4AE3-AF7C-D16D58B62C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14" y="3355"/>
                <a:ext cx="27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 b="1"/>
                  <a:t>4.2</a:t>
                </a:r>
              </a:p>
            </p:txBody>
          </p:sp>
        </p:grpSp>
        <p:grpSp>
          <p:nvGrpSpPr>
            <p:cNvPr id="51235" name="Group 65">
              <a:extLst>
                <a:ext uri="{FF2B5EF4-FFF2-40B4-BE49-F238E27FC236}">
                  <a16:creationId xmlns:a16="http://schemas.microsoft.com/office/drawing/2014/main" id="{A4B04C87-B35C-4C25-9D5C-501AE929C0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2832"/>
              <a:ext cx="746" cy="702"/>
              <a:chOff x="4080" y="2880"/>
              <a:chExt cx="746" cy="702"/>
            </a:xfrm>
          </p:grpSpPr>
          <p:graphicFrame>
            <p:nvGraphicFramePr>
              <p:cNvPr id="51239" name="Object 39">
                <a:extLst>
                  <a:ext uri="{FF2B5EF4-FFF2-40B4-BE49-F238E27FC236}">
                    <a16:creationId xmlns:a16="http://schemas.microsoft.com/office/drawing/2014/main" id="{ABC101CE-3AB9-4721-A29B-6A31AD52B76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80" y="2880"/>
              <a:ext cx="746" cy="70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48" name="Dokument" r:id="rId7" imgW="3238500" imgH="3256280" progId="Word.Document.8">
                      <p:embed/>
                    </p:oleObj>
                  </mc:Choice>
                  <mc:Fallback>
                    <p:oleObj name="Dokument" r:id="rId7" imgW="3238500" imgH="3256280" progId="Word.Document.8">
                      <p:embed/>
                      <p:pic>
                        <p:nvPicPr>
                          <p:cNvPr id="0" name="Objec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0" y="2880"/>
                            <a:ext cx="746" cy="70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240" name="Text Box 46">
                <a:extLst>
                  <a:ext uri="{FF2B5EF4-FFF2-40B4-BE49-F238E27FC236}">
                    <a16:creationId xmlns:a16="http://schemas.microsoft.com/office/drawing/2014/main" id="{9F8FE914-2F06-49B4-ACA0-79FF20E56C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5" y="3355"/>
                <a:ext cx="2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 b="1"/>
                  <a:t>4.3</a:t>
                </a:r>
              </a:p>
            </p:txBody>
          </p:sp>
        </p:grpSp>
        <p:sp>
          <p:nvSpPr>
            <p:cNvPr id="51236" name="Text Box 61">
              <a:extLst>
                <a:ext uri="{FF2B5EF4-FFF2-40B4-BE49-F238E27FC236}">
                  <a16:creationId xmlns:a16="http://schemas.microsoft.com/office/drawing/2014/main" id="{AB7FD00E-B22F-4A66-8844-5FA609668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592"/>
              <a:ext cx="176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/>
                <a:t>4  Entzündbare feste Stoffe</a:t>
              </a:r>
            </a:p>
          </p:txBody>
        </p:sp>
        <p:sp>
          <p:nvSpPr>
            <p:cNvPr id="51237" name="Text Box 62">
              <a:extLst>
                <a:ext uri="{FF2B5EF4-FFF2-40B4-BE49-F238E27FC236}">
                  <a16:creationId xmlns:a16="http://schemas.microsoft.com/office/drawing/2014/main" id="{325B49A8-EF7A-4998-ADAC-059AEAB78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3552"/>
              <a:ext cx="6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selbst-</a:t>
              </a:r>
            </a:p>
            <a:p>
              <a:r>
                <a:rPr lang="de-DE" altLang="de-DE" sz="1200" b="1"/>
                <a:t>entzündlich</a:t>
              </a:r>
            </a:p>
          </p:txBody>
        </p:sp>
        <p:sp>
          <p:nvSpPr>
            <p:cNvPr id="51238" name="Text Box 63">
              <a:extLst>
                <a:ext uri="{FF2B5EF4-FFF2-40B4-BE49-F238E27FC236}">
                  <a16:creationId xmlns:a16="http://schemas.microsoft.com/office/drawing/2014/main" id="{0C6FFD47-B026-4AB4-A953-CD19A56F6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3552"/>
              <a:ext cx="13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entzündliche Gase </a:t>
              </a:r>
            </a:p>
            <a:p>
              <a:r>
                <a:rPr lang="de-DE" altLang="de-DE" sz="1200" b="1"/>
                <a:t>bei Berührung mit Wasser</a:t>
              </a:r>
            </a:p>
          </p:txBody>
        </p:sp>
      </p:grpSp>
      <p:grpSp>
        <p:nvGrpSpPr>
          <p:cNvPr id="202826" name="Group 74">
            <a:extLst>
              <a:ext uri="{FF2B5EF4-FFF2-40B4-BE49-F238E27FC236}">
                <a16:creationId xmlns:a16="http://schemas.microsoft.com/office/drawing/2014/main" id="{AC21BF3C-18AA-4E38-8093-01BD8ACC9B13}"/>
              </a:ext>
            </a:extLst>
          </p:cNvPr>
          <p:cNvGrpSpPr>
            <a:grpSpLocks/>
          </p:cNvGrpSpPr>
          <p:nvPr/>
        </p:nvGrpSpPr>
        <p:grpSpPr bwMode="auto">
          <a:xfrm>
            <a:off x="3968750" y="1524000"/>
            <a:ext cx="4438650" cy="2408238"/>
            <a:chOff x="2500" y="960"/>
            <a:chExt cx="2796" cy="1517"/>
          </a:xfrm>
        </p:grpSpPr>
        <p:sp>
          <p:nvSpPr>
            <p:cNvPr id="51217" name="Rectangle 2">
              <a:extLst>
                <a:ext uri="{FF2B5EF4-FFF2-40B4-BE49-F238E27FC236}">
                  <a16:creationId xmlns:a16="http://schemas.microsoft.com/office/drawing/2014/main" id="{78DE8B0B-65C6-4CBE-92C3-FE3C4AAC6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1762"/>
              <a:ext cx="10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graphicFrame>
          <p:nvGraphicFramePr>
            <p:cNvPr id="51218" name="Object 36">
              <a:extLst>
                <a:ext uri="{FF2B5EF4-FFF2-40B4-BE49-F238E27FC236}">
                  <a16:creationId xmlns:a16="http://schemas.microsoft.com/office/drawing/2014/main" id="{995ABA0B-B108-41C6-B26B-DDDAD302ABB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04" y="1776"/>
            <a:ext cx="746" cy="7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9" name="Dokument" r:id="rId9" imgW="3830320" imgH="3845560" progId="Word.Document.8">
                    <p:embed/>
                  </p:oleObj>
                </mc:Choice>
                <mc:Fallback>
                  <p:oleObj name="Dokument" r:id="rId9" imgW="3830320" imgH="3845560" progId="Word.Document.8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1776"/>
                          <a:ext cx="746" cy="7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1219" name="Picture 37">
              <a:extLst>
                <a:ext uri="{FF2B5EF4-FFF2-40B4-BE49-F238E27FC236}">
                  <a16:creationId xmlns:a16="http://schemas.microsoft.com/office/drawing/2014/main" id="{BB65EF69-2BCC-40E6-8878-4533158EDF6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344"/>
              <a:ext cx="746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20" name="Text Box 48">
              <a:extLst>
                <a:ext uri="{FF2B5EF4-FFF2-40B4-BE49-F238E27FC236}">
                  <a16:creationId xmlns:a16="http://schemas.microsoft.com/office/drawing/2014/main" id="{C74D8884-B640-4E35-831C-A821553C23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960"/>
              <a:ext cx="13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/>
                <a:t>2  Gasförmige Stoffe</a:t>
              </a:r>
            </a:p>
          </p:txBody>
        </p:sp>
        <p:grpSp>
          <p:nvGrpSpPr>
            <p:cNvPr id="51221" name="Group 49">
              <a:extLst>
                <a:ext uri="{FF2B5EF4-FFF2-40B4-BE49-F238E27FC236}">
                  <a16:creationId xmlns:a16="http://schemas.microsoft.com/office/drawing/2014/main" id="{B97550A7-6C0D-4C22-9564-D362985764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1728"/>
              <a:ext cx="746" cy="699"/>
              <a:chOff x="240" y="1104"/>
              <a:chExt cx="1211" cy="1211"/>
            </a:xfrm>
          </p:grpSpPr>
          <p:sp>
            <p:nvSpPr>
              <p:cNvPr id="51231" name="Rectangle 50">
                <a:extLst>
                  <a:ext uri="{FF2B5EF4-FFF2-40B4-BE49-F238E27FC236}">
                    <a16:creationId xmlns:a16="http://schemas.microsoft.com/office/drawing/2014/main" id="{1105768F-46A0-4E58-9890-96891CF05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60000">
                <a:off x="416" y="1285"/>
                <a:ext cx="852" cy="8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pic>
            <p:nvPicPr>
              <p:cNvPr id="51232" name="Picture 51">
                <a:extLst>
                  <a:ext uri="{FF2B5EF4-FFF2-40B4-BE49-F238E27FC236}">
                    <a16:creationId xmlns:a16="http://schemas.microsoft.com/office/drawing/2014/main" id="{D676C7BB-6132-446D-B09B-2C76B2972208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104"/>
                <a:ext cx="1211" cy="1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aphicFrame>
          <p:nvGraphicFramePr>
            <p:cNvPr id="51222" name="Object 52">
              <a:extLst>
                <a:ext uri="{FF2B5EF4-FFF2-40B4-BE49-F238E27FC236}">
                  <a16:creationId xmlns:a16="http://schemas.microsoft.com/office/drawing/2014/main" id="{1DB1E33A-C59F-4853-B8AD-1D6AEF528E8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84" y="1296"/>
            <a:ext cx="747" cy="7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0" name="Dokument" r:id="rId13" imgW="3517625" imgH="3560226" progId="Word.Document.8">
                    <p:embed/>
                  </p:oleObj>
                </mc:Choice>
                <mc:Fallback>
                  <p:oleObj name="Dokument" r:id="rId13" imgW="3517625" imgH="3560226" progId="Word.Document.8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296"/>
                          <a:ext cx="747" cy="7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23" name="Text Box 53">
              <a:extLst>
                <a:ext uri="{FF2B5EF4-FFF2-40B4-BE49-F238E27FC236}">
                  <a16:creationId xmlns:a16="http://schemas.microsoft.com/office/drawing/2014/main" id="{DD74375F-3937-4B3F-9FB4-D275007F7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25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2</a:t>
              </a:r>
            </a:p>
          </p:txBody>
        </p:sp>
        <p:sp>
          <p:nvSpPr>
            <p:cNvPr id="51224" name="Text Box 54">
              <a:extLst>
                <a:ext uri="{FF2B5EF4-FFF2-40B4-BE49-F238E27FC236}">
                  <a16:creationId xmlns:a16="http://schemas.microsoft.com/office/drawing/2014/main" id="{3909FC03-EE56-4927-8B05-C3A621D0A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776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2</a:t>
              </a:r>
            </a:p>
          </p:txBody>
        </p:sp>
        <p:sp>
          <p:nvSpPr>
            <p:cNvPr id="51225" name="Text Box 55">
              <a:extLst>
                <a:ext uri="{FF2B5EF4-FFF2-40B4-BE49-F238E27FC236}">
                  <a16:creationId xmlns:a16="http://schemas.microsoft.com/office/drawing/2014/main" id="{8AB6F804-1DD7-4989-8353-BE3DE995D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2208"/>
              <a:ext cx="13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2</a:t>
              </a:r>
            </a:p>
          </p:txBody>
        </p:sp>
        <p:sp>
          <p:nvSpPr>
            <p:cNvPr id="51226" name="Text Box 56">
              <a:extLst>
                <a:ext uri="{FF2B5EF4-FFF2-40B4-BE49-F238E27FC236}">
                  <a16:creationId xmlns:a16="http://schemas.microsoft.com/office/drawing/2014/main" id="{D4A013AC-45AC-4D04-8266-68C949153B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776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Nicht </a:t>
              </a:r>
            </a:p>
            <a:p>
              <a:r>
                <a:rPr lang="de-DE" altLang="de-DE" sz="1200" b="1"/>
                <a:t>brennbar</a:t>
              </a:r>
            </a:p>
          </p:txBody>
        </p:sp>
        <p:sp>
          <p:nvSpPr>
            <p:cNvPr id="51227" name="Text Box 57">
              <a:extLst>
                <a:ext uri="{FF2B5EF4-FFF2-40B4-BE49-F238E27FC236}">
                  <a16:creationId xmlns:a16="http://schemas.microsoft.com/office/drawing/2014/main" id="{6DDD8273-83AA-4EFA-8289-5252DD50B0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256"/>
              <a:ext cx="5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brennbar</a:t>
              </a:r>
            </a:p>
          </p:txBody>
        </p:sp>
        <p:sp>
          <p:nvSpPr>
            <p:cNvPr id="51228" name="Text Box 58">
              <a:extLst>
                <a:ext uri="{FF2B5EF4-FFF2-40B4-BE49-F238E27FC236}">
                  <a16:creationId xmlns:a16="http://schemas.microsoft.com/office/drawing/2014/main" id="{6738E7ED-4F03-4F90-A801-426E88FC0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296"/>
              <a:ext cx="6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Entzündend</a:t>
              </a:r>
            </a:p>
            <a:p>
              <a:r>
                <a:rPr lang="de-DE" altLang="de-DE" sz="1200" b="1"/>
                <a:t> wirkend</a:t>
              </a:r>
            </a:p>
          </p:txBody>
        </p:sp>
        <p:sp>
          <p:nvSpPr>
            <p:cNvPr id="51229" name="Text Box 59">
              <a:extLst>
                <a:ext uri="{FF2B5EF4-FFF2-40B4-BE49-F238E27FC236}">
                  <a16:creationId xmlns:a16="http://schemas.microsoft.com/office/drawing/2014/main" id="{EC228F8C-FA89-4BA5-B5D4-E395CCC1DF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2256"/>
              <a:ext cx="3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giftig</a:t>
              </a:r>
            </a:p>
          </p:txBody>
        </p:sp>
        <p:sp>
          <p:nvSpPr>
            <p:cNvPr id="51230" name="Text Box 64">
              <a:extLst>
                <a:ext uri="{FF2B5EF4-FFF2-40B4-BE49-F238E27FC236}">
                  <a16:creationId xmlns:a16="http://schemas.microsoft.com/office/drawing/2014/main" id="{F26CFED2-557E-4240-A322-B44C3D932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82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2</a:t>
              </a:r>
            </a:p>
          </p:txBody>
        </p:sp>
      </p:grpSp>
      <p:grpSp>
        <p:nvGrpSpPr>
          <p:cNvPr id="202827" name="Group 75">
            <a:extLst>
              <a:ext uri="{FF2B5EF4-FFF2-40B4-BE49-F238E27FC236}">
                <a16:creationId xmlns:a16="http://schemas.microsoft.com/office/drawing/2014/main" id="{D9EDA3F7-2F99-489F-AE49-89AB050CFCB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4114800"/>
            <a:ext cx="3133725" cy="1490663"/>
            <a:chOff x="384" y="2592"/>
            <a:chExt cx="1974" cy="939"/>
          </a:xfrm>
        </p:grpSpPr>
        <p:grpSp>
          <p:nvGrpSpPr>
            <p:cNvPr id="51213" name="Group 68">
              <a:extLst>
                <a:ext uri="{FF2B5EF4-FFF2-40B4-BE49-F238E27FC236}">
                  <a16:creationId xmlns:a16="http://schemas.microsoft.com/office/drawing/2014/main" id="{5FA1DB1F-6EAD-4785-894B-5D2CF0305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832"/>
              <a:ext cx="746" cy="699"/>
              <a:chOff x="960" y="2880"/>
              <a:chExt cx="746" cy="699"/>
            </a:xfrm>
          </p:grpSpPr>
          <p:pic>
            <p:nvPicPr>
              <p:cNvPr id="51215" name="Picture 38">
                <a:extLst>
                  <a:ext uri="{FF2B5EF4-FFF2-40B4-BE49-F238E27FC236}">
                    <a16:creationId xmlns:a16="http://schemas.microsoft.com/office/drawing/2014/main" id="{5D7F8FF2-B0A1-4CBB-BE0E-BD403A103BF6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2880"/>
                <a:ext cx="746" cy="6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216" name="Text Box 43">
                <a:extLst>
                  <a:ext uri="{FF2B5EF4-FFF2-40B4-BE49-F238E27FC236}">
                    <a16:creationId xmlns:a16="http://schemas.microsoft.com/office/drawing/2014/main" id="{61B415D2-4B7F-466B-B28C-944F18F9E5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7" y="3389"/>
                <a:ext cx="13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 b="1"/>
                  <a:t>3</a:t>
                </a:r>
              </a:p>
            </p:txBody>
          </p:sp>
        </p:grpSp>
        <p:sp>
          <p:nvSpPr>
            <p:cNvPr id="51214" name="Text Box 60">
              <a:extLst>
                <a:ext uri="{FF2B5EF4-FFF2-40B4-BE49-F238E27FC236}">
                  <a16:creationId xmlns:a16="http://schemas.microsoft.com/office/drawing/2014/main" id="{232B418E-28DC-4027-9792-B90143EEF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592"/>
              <a:ext cx="19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/>
                <a:t>3  Entzündbare flüssige Stoffe</a:t>
              </a:r>
              <a:r>
                <a:rPr lang="de-DE" altLang="de-DE" sz="1000"/>
                <a:t> </a:t>
              </a:r>
            </a:p>
          </p:txBody>
        </p:sp>
      </p:grpSp>
      <p:grpSp>
        <p:nvGrpSpPr>
          <p:cNvPr id="202825" name="Group 73">
            <a:extLst>
              <a:ext uri="{FF2B5EF4-FFF2-40B4-BE49-F238E27FC236}">
                <a16:creationId xmlns:a16="http://schemas.microsoft.com/office/drawing/2014/main" id="{05933265-86AE-49DE-A22B-CFDC8B827D3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524000"/>
            <a:ext cx="3178175" cy="2133600"/>
            <a:chOff x="480" y="960"/>
            <a:chExt cx="2002" cy="1344"/>
          </a:xfrm>
        </p:grpSpPr>
        <p:sp>
          <p:nvSpPr>
            <p:cNvPr id="51208" name="Rectangle 26">
              <a:extLst>
                <a:ext uri="{FF2B5EF4-FFF2-40B4-BE49-F238E27FC236}">
                  <a16:creationId xmlns:a16="http://schemas.microsoft.com/office/drawing/2014/main" id="{8B3E8F09-96D9-4C18-A54E-7CCD39BBD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152"/>
              <a:ext cx="9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graphicFrame>
          <p:nvGraphicFramePr>
            <p:cNvPr id="51209" name="Object 32">
              <a:extLst>
                <a:ext uri="{FF2B5EF4-FFF2-40B4-BE49-F238E27FC236}">
                  <a16:creationId xmlns:a16="http://schemas.microsoft.com/office/drawing/2014/main" id="{9F67F320-8D49-44CA-9451-2429BB5F135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0" y="1344"/>
            <a:ext cx="746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1" name="Bild" r:id="rId16" imgW="3810000" imgH="3810000" progId="Word.Picture.8">
                    <p:embed/>
                  </p:oleObj>
                </mc:Choice>
                <mc:Fallback>
                  <p:oleObj name="Bild" r:id="rId16" imgW="3810000" imgH="3810000" progId="Word.Picture.8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1344"/>
                          <a:ext cx="746" cy="6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10" name="Object 33">
              <a:extLst>
                <a:ext uri="{FF2B5EF4-FFF2-40B4-BE49-F238E27FC236}">
                  <a16:creationId xmlns:a16="http://schemas.microsoft.com/office/drawing/2014/main" id="{F1CC856A-8932-4125-8779-70C3CCA5FF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6" y="1344"/>
            <a:ext cx="746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2" name="Bild" r:id="rId18" imgW="3810000" imgH="3810000" progId="Word.Picture.8">
                    <p:embed/>
                  </p:oleObj>
                </mc:Choice>
                <mc:Fallback>
                  <p:oleObj name="Bild" r:id="rId18" imgW="3810000" imgH="3810000" progId="Word.Picture.8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1344"/>
                          <a:ext cx="746" cy="6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11" name="Text Box 34">
              <a:extLst>
                <a:ext uri="{FF2B5EF4-FFF2-40B4-BE49-F238E27FC236}">
                  <a16:creationId xmlns:a16="http://schemas.microsoft.com/office/drawing/2014/main" id="{AA0D9EBF-A181-4F4E-A828-961C13A99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016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Unterklassen:</a:t>
              </a:r>
            </a:p>
            <a:p>
              <a:r>
                <a:rPr lang="de-DE" altLang="de-DE" sz="1200" b="1"/>
                <a:t>1.4, 1.5, 1.6</a:t>
              </a:r>
            </a:p>
          </p:txBody>
        </p:sp>
        <p:sp>
          <p:nvSpPr>
            <p:cNvPr id="51212" name="Text Box 69">
              <a:extLst>
                <a:ext uri="{FF2B5EF4-FFF2-40B4-BE49-F238E27FC236}">
                  <a16:creationId xmlns:a16="http://schemas.microsoft.com/office/drawing/2014/main" id="{BBA19D6A-4FC2-410C-A327-15A9F7742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960"/>
              <a:ext cx="200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/>
                <a:t>1  Explosive Stoffe und Gegen-</a:t>
              </a:r>
            </a:p>
            <a:p>
              <a:r>
                <a:rPr lang="de-DE" altLang="de-DE" sz="1600" b="1"/>
                <a:t>    stände mit Explosivstoff</a:t>
              </a:r>
            </a:p>
          </p:txBody>
        </p:sp>
      </p:grpSp>
      <p:sp>
        <p:nvSpPr>
          <p:cNvPr id="51207" name="Rectangle 77">
            <a:extLst>
              <a:ext uri="{FF2B5EF4-FFF2-40B4-BE49-F238E27FC236}">
                <a16:creationId xmlns:a16="http://schemas.microsoft.com/office/drawing/2014/main" id="{B57BE5F2-F9B0-43AC-9A49-CE8A79C20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00600" y="6248400"/>
            <a:ext cx="13716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Gefahrstoffklassen 1 - 4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2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2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2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2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1">
            <a:extLst>
              <a:ext uri="{FF2B5EF4-FFF2-40B4-BE49-F238E27FC236}">
                <a16:creationId xmlns:a16="http://schemas.microsoft.com/office/drawing/2014/main" id="{A4CC7906-BD44-4897-8010-8FA7AC5EB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143000"/>
            <a:ext cx="41624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000" b="1">
                <a:solidFill>
                  <a:schemeClr val="accent2"/>
                </a:solidFill>
              </a:rPr>
              <a:t>Gefahrstoffklassen</a:t>
            </a:r>
          </a:p>
        </p:txBody>
      </p:sp>
      <p:grpSp>
        <p:nvGrpSpPr>
          <p:cNvPr id="204860" name="Group 60">
            <a:extLst>
              <a:ext uri="{FF2B5EF4-FFF2-40B4-BE49-F238E27FC236}">
                <a16:creationId xmlns:a16="http://schemas.microsoft.com/office/drawing/2014/main" id="{D548795B-EE5D-4844-898B-EE45B6134AF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752600"/>
            <a:ext cx="4500563" cy="1697038"/>
            <a:chOff x="2736" y="1104"/>
            <a:chExt cx="2835" cy="1069"/>
          </a:xfrm>
        </p:grpSpPr>
        <p:graphicFrame>
          <p:nvGraphicFramePr>
            <p:cNvPr id="53270" name="Object 34">
              <a:extLst>
                <a:ext uri="{FF2B5EF4-FFF2-40B4-BE49-F238E27FC236}">
                  <a16:creationId xmlns:a16="http://schemas.microsoft.com/office/drawing/2014/main" id="{6307F9D8-FEDD-4009-8CF5-D715940FB6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2" y="1320"/>
            <a:ext cx="782" cy="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77" name="Dokument" r:id="rId4" imgW="3830320" imgH="3845560" progId="Word.Document.8">
                    <p:embed/>
                  </p:oleObj>
                </mc:Choice>
                <mc:Fallback>
                  <p:oleObj name="Dokument" r:id="rId4" imgW="3830320" imgH="3845560" progId="Word.Document.8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2" y="1320"/>
                          <a:ext cx="782" cy="7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3271" name="Group 36">
              <a:extLst>
                <a:ext uri="{FF2B5EF4-FFF2-40B4-BE49-F238E27FC236}">
                  <a16:creationId xmlns:a16="http://schemas.microsoft.com/office/drawing/2014/main" id="{E0522970-FAB6-4978-B845-FB7E8D1AC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2" y="1320"/>
              <a:ext cx="783" cy="754"/>
              <a:chOff x="240" y="1104"/>
              <a:chExt cx="1211" cy="1211"/>
            </a:xfrm>
          </p:grpSpPr>
          <p:sp>
            <p:nvSpPr>
              <p:cNvPr id="53275" name="Rectangle 37">
                <a:extLst>
                  <a:ext uri="{FF2B5EF4-FFF2-40B4-BE49-F238E27FC236}">
                    <a16:creationId xmlns:a16="http://schemas.microsoft.com/office/drawing/2014/main" id="{DFFCAE39-FFF0-44E9-BED0-38AE1B940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760000">
                <a:off x="416" y="1285"/>
                <a:ext cx="852" cy="8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pic>
            <p:nvPicPr>
              <p:cNvPr id="53276" name="Picture 38">
                <a:extLst>
                  <a:ext uri="{FF2B5EF4-FFF2-40B4-BE49-F238E27FC236}">
                    <a16:creationId xmlns:a16="http://schemas.microsoft.com/office/drawing/2014/main" id="{33DF008B-E041-4816-9C29-FE3D9B465DD1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104"/>
                <a:ext cx="1211" cy="1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3272" name="Text Box 47">
              <a:extLst>
                <a:ext uri="{FF2B5EF4-FFF2-40B4-BE49-F238E27FC236}">
                  <a16:creationId xmlns:a16="http://schemas.microsoft.com/office/drawing/2014/main" id="{0F8DDA93-7BF5-4FB7-B99F-C656DE5E5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104"/>
              <a:ext cx="28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/>
                <a:t>6  Giftige und ansteckungsgefährliche Stoffe</a:t>
              </a:r>
            </a:p>
          </p:txBody>
        </p:sp>
        <p:sp>
          <p:nvSpPr>
            <p:cNvPr id="53273" name="Text Box 48">
              <a:extLst>
                <a:ext uri="{FF2B5EF4-FFF2-40B4-BE49-F238E27FC236}">
                  <a16:creationId xmlns:a16="http://schemas.microsoft.com/office/drawing/2014/main" id="{7B3C083F-7834-408D-8E0F-793FFA6D6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" y="1961"/>
              <a:ext cx="3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giftig</a:t>
              </a:r>
            </a:p>
          </p:txBody>
        </p:sp>
        <p:sp>
          <p:nvSpPr>
            <p:cNvPr id="53274" name="Text Box 49">
              <a:extLst>
                <a:ext uri="{FF2B5EF4-FFF2-40B4-BE49-F238E27FC236}">
                  <a16:creationId xmlns:a16="http://schemas.microsoft.com/office/drawing/2014/main" id="{01B9A220-9EE8-4499-BE08-FDA745E1E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0" y="1885"/>
              <a:ext cx="7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Ansteckungs-</a:t>
              </a:r>
            </a:p>
            <a:p>
              <a:r>
                <a:rPr lang="de-DE" altLang="de-DE" sz="1200" b="1"/>
                <a:t>gefährlich</a:t>
              </a:r>
            </a:p>
          </p:txBody>
        </p:sp>
      </p:grpSp>
      <p:grpSp>
        <p:nvGrpSpPr>
          <p:cNvPr id="204855" name="Group 55">
            <a:extLst>
              <a:ext uri="{FF2B5EF4-FFF2-40B4-BE49-F238E27FC236}">
                <a16:creationId xmlns:a16="http://schemas.microsoft.com/office/drawing/2014/main" id="{8F3D133B-BEEE-417E-B18E-4C7B9D0F9029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810000"/>
            <a:ext cx="1833563" cy="1739900"/>
            <a:chOff x="3747" y="2410"/>
            <a:chExt cx="1155" cy="1096"/>
          </a:xfrm>
        </p:grpSpPr>
        <p:graphicFrame>
          <p:nvGraphicFramePr>
            <p:cNvPr id="53268" name="Object 33">
              <a:extLst>
                <a:ext uri="{FF2B5EF4-FFF2-40B4-BE49-F238E27FC236}">
                  <a16:creationId xmlns:a16="http://schemas.microsoft.com/office/drawing/2014/main" id="{B42C6345-40C8-4593-9E87-DDB82AD4E5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26" y="2750"/>
            <a:ext cx="783" cy="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78" name="Dokument" r:id="rId7" imgW="3830320" imgH="3845560" progId="Word.Document.8">
                    <p:embed/>
                  </p:oleObj>
                </mc:Choice>
                <mc:Fallback>
                  <p:oleObj name="Dokument" r:id="rId7" imgW="3830320" imgH="3845560" progId="Word.Document.8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6" y="2750"/>
                          <a:ext cx="783" cy="7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69" name="Text Box 51">
              <a:extLst>
                <a:ext uri="{FF2B5EF4-FFF2-40B4-BE49-F238E27FC236}">
                  <a16:creationId xmlns:a16="http://schemas.microsoft.com/office/drawing/2014/main" id="{B1DA7D69-7A68-4584-AFF7-3DECCD355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7" y="2410"/>
              <a:ext cx="11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/>
                <a:t>8  Ätzende Stoffe</a:t>
              </a:r>
            </a:p>
          </p:txBody>
        </p:sp>
      </p:grpSp>
      <p:grpSp>
        <p:nvGrpSpPr>
          <p:cNvPr id="204856" name="Group 56">
            <a:extLst>
              <a:ext uri="{FF2B5EF4-FFF2-40B4-BE49-F238E27FC236}">
                <a16:creationId xmlns:a16="http://schemas.microsoft.com/office/drawing/2014/main" id="{2BDE638E-47CD-42D5-91FE-D7BDCB2A401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810000"/>
            <a:ext cx="4090988" cy="2295525"/>
            <a:chOff x="436" y="2468"/>
            <a:chExt cx="2577" cy="1446"/>
          </a:xfrm>
        </p:grpSpPr>
        <p:graphicFrame>
          <p:nvGraphicFramePr>
            <p:cNvPr id="53263" name="Object 32">
              <a:extLst>
                <a:ext uri="{FF2B5EF4-FFF2-40B4-BE49-F238E27FC236}">
                  <a16:creationId xmlns:a16="http://schemas.microsoft.com/office/drawing/2014/main" id="{B4E33523-5A4F-4B8C-9FC1-F8A70313C6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6" y="2694"/>
            <a:ext cx="816" cy="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79" name="Bild" r:id="rId9" imgW="3810000" imgH="3810000" progId="Word.Picture.8">
                    <p:embed/>
                  </p:oleObj>
                </mc:Choice>
                <mc:Fallback>
                  <p:oleObj name="Bild" r:id="rId9" imgW="3810000" imgH="3810000" progId="Word.Picture.8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" y="2694"/>
                          <a:ext cx="816" cy="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3264" name="Picture 39" descr="Feuerwehrbilder 304">
              <a:extLst>
                <a:ext uri="{FF2B5EF4-FFF2-40B4-BE49-F238E27FC236}">
                  <a16:creationId xmlns:a16="http://schemas.microsoft.com/office/drawing/2014/main" id="{A7BAAE13-41EF-4A9A-A5FC-4E4A4DCE65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" y="2694"/>
              <a:ext cx="816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5" name="Picture 40" descr="Feuerwehrbilder 303">
              <a:extLst>
                <a:ext uri="{FF2B5EF4-FFF2-40B4-BE49-F238E27FC236}">
                  <a16:creationId xmlns:a16="http://schemas.microsoft.com/office/drawing/2014/main" id="{057F5C7C-8385-4B2D-8669-F8E921DE9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120"/>
              <a:ext cx="864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6" name="Picture 41" descr="Feuerwehrbilder 302">
              <a:extLst>
                <a:ext uri="{FF2B5EF4-FFF2-40B4-BE49-F238E27FC236}">
                  <a16:creationId xmlns:a16="http://schemas.microsoft.com/office/drawing/2014/main" id="{ED7333AD-7D0C-4A98-9742-B4E2B6ECD5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" y="2694"/>
              <a:ext cx="816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67" name="Text Box 50">
              <a:extLst>
                <a:ext uri="{FF2B5EF4-FFF2-40B4-BE49-F238E27FC236}">
                  <a16:creationId xmlns:a16="http://schemas.microsoft.com/office/drawing/2014/main" id="{CF193788-CBE2-4BBD-8A65-2097CDF69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" y="2468"/>
              <a:ext cx="14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/>
                <a:t>7   Radioaktive Stoffe</a:t>
              </a:r>
            </a:p>
          </p:txBody>
        </p:sp>
      </p:grpSp>
      <p:grpSp>
        <p:nvGrpSpPr>
          <p:cNvPr id="204859" name="Group 59">
            <a:extLst>
              <a:ext uri="{FF2B5EF4-FFF2-40B4-BE49-F238E27FC236}">
                <a16:creationId xmlns:a16="http://schemas.microsoft.com/office/drawing/2014/main" id="{6E7485F5-F45C-4F0F-8808-3A8498BEB3DD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524000"/>
            <a:ext cx="3476625" cy="1889125"/>
            <a:chOff x="432" y="960"/>
            <a:chExt cx="2190" cy="1190"/>
          </a:xfrm>
        </p:grpSpPr>
        <p:sp>
          <p:nvSpPr>
            <p:cNvPr id="53256" name="Rectangle 26">
              <a:extLst>
                <a:ext uri="{FF2B5EF4-FFF2-40B4-BE49-F238E27FC236}">
                  <a16:creationId xmlns:a16="http://schemas.microsoft.com/office/drawing/2014/main" id="{E2F07AF2-9DDC-44D7-BF7E-C884A94FE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152"/>
              <a:ext cx="9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graphicFrame>
          <p:nvGraphicFramePr>
            <p:cNvPr id="53257" name="Object 35">
              <a:extLst>
                <a:ext uri="{FF2B5EF4-FFF2-40B4-BE49-F238E27FC236}">
                  <a16:creationId xmlns:a16="http://schemas.microsoft.com/office/drawing/2014/main" id="{EDBCA311-F721-47E5-8462-77D5357E21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32" y="1334"/>
            <a:ext cx="783" cy="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80" name="Dokument" r:id="rId14" imgW="3543300" imgH="3558540" progId="Word.Document.8">
                    <p:embed/>
                  </p:oleObj>
                </mc:Choice>
                <mc:Fallback>
                  <p:oleObj name="Dokument" r:id="rId14" imgW="3543300" imgH="3558540" progId="Word.Document.8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2" y="1334"/>
                          <a:ext cx="783" cy="7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8" name="Object 42">
              <a:extLst>
                <a:ext uri="{FF2B5EF4-FFF2-40B4-BE49-F238E27FC236}">
                  <a16:creationId xmlns:a16="http://schemas.microsoft.com/office/drawing/2014/main" id="{E0185890-1C5E-41E4-8DAD-95AED88451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2" y="1334"/>
            <a:ext cx="783" cy="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81" name="Dokument" r:id="rId16" imgW="3543300" imgH="3558540" progId="Word.Document.8">
                    <p:embed/>
                  </p:oleObj>
                </mc:Choice>
                <mc:Fallback>
                  <p:oleObj name="Dokument" r:id="rId16" imgW="3543300" imgH="3558540" progId="Word.Document.8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1334"/>
                          <a:ext cx="783" cy="7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59" name="Text Box 43">
              <a:extLst>
                <a:ext uri="{FF2B5EF4-FFF2-40B4-BE49-F238E27FC236}">
                  <a16:creationId xmlns:a16="http://schemas.microsoft.com/office/drawing/2014/main" id="{6E829231-A5E7-477E-B4F4-A992466FB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" y="1862"/>
              <a:ext cx="30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5.1</a:t>
              </a:r>
            </a:p>
          </p:txBody>
        </p:sp>
        <p:sp>
          <p:nvSpPr>
            <p:cNvPr id="53260" name="Text Box 44">
              <a:extLst>
                <a:ext uri="{FF2B5EF4-FFF2-40B4-BE49-F238E27FC236}">
                  <a16:creationId xmlns:a16="http://schemas.microsoft.com/office/drawing/2014/main" id="{3ADADBC7-11EF-40EF-B4DF-A0FBC06FB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1862"/>
              <a:ext cx="2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5.2</a:t>
              </a:r>
            </a:p>
          </p:txBody>
        </p:sp>
        <p:sp>
          <p:nvSpPr>
            <p:cNvPr id="53261" name="Text Box 46">
              <a:extLst>
                <a:ext uri="{FF2B5EF4-FFF2-40B4-BE49-F238E27FC236}">
                  <a16:creationId xmlns:a16="http://schemas.microsoft.com/office/drawing/2014/main" id="{3D2A253A-009B-47B2-8F6B-586AD19D8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" y="1862"/>
              <a:ext cx="8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     Organisches </a:t>
              </a:r>
            </a:p>
            <a:p>
              <a:r>
                <a:rPr lang="de-DE" altLang="de-DE" sz="1200" b="1"/>
                <a:t>Peroxid</a:t>
              </a:r>
            </a:p>
          </p:txBody>
        </p:sp>
        <p:sp>
          <p:nvSpPr>
            <p:cNvPr id="53262" name="Text Box 57">
              <a:extLst>
                <a:ext uri="{FF2B5EF4-FFF2-40B4-BE49-F238E27FC236}">
                  <a16:creationId xmlns:a16="http://schemas.microsoft.com/office/drawing/2014/main" id="{E5C5F7B3-6F84-4076-B851-D2951270E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960"/>
              <a:ext cx="175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/>
                <a:t>5  Entzündend (oxidierend)</a:t>
              </a:r>
            </a:p>
            <a:p>
              <a:r>
                <a:rPr lang="de-DE" altLang="de-DE" sz="1600" b="1"/>
                <a:t>    wirkende Stoffe</a:t>
              </a:r>
            </a:p>
          </p:txBody>
        </p:sp>
      </p:grpSp>
      <p:sp>
        <p:nvSpPr>
          <p:cNvPr id="53255" name="Rectangle 61">
            <a:extLst>
              <a:ext uri="{FF2B5EF4-FFF2-40B4-BE49-F238E27FC236}">
                <a16:creationId xmlns:a16="http://schemas.microsoft.com/office/drawing/2014/main" id="{01CA4472-C66A-4B42-BBCD-436920D0DF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95800" y="6248400"/>
            <a:ext cx="1219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Gefahrstoffklassen 5 - 8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4">
            <a:extLst>
              <a:ext uri="{FF2B5EF4-FFF2-40B4-BE49-F238E27FC236}">
                <a16:creationId xmlns:a16="http://schemas.microsoft.com/office/drawing/2014/main" id="{C2B241A7-73FC-4A94-9EC5-F7B3D0FCD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143000"/>
            <a:ext cx="248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Gefahrstoffklassen</a:t>
            </a:r>
          </a:p>
        </p:txBody>
      </p:sp>
      <p:grpSp>
        <p:nvGrpSpPr>
          <p:cNvPr id="206896" name="Group 48">
            <a:extLst>
              <a:ext uri="{FF2B5EF4-FFF2-40B4-BE49-F238E27FC236}">
                <a16:creationId xmlns:a16="http://schemas.microsoft.com/office/drawing/2014/main" id="{DC41975D-614E-4DE6-857F-2E41B1D0C812}"/>
              </a:ext>
            </a:extLst>
          </p:cNvPr>
          <p:cNvGrpSpPr>
            <a:grpSpLocks/>
          </p:cNvGrpSpPr>
          <p:nvPr/>
        </p:nvGrpSpPr>
        <p:grpSpPr bwMode="auto">
          <a:xfrm>
            <a:off x="5919788" y="1857375"/>
            <a:ext cx="2282825" cy="1292225"/>
            <a:chOff x="3729" y="1170"/>
            <a:chExt cx="1438" cy="814"/>
          </a:xfrm>
        </p:grpSpPr>
        <p:pic>
          <p:nvPicPr>
            <p:cNvPr id="55341" name="Picture 30">
              <a:extLst>
                <a:ext uri="{FF2B5EF4-FFF2-40B4-BE49-F238E27FC236}">
                  <a16:creationId xmlns:a16="http://schemas.microsoft.com/office/drawing/2014/main" id="{287C7F06-80B2-4643-B489-8EE8328D636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" y="1376"/>
              <a:ext cx="717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342" name="Text Box 36">
              <a:extLst>
                <a:ext uri="{FF2B5EF4-FFF2-40B4-BE49-F238E27FC236}">
                  <a16:creationId xmlns:a16="http://schemas.microsoft.com/office/drawing/2014/main" id="{C6CE317E-B3AC-47D3-9F35-5B64D2669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9" y="1170"/>
              <a:ext cx="143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Stoffe in erwärmtem Zustand</a:t>
              </a:r>
            </a:p>
          </p:txBody>
        </p:sp>
      </p:grpSp>
      <p:grpSp>
        <p:nvGrpSpPr>
          <p:cNvPr id="206895" name="Group 47">
            <a:extLst>
              <a:ext uri="{FF2B5EF4-FFF2-40B4-BE49-F238E27FC236}">
                <a16:creationId xmlns:a16="http://schemas.microsoft.com/office/drawing/2014/main" id="{93AC484B-18FA-460E-AA7F-35B013B2CD3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143375"/>
            <a:ext cx="4217988" cy="1841500"/>
            <a:chOff x="528" y="2610"/>
            <a:chExt cx="2657" cy="1160"/>
          </a:xfrm>
        </p:grpSpPr>
        <p:pic>
          <p:nvPicPr>
            <p:cNvPr id="55336" name="Picture 31">
              <a:extLst>
                <a:ext uri="{FF2B5EF4-FFF2-40B4-BE49-F238E27FC236}">
                  <a16:creationId xmlns:a16="http://schemas.microsoft.com/office/drawing/2014/main" id="{D158EE8D-8E12-426B-86F8-D5702CED498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939"/>
              <a:ext cx="894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337" name="Picture 32">
              <a:extLst>
                <a:ext uri="{FF2B5EF4-FFF2-40B4-BE49-F238E27FC236}">
                  <a16:creationId xmlns:a16="http://schemas.microsoft.com/office/drawing/2014/main" id="{E344F29A-A49B-4332-BD72-5606ACC880F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2939"/>
              <a:ext cx="898" cy="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338" name="Text Box 37">
              <a:extLst>
                <a:ext uri="{FF2B5EF4-FFF2-40B4-BE49-F238E27FC236}">
                  <a16:creationId xmlns:a16="http://schemas.microsoft.com/office/drawing/2014/main" id="{00480E63-4B4E-40FA-92EE-F1D4C352C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610"/>
              <a:ext cx="18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/>
                <a:t>Eisenbahn, Rangierhinweise</a:t>
              </a:r>
            </a:p>
          </p:txBody>
        </p:sp>
        <p:sp>
          <p:nvSpPr>
            <p:cNvPr id="55339" name="Text Box 38">
              <a:extLst>
                <a:ext uri="{FF2B5EF4-FFF2-40B4-BE49-F238E27FC236}">
                  <a16:creationId xmlns:a16="http://schemas.microsoft.com/office/drawing/2014/main" id="{CF0110AD-650C-4F6C-8523-6E4CB9AAD4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597"/>
              <a:ext cx="105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Vorsichtig rangieren</a:t>
              </a:r>
            </a:p>
          </p:txBody>
        </p:sp>
        <p:sp>
          <p:nvSpPr>
            <p:cNvPr id="55340" name="Text Box 39">
              <a:extLst>
                <a:ext uri="{FF2B5EF4-FFF2-40B4-BE49-F238E27FC236}">
                  <a16:creationId xmlns:a16="http://schemas.microsoft.com/office/drawing/2014/main" id="{17536A73-D306-4D0C-A5C6-04F1438B7F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" y="3597"/>
              <a:ext cx="13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Abstoß- und Auflaufverbot</a:t>
              </a:r>
            </a:p>
          </p:txBody>
        </p:sp>
      </p:grpSp>
      <p:grpSp>
        <p:nvGrpSpPr>
          <p:cNvPr id="206897" name="Group 49">
            <a:extLst>
              <a:ext uri="{FF2B5EF4-FFF2-40B4-BE49-F238E27FC236}">
                <a16:creationId xmlns:a16="http://schemas.microsoft.com/office/drawing/2014/main" id="{E392C806-351B-4A09-9DEF-063006B0CE45}"/>
              </a:ext>
            </a:extLst>
          </p:cNvPr>
          <p:cNvGrpSpPr>
            <a:grpSpLocks/>
          </p:cNvGrpSpPr>
          <p:nvPr/>
        </p:nvGrpSpPr>
        <p:grpSpPr bwMode="auto">
          <a:xfrm>
            <a:off x="6394450" y="3816350"/>
            <a:ext cx="1328738" cy="1300163"/>
            <a:chOff x="4028" y="2404"/>
            <a:chExt cx="837" cy="819"/>
          </a:xfrm>
        </p:grpSpPr>
        <p:grpSp>
          <p:nvGrpSpPr>
            <p:cNvPr id="55332" name="Group 40">
              <a:extLst>
                <a:ext uri="{FF2B5EF4-FFF2-40B4-BE49-F238E27FC236}">
                  <a16:creationId xmlns:a16="http://schemas.microsoft.com/office/drawing/2014/main" id="{3A64C02A-22EF-4C82-98E3-5BBDF574FEA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028" y="2610"/>
              <a:ext cx="837" cy="613"/>
              <a:chOff x="3034" y="2614"/>
              <a:chExt cx="890" cy="677"/>
            </a:xfrm>
          </p:grpSpPr>
          <p:sp>
            <p:nvSpPr>
              <p:cNvPr id="55334" name="AutoShape 41">
                <a:extLst>
                  <a:ext uri="{FF2B5EF4-FFF2-40B4-BE49-F238E27FC236}">
                    <a16:creationId xmlns:a16="http://schemas.microsoft.com/office/drawing/2014/main" id="{60CDEE1C-AF6C-49D5-826F-4578516AF1F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034" y="2614"/>
                <a:ext cx="890" cy="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pic>
            <p:nvPicPr>
              <p:cNvPr id="55335" name="Picture 42">
                <a:extLst>
                  <a:ext uri="{FF2B5EF4-FFF2-40B4-BE49-F238E27FC236}">
                    <a16:creationId xmlns:a16="http://schemas.microsoft.com/office/drawing/2014/main" id="{1E43178D-31D6-43FF-AF4B-0D5060DE4F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4" y="2614"/>
                <a:ext cx="882" cy="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5333" name="Text Box 43">
              <a:extLst>
                <a:ext uri="{FF2B5EF4-FFF2-40B4-BE49-F238E27FC236}">
                  <a16:creationId xmlns:a16="http://schemas.microsoft.com/office/drawing/2014/main" id="{E6AF6DBC-1381-4C89-B706-F843EB888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1" y="2404"/>
              <a:ext cx="3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Abfall</a:t>
              </a:r>
            </a:p>
          </p:txBody>
        </p:sp>
      </p:grpSp>
      <p:grpSp>
        <p:nvGrpSpPr>
          <p:cNvPr id="206894" name="Group 46">
            <a:extLst>
              <a:ext uri="{FF2B5EF4-FFF2-40B4-BE49-F238E27FC236}">
                <a16:creationId xmlns:a16="http://schemas.microsoft.com/office/drawing/2014/main" id="{CE6B5E51-AAD9-4446-B46E-9C9827E9F3B9}"/>
              </a:ext>
            </a:extLst>
          </p:cNvPr>
          <p:cNvGrpSpPr>
            <a:grpSpLocks/>
          </p:cNvGrpSpPr>
          <p:nvPr/>
        </p:nvGrpSpPr>
        <p:grpSpPr bwMode="auto">
          <a:xfrm>
            <a:off x="965200" y="1752600"/>
            <a:ext cx="4554538" cy="2084388"/>
            <a:chOff x="608" y="1104"/>
            <a:chExt cx="2869" cy="1313"/>
          </a:xfrm>
        </p:grpSpPr>
        <p:sp>
          <p:nvSpPr>
            <p:cNvPr id="55304" name="Rectangle 2">
              <a:extLst>
                <a:ext uri="{FF2B5EF4-FFF2-40B4-BE49-F238E27FC236}">
                  <a16:creationId xmlns:a16="http://schemas.microsoft.com/office/drawing/2014/main" id="{D3DFFFB4-0287-45D9-A21B-806A59E8A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1797"/>
              <a:ext cx="95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5305" name="Freeform 3">
              <a:extLst>
                <a:ext uri="{FF2B5EF4-FFF2-40B4-BE49-F238E27FC236}">
                  <a16:creationId xmlns:a16="http://schemas.microsoft.com/office/drawing/2014/main" id="{A8945711-04AB-4A70-A67B-0F327EFC8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1657"/>
              <a:ext cx="3" cy="3"/>
            </a:xfrm>
            <a:custGeom>
              <a:avLst/>
              <a:gdLst>
                <a:gd name="T0" fmla="*/ 0 w 34"/>
                <a:gd name="T1" fmla="*/ 0 h 25"/>
                <a:gd name="T2" fmla="*/ 0 w 34"/>
                <a:gd name="T3" fmla="*/ 0 h 25"/>
                <a:gd name="T4" fmla="*/ 0 w 34"/>
                <a:gd name="T5" fmla="*/ 0 h 25"/>
                <a:gd name="T6" fmla="*/ 0 w 34"/>
                <a:gd name="T7" fmla="*/ 0 h 25"/>
                <a:gd name="T8" fmla="*/ 0 w 34"/>
                <a:gd name="T9" fmla="*/ 0 h 25"/>
                <a:gd name="T10" fmla="*/ 0 w 34"/>
                <a:gd name="T11" fmla="*/ 0 h 25"/>
                <a:gd name="T12" fmla="*/ 0 w 34"/>
                <a:gd name="T13" fmla="*/ 0 h 25"/>
                <a:gd name="T14" fmla="*/ 0 w 34"/>
                <a:gd name="T15" fmla="*/ 0 h 25"/>
                <a:gd name="T16" fmla="*/ 0 w 34"/>
                <a:gd name="T17" fmla="*/ 0 h 25"/>
                <a:gd name="T18" fmla="*/ 0 w 34"/>
                <a:gd name="T19" fmla="*/ 0 h 25"/>
                <a:gd name="T20" fmla="*/ 0 w 34"/>
                <a:gd name="T21" fmla="*/ 0 h 25"/>
                <a:gd name="T22" fmla="*/ 0 w 34"/>
                <a:gd name="T23" fmla="*/ 0 h 25"/>
                <a:gd name="T24" fmla="*/ 0 w 34"/>
                <a:gd name="T25" fmla="*/ 0 h 25"/>
                <a:gd name="T26" fmla="*/ 0 w 34"/>
                <a:gd name="T27" fmla="*/ 0 h 25"/>
                <a:gd name="T28" fmla="*/ 0 w 34"/>
                <a:gd name="T29" fmla="*/ 0 h 25"/>
                <a:gd name="T30" fmla="*/ 0 w 34"/>
                <a:gd name="T31" fmla="*/ 0 h 25"/>
                <a:gd name="T32" fmla="*/ 0 w 34"/>
                <a:gd name="T33" fmla="*/ 0 h 25"/>
                <a:gd name="T34" fmla="*/ 0 w 34"/>
                <a:gd name="T35" fmla="*/ 0 h 25"/>
                <a:gd name="T36" fmla="*/ 0 w 34"/>
                <a:gd name="T37" fmla="*/ 0 h 25"/>
                <a:gd name="T38" fmla="*/ 0 w 34"/>
                <a:gd name="T39" fmla="*/ 0 h 25"/>
                <a:gd name="T40" fmla="*/ 0 w 34"/>
                <a:gd name="T41" fmla="*/ 0 h 25"/>
                <a:gd name="T42" fmla="*/ 0 w 34"/>
                <a:gd name="T43" fmla="*/ 0 h 25"/>
                <a:gd name="T44" fmla="*/ 0 w 34"/>
                <a:gd name="T45" fmla="*/ 0 h 25"/>
                <a:gd name="T46" fmla="*/ 0 w 34"/>
                <a:gd name="T47" fmla="*/ 0 h 25"/>
                <a:gd name="T48" fmla="*/ 0 w 34"/>
                <a:gd name="T49" fmla="*/ 0 h 25"/>
                <a:gd name="T50" fmla="*/ 0 w 34"/>
                <a:gd name="T51" fmla="*/ 0 h 25"/>
                <a:gd name="T52" fmla="*/ 0 w 34"/>
                <a:gd name="T53" fmla="*/ 0 h 25"/>
                <a:gd name="T54" fmla="*/ 0 w 34"/>
                <a:gd name="T55" fmla="*/ 0 h 25"/>
                <a:gd name="T56" fmla="*/ 0 w 34"/>
                <a:gd name="T57" fmla="*/ 0 h 25"/>
                <a:gd name="T58" fmla="*/ 0 w 34"/>
                <a:gd name="T59" fmla="*/ 0 h 25"/>
                <a:gd name="T60" fmla="*/ 0 w 34"/>
                <a:gd name="T61" fmla="*/ 0 h 25"/>
                <a:gd name="T62" fmla="*/ 0 w 34"/>
                <a:gd name="T63" fmla="*/ 0 h 25"/>
                <a:gd name="T64" fmla="*/ 0 w 34"/>
                <a:gd name="T65" fmla="*/ 0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" h="25">
                  <a:moveTo>
                    <a:pt x="2" y="7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4" y="6"/>
                  </a:lnTo>
                  <a:lnTo>
                    <a:pt x="26" y="9"/>
                  </a:lnTo>
                  <a:lnTo>
                    <a:pt x="28" y="11"/>
                  </a:lnTo>
                  <a:lnTo>
                    <a:pt x="31" y="13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2" y="23"/>
                  </a:lnTo>
                  <a:lnTo>
                    <a:pt x="31" y="24"/>
                  </a:lnTo>
                  <a:lnTo>
                    <a:pt x="28" y="25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0" y="23"/>
                  </a:lnTo>
                  <a:lnTo>
                    <a:pt x="7" y="21"/>
                  </a:lnTo>
                  <a:lnTo>
                    <a:pt x="5" y="20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06" name="Freeform 4">
              <a:extLst>
                <a:ext uri="{FF2B5EF4-FFF2-40B4-BE49-F238E27FC236}">
                  <a16:creationId xmlns:a16="http://schemas.microsoft.com/office/drawing/2014/main" id="{7F9EAF64-4946-43FD-B55A-A65D22F62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1140"/>
              <a:ext cx="1" cy="1"/>
            </a:xfrm>
            <a:custGeom>
              <a:avLst/>
              <a:gdLst>
                <a:gd name="T0" fmla="*/ 0 w 2"/>
                <a:gd name="T1" fmla="*/ 0 h 14"/>
                <a:gd name="T2" fmla="*/ 1 w 2"/>
                <a:gd name="T3" fmla="*/ 0 h 14"/>
                <a:gd name="T4" fmla="*/ 0 w 2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07" name="Freeform 5">
              <a:extLst>
                <a:ext uri="{FF2B5EF4-FFF2-40B4-BE49-F238E27FC236}">
                  <a16:creationId xmlns:a16="http://schemas.microsoft.com/office/drawing/2014/main" id="{F5E13798-F7E9-406F-BA56-04C8DDD3C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1285"/>
              <a:ext cx="1" cy="2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0 w 9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lnTo>
                    <a:pt x="0" y="0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08" name="Freeform 6">
              <a:extLst>
                <a:ext uri="{FF2B5EF4-FFF2-40B4-BE49-F238E27FC236}">
                  <a16:creationId xmlns:a16="http://schemas.microsoft.com/office/drawing/2014/main" id="{8D81A6D2-B34B-4BA5-BA8C-24E06FCCB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1286"/>
              <a:ext cx="1" cy="1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1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09" name="Freeform 7">
              <a:extLst>
                <a:ext uri="{FF2B5EF4-FFF2-40B4-BE49-F238E27FC236}">
                  <a16:creationId xmlns:a16="http://schemas.microsoft.com/office/drawing/2014/main" id="{3C1C724C-DC1E-43D9-A8D3-7092DCB80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313"/>
              <a:ext cx="2" cy="1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0 h 4"/>
                <a:gd name="T4" fmla="*/ 0 w 13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10" name="Freeform 8">
              <a:extLst>
                <a:ext uri="{FF2B5EF4-FFF2-40B4-BE49-F238E27FC236}">
                  <a16:creationId xmlns:a16="http://schemas.microsoft.com/office/drawing/2014/main" id="{9F5C6578-E3E5-4CE9-AD9A-A35985820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313"/>
              <a:ext cx="2" cy="1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0 h 4"/>
                <a:gd name="T4" fmla="*/ 0 w 13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4">
                  <a:moveTo>
                    <a:pt x="0" y="4"/>
                  </a:moveTo>
                  <a:lnTo>
                    <a:pt x="1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11" name="Freeform 9">
              <a:extLst>
                <a:ext uri="{FF2B5EF4-FFF2-40B4-BE49-F238E27FC236}">
                  <a16:creationId xmlns:a16="http://schemas.microsoft.com/office/drawing/2014/main" id="{A19212FD-E8D2-4FD8-9FE3-1922D2219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1467"/>
              <a:ext cx="2" cy="1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0 w 1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12" name="Freeform 10">
              <a:extLst>
                <a:ext uri="{FF2B5EF4-FFF2-40B4-BE49-F238E27FC236}">
                  <a16:creationId xmlns:a16="http://schemas.microsoft.com/office/drawing/2014/main" id="{E32141CD-4869-4CB5-902F-BF8B455D4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1467"/>
              <a:ext cx="2" cy="1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0 w 1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0" y="5"/>
                  </a:move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13" name="Freeform 11">
              <a:extLst>
                <a:ext uri="{FF2B5EF4-FFF2-40B4-BE49-F238E27FC236}">
                  <a16:creationId xmlns:a16="http://schemas.microsoft.com/office/drawing/2014/main" id="{D767B56F-D44C-4E7B-99B5-196F8A1C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1477"/>
              <a:ext cx="1" cy="1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14" name="Freeform 12">
              <a:extLst>
                <a:ext uri="{FF2B5EF4-FFF2-40B4-BE49-F238E27FC236}">
                  <a16:creationId xmlns:a16="http://schemas.microsoft.com/office/drawing/2014/main" id="{FE1DAE20-5127-4F93-9876-EF4A9129F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1478"/>
              <a:ext cx="1" cy="1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0 w 1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15" name="Freeform 13">
              <a:extLst>
                <a:ext uri="{FF2B5EF4-FFF2-40B4-BE49-F238E27FC236}">
                  <a16:creationId xmlns:a16="http://schemas.microsoft.com/office/drawing/2014/main" id="{CB73F88E-A619-40B4-A092-6D274E37B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473"/>
              <a:ext cx="1" cy="2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0 w 9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16" name="Freeform 14">
              <a:extLst>
                <a:ext uri="{FF2B5EF4-FFF2-40B4-BE49-F238E27FC236}">
                  <a16:creationId xmlns:a16="http://schemas.microsoft.com/office/drawing/2014/main" id="{8DDC33C7-2F9F-4006-898F-6FE1631F6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1386"/>
              <a:ext cx="1" cy="1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0 w 4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17" name="Freeform 15">
              <a:extLst>
                <a:ext uri="{FF2B5EF4-FFF2-40B4-BE49-F238E27FC236}">
                  <a16:creationId xmlns:a16="http://schemas.microsoft.com/office/drawing/2014/main" id="{75C53A2E-3AF7-487C-9C83-FB9B8B7A0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1386"/>
              <a:ext cx="1" cy="1"/>
            </a:xfrm>
            <a:custGeom>
              <a:avLst/>
              <a:gdLst>
                <a:gd name="T0" fmla="*/ 1 w 2"/>
                <a:gd name="T1" fmla="*/ 0 h 14"/>
                <a:gd name="T2" fmla="*/ 0 w 2"/>
                <a:gd name="T3" fmla="*/ 0 h 14"/>
                <a:gd name="T4" fmla="*/ 1 w 2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18" name="Freeform 16">
              <a:extLst>
                <a:ext uri="{FF2B5EF4-FFF2-40B4-BE49-F238E27FC236}">
                  <a16:creationId xmlns:a16="http://schemas.microsoft.com/office/drawing/2014/main" id="{A809F16F-4025-4451-991B-7EE701AD7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355"/>
              <a:ext cx="2" cy="1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19" name="Freeform 17">
              <a:extLst>
                <a:ext uri="{FF2B5EF4-FFF2-40B4-BE49-F238E27FC236}">
                  <a16:creationId xmlns:a16="http://schemas.microsoft.com/office/drawing/2014/main" id="{833FED97-B595-4AA1-AE4C-E41B5168A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355"/>
              <a:ext cx="2" cy="1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20" name="Freeform 18">
              <a:extLst>
                <a:ext uri="{FF2B5EF4-FFF2-40B4-BE49-F238E27FC236}">
                  <a16:creationId xmlns:a16="http://schemas.microsoft.com/office/drawing/2014/main" id="{8F475071-D450-4127-92AD-599B8748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1156"/>
              <a:ext cx="2" cy="1"/>
            </a:xfrm>
            <a:custGeom>
              <a:avLst/>
              <a:gdLst>
                <a:gd name="T0" fmla="*/ 0 w 14"/>
                <a:gd name="T1" fmla="*/ 0 h 1"/>
                <a:gd name="T2" fmla="*/ 0 w 14"/>
                <a:gd name="T3" fmla="*/ 0 h 1"/>
                <a:gd name="T4" fmla="*/ 0 w 1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">
                  <a:moveTo>
                    <a:pt x="0" y="0"/>
                  </a:move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21" name="Freeform 19">
              <a:extLst>
                <a:ext uri="{FF2B5EF4-FFF2-40B4-BE49-F238E27FC236}">
                  <a16:creationId xmlns:a16="http://schemas.microsoft.com/office/drawing/2014/main" id="{A23814F1-EBCE-4111-A73F-38A36BC4F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1321"/>
              <a:ext cx="1" cy="1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22" name="Freeform 20">
              <a:extLst>
                <a:ext uri="{FF2B5EF4-FFF2-40B4-BE49-F238E27FC236}">
                  <a16:creationId xmlns:a16="http://schemas.microsoft.com/office/drawing/2014/main" id="{C88C22EE-5568-4421-B54A-78F3E080D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1325"/>
              <a:ext cx="1" cy="1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23" name="Freeform 21">
              <a:extLst>
                <a:ext uri="{FF2B5EF4-FFF2-40B4-BE49-F238E27FC236}">
                  <a16:creationId xmlns:a16="http://schemas.microsoft.com/office/drawing/2014/main" id="{0F05F2BA-DFFC-468C-9481-A5737A63E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1325"/>
              <a:ext cx="1" cy="1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24" name="Freeform 22">
              <a:extLst>
                <a:ext uri="{FF2B5EF4-FFF2-40B4-BE49-F238E27FC236}">
                  <a16:creationId xmlns:a16="http://schemas.microsoft.com/office/drawing/2014/main" id="{ABC30ECB-01F3-4896-A3C2-B40C3215A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1336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25" name="Freeform 23">
              <a:extLst>
                <a:ext uri="{FF2B5EF4-FFF2-40B4-BE49-F238E27FC236}">
                  <a16:creationId xmlns:a16="http://schemas.microsoft.com/office/drawing/2014/main" id="{EC50E640-D100-4574-B636-67F3ADE5B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1336"/>
              <a:ext cx="1" cy="1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0 w 4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26" name="Freeform 24">
              <a:extLst>
                <a:ext uri="{FF2B5EF4-FFF2-40B4-BE49-F238E27FC236}">
                  <a16:creationId xmlns:a16="http://schemas.microsoft.com/office/drawing/2014/main" id="{AD9C23D4-28C1-4A3F-ABB9-24B121CC0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1338"/>
              <a:ext cx="1" cy="1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0 w 1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27" name="Freeform 25">
              <a:extLst>
                <a:ext uri="{FF2B5EF4-FFF2-40B4-BE49-F238E27FC236}">
                  <a16:creationId xmlns:a16="http://schemas.microsoft.com/office/drawing/2014/main" id="{C5DFFE52-C8FA-4AF2-AB25-BE4623E5F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1321"/>
              <a:ext cx="1" cy="1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28" name="Rectangle 26">
              <a:extLst>
                <a:ext uri="{FF2B5EF4-FFF2-40B4-BE49-F238E27FC236}">
                  <a16:creationId xmlns:a16="http://schemas.microsoft.com/office/drawing/2014/main" id="{2910E505-11E7-4C83-BC38-0923F0561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" y="1244"/>
              <a:ext cx="914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5329" name="Rectangle 27">
              <a:extLst>
                <a:ext uri="{FF2B5EF4-FFF2-40B4-BE49-F238E27FC236}">
                  <a16:creationId xmlns:a16="http://schemas.microsoft.com/office/drawing/2014/main" id="{86CC80CA-DC65-44C4-B812-CDAA36705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" y="1374"/>
              <a:ext cx="1005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graphicFrame>
          <p:nvGraphicFramePr>
            <p:cNvPr id="55330" name="Object 33">
              <a:extLst>
                <a:ext uri="{FF2B5EF4-FFF2-40B4-BE49-F238E27FC236}">
                  <a16:creationId xmlns:a16="http://schemas.microsoft.com/office/drawing/2014/main" id="{D6C90288-01B2-4F3E-BBB2-79809E5FD8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39" y="1458"/>
            <a:ext cx="994" cy="9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43" name="Bild" r:id="rId8" imgW="3810000" imgH="3810000" progId="Word.Picture.8">
                    <p:embed/>
                  </p:oleObj>
                </mc:Choice>
                <mc:Fallback>
                  <p:oleObj name="Bild" r:id="rId8" imgW="3810000" imgH="3810000" progId="Word.Picture.8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9" y="1458"/>
                          <a:ext cx="994" cy="9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331" name="Text Box 44">
              <a:extLst>
                <a:ext uri="{FF2B5EF4-FFF2-40B4-BE49-F238E27FC236}">
                  <a16:creationId xmlns:a16="http://schemas.microsoft.com/office/drawing/2014/main" id="{ACD84FF9-B954-472A-AE18-D1E0DED1D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" y="1104"/>
              <a:ext cx="220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/>
                <a:t>9  Verschiedene gefährliche Stoffe</a:t>
              </a:r>
            </a:p>
            <a:p>
              <a:r>
                <a:rPr lang="de-DE" altLang="de-DE" sz="1600" b="1"/>
                <a:t>	          und Gegenstände</a:t>
              </a:r>
            </a:p>
          </p:txBody>
        </p:sp>
      </p:grpSp>
      <p:sp>
        <p:nvSpPr>
          <p:cNvPr id="55303" name="Rectangle 51">
            <a:extLst>
              <a:ext uri="{FF2B5EF4-FFF2-40B4-BE49-F238E27FC236}">
                <a16:creationId xmlns:a16="http://schemas.microsoft.com/office/drawing/2014/main" id="{CEF9F25D-04F1-4C3D-A85C-4253C1037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57800" y="6248400"/>
            <a:ext cx="1219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Gefahrstoffklassen 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967" name="Group 71">
            <a:extLst>
              <a:ext uri="{FF2B5EF4-FFF2-40B4-BE49-F238E27FC236}">
                <a16:creationId xmlns:a16="http://schemas.microsoft.com/office/drawing/2014/main" id="{3940D583-C02B-4D08-9419-A3A0CAAFD381}"/>
              </a:ext>
            </a:extLst>
          </p:cNvPr>
          <p:cNvGrpSpPr>
            <a:grpSpLocks/>
          </p:cNvGrpSpPr>
          <p:nvPr/>
        </p:nvGrpSpPr>
        <p:grpSpPr bwMode="auto">
          <a:xfrm>
            <a:off x="4094163" y="2130425"/>
            <a:ext cx="4837112" cy="3441700"/>
            <a:chOff x="2579" y="1342"/>
            <a:chExt cx="3047" cy="2168"/>
          </a:xfrm>
        </p:grpSpPr>
        <p:sp>
          <p:nvSpPr>
            <p:cNvPr id="57363" name="Freeform 14">
              <a:extLst>
                <a:ext uri="{FF2B5EF4-FFF2-40B4-BE49-F238E27FC236}">
                  <a16:creationId xmlns:a16="http://schemas.microsoft.com/office/drawing/2014/main" id="{4BA310A0-57E6-49DE-93C7-88D833B06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1376"/>
              <a:ext cx="1" cy="1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0 w 4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64" name="Freeform 15">
              <a:extLst>
                <a:ext uri="{FF2B5EF4-FFF2-40B4-BE49-F238E27FC236}">
                  <a16:creationId xmlns:a16="http://schemas.microsoft.com/office/drawing/2014/main" id="{26FC7369-0B62-4B17-8B5B-8B55FDE13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1376"/>
              <a:ext cx="1" cy="1"/>
            </a:xfrm>
            <a:custGeom>
              <a:avLst/>
              <a:gdLst>
                <a:gd name="T0" fmla="*/ 1 w 2"/>
                <a:gd name="T1" fmla="*/ 0 h 14"/>
                <a:gd name="T2" fmla="*/ 0 w 2"/>
                <a:gd name="T3" fmla="*/ 0 h 14"/>
                <a:gd name="T4" fmla="*/ 1 w 2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65" name="Freeform 16">
              <a:extLst>
                <a:ext uri="{FF2B5EF4-FFF2-40B4-BE49-F238E27FC236}">
                  <a16:creationId xmlns:a16="http://schemas.microsoft.com/office/drawing/2014/main" id="{A312A8D0-DCA3-48D0-A83E-1CD834766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1342"/>
              <a:ext cx="2" cy="1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66" name="Freeform 17">
              <a:extLst>
                <a:ext uri="{FF2B5EF4-FFF2-40B4-BE49-F238E27FC236}">
                  <a16:creationId xmlns:a16="http://schemas.microsoft.com/office/drawing/2014/main" id="{AC8E30C2-BB6A-41A8-9456-0C370FEDF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1342"/>
              <a:ext cx="2" cy="1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7367" name="Group 34">
              <a:extLst>
                <a:ext uri="{FF2B5EF4-FFF2-40B4-BE49-F238E27FC236}">
                  <a16:creationId xmlns:a16="http://schemas.microsoft.com/office/drawing/2014/main" id="{6B9B6226-4F4D-42B2-A497-7676D6A187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672"/>
              <a:ext cx="1958" cy="838"/>
              <a:chOff x="1632" y="1344"/>
              <a:chExt cx="1764" cy="582"/>
            </a:xfrm>
          </p:grpSpPr>
          <p:pic>
            <p:nvPicPr>
              <p:cNvPr id="57395" name="Picture 35" descr="Feuerwehrbilder 586">
                <a:extLst>
                  <a:ext uri="{FF2B5EF4-FFF2-40B4-BE49-F238E27FC236}">
                    <a16:creationId xmlns:a16="http://schemas.microsoft.com/office/drawing/2014/main" id="{45FA4D0D-9DC2-4B7A-9AD6-B6E1B8BE94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1488"/>
                <a:ext cx="1764" cy="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96" name="Line 36">
                <a:extLst>
                  <a:ext uri="{FF2B5EF4-FFF2-40B4-BE49-F238E27FC236}">
                    <a16:creationId xmlns:a16="http://schemas.microsoft.com/office/drawing/2014/main" id="{A7620028-6591-4CFC-9930-95E841153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6" y="134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7368" name="Group 37">
              <a:extLst>
                <a:ext uri="{FF2B5EF4-FFF2-40B4-BE49-F238E27FC236}">
                  <a16:creationId xmlns:a16="http://schemas.microsoft.com/office/drawing/2014/main" id="{92E683DA-9417-40E1-AE67-55EF6AA79F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4" y="2672"/>
              <a:ext cx="134" cy="78"/>
              <a:chOff x="1200" y="2880"/>
              <a:chExt cx="144" cy="82"/>
            </a:xfrm>
          </p:grpSpPr>
          <p:sp>
            <p:nvSpPr>
              <p:cNvPr id="57393" name="AutoShape 38">
                <a:extLst>
                  <a:ext uri="{FF2B5EF4-FFF2-40B4-BE49-F238E27FC236}">
                    <a16:creationId xmlns:a16="http://schemas.microsoft.com/office/drawing/2014/main" id="{C028575D-C4D9-4812-ADED-D880B670FD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200" y="2880"/>
                <a:ext cx="82" cy="82"/>
              </a:xfrm>
              <a:prstGeom prst="triangle">
                <a:avLst>
                  <a:gd name="adj" fmla="val 500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57394" name="Line 39">
                <a:extLst>
                  <a:ext uri="{FF2B5EF4-FFF2-40B4-BE49-F238E27FC236}">
                    <a16:creationId xmlns:a16="http://schemas.microsoft.com/office/drawing/2014/main" id="{4D06FD51-FA1A-4186-B2A3-462583FB0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7369" name="Group 40">
              <a:extLst>
                <a:ext uri="{FF2B5EF4-FFF2-40B4-BE49-F238E27FC236}">
                  <a16:creationId xmlns:a16="http://schemas.microsoft.com/office/drawing/2014/main" id="{48764BB8-AB88-42B5-B272-8064AB5114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4" y="2810"/>
              <a:ext cx="134" cy="78"/>
              <a:chOff x="1200" y="2880"/>
              <a:chExt cx="144" cy="82"/>
            </a:xfrm>
          </p:grpSpPr>
          <p:sp>
            <p:nvSpPr>
              <p:cNvPr id="57391" name="AutoShape 41">
                <a:extLst>
                  <a:ext uri="{FF2B5EF4-FFF2-40B4-BE49-F238E27FC236}">
                    <a16:creationId xmlns:a16="http://schemas.microsoft.com/office/drawing/2014/main" id="{5C4F063C-200C-480C-AE44-DAAB0E144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200" y="2880"/>
                <a:ext cx="82" cy="82"/>
              </a:xfrm>
              <a:prstGeom prst="triangle">
                <a:avLst>
                  <a:gd name="adj" fmla="val 500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57392" name="Line 42">
                <a:extLst>
                  <a:ext uri="{FF2B5EF4-FFF2-40B4-BE49-F238E27FC236}">
                    <a16:creationId xmlns:a16="http://schemas.microsoft.com/office/drawing/2014/main" id="{537995CE-BD6B-463E-B06A-B432BF28A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7370" name="Group 43">
              <a:extLst>
                <a:ext uri="{FF2B5EF4-FFF2-40B4-BE49-F238E27FC236}">
                  <a16:creationId xmlns:a16="http://schemas.microsoft.com/office/drawing/2014/main" id="{9B0D22DA-5FE1-4B07-A2FD-4859400338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4" y="2947"/>
              <a:ext cx="134" cy="79"/>
              <a:chOff x="1200" y="2880"/>
              <a:chExt cx="144" cy="82"/>
            </a:xfrm>
          </p:grpSpPr>
          <p:sp>
            <p:nvSpPr>
              <p:cNvPr id="57389" name="AutoShape 44">
                <a:extLst>
                  <a:ext uri="{FF2B5EF4-FFF2-40B4-BE49-F238E27FC236}">
                    <a16:creationId xmlns:a16="http://schemas.microsoft.com/office/drawing/2014/main" id="{EB528C45-ACCB-4450-9436-593FD500D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200" y="2880"/>
                <a:ext cx="82" cy="82"/>
              </a:xfrm>
              <a:prstGeom prst="triangle">
                <a:avLst>
                  <a:gd name="adj" fmla="val 500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57390" name="Line 45">
                <a:extLst>
                  <a:ext uri="{FF2B5EF4-FFF2-40B4-BE49-F238E27FC236}">
                    <a16:creationId xmlns:a16="http://schemas.microsoft.com/office/drawing/2014/main" id="{E880A0D0-5615-479F-BAEF-CD49CFC4B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7371" name="Group 46">
              <a:extLst>
                <a:ext uri="{FF2B5EF4-FFF2-40B4-BE49-F238E27FC236}">
                  <a16:creationId xmlns:a16="http://schemas.microsoft.com/office/drawing/2014/main" id="{0C5820A1-7C4E-4477-8956-737F7C9256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7" y="2672"/>
              <a:ext cx="134" cy="78"/>
              <a:chOff x="1200" y="2880"/>
              <a:chExt cx="144" cy="82"/>
            </a:xfrm>
          </p:grpSpPr>
          <p:sp>
            <p:nvSpPr>
              <p:cNvPr id="57387" name="AutoShape 47">
                <a:extLst>
                  <a:ext uri="{FF2B5EF4-FFF2-40B4-BE49-F238E27FC236}">
                    <a16:creationId xmlns:a16="http://schemas.microsoft.com/office/drawing/2014/main" id="{F469CCBD-FBD4-45E2-B845-31936C61D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200" y="2880"/>
                <a:ext cx="82" cy="82"/>
              </a:xfrm>
              <a:prstGeom prst="triangle">
                <a:avLst>
                  <a:gd name="adj" fmla="val 500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57388" name="Line 48">
                <a:extLst>
                  <a:ext uri="{FF2B5EF4-FFF2-40B4-BE49-F238E27FC236}">
                    <a16:creationId xmlns:a16="http://schemas.microsoft.com/office/drawing/2014/main" id="{4BE4C1B8-0674-4C5E-B9D9-1AFB4EA70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7372" name="Group 49">
              <a:extLst>
                <a:ext uri="{FF2B5EF4-FFF2-40B4-BE49-F238E27FC236}">
                  <a16:creationId xmlns:a16="http://schemas.microsoft.com/office/drawing/2014/main" id="{7B041659-916D-4285-A34E-2F7DD4DC1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7" y="2810"/>
              <a:ext cx="134" cy="78"/>
              <a:chOff x="1200" y="2880"/>
              <a:chExt cx="144" cy="82"/>
            </a:xfrm>
          </p:grpSpPr>
          <p:sp>
            <p:nvSpPr>
              <p:cNvPr id="57385" name="AutoShape 50">
                <a:extLst>
                  <a:ext uri="{FF2B5EF4-FFF2-40B4-BE49-F238E27FC236}">
                    <a16:creationId xmlns:a16="http://schemas.microsoft.com/office/drawing/2014/main" id="{8AE1E4C1-3D39-4F57-8911-0281E2308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200" y="2880"/>
                <a:ext cx="82" cy="82"/>
              </a:xfrm>
              <a:prstGeom prst="triangle">
                <a:avLst>
                  <a:gd name="adj" fmla="val 500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57386" name="Line 51">
                <a:extLst>
                  <a:ext uri="{FF2B5EF4-FFF2-40B4-BE49-F238E27FC236}">
                    <a16:creationId xmlns:a16="http://schemas.microsoft.com/office/drawing/2014/main" id="{F07B3A6D-A749-4488-BF79-D489ABBA3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7373" name="Group 52">
              <a:extLst>
                <a:ext uri="{FF2B5EF4-FFF2-40B4-BE49-F238E27FC236}">
                  <a16:creationId xmlns:a16="http://schemas.microsoft.com/office/drawing/2014/main" id="{360F611F-62B8-46F7-93F8-6ECB599A7F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2672"/>
              <a:ext cx="134" cy="78"/>
              <a:chOff x="1200" y="2880"/>
              <a:chExt cx="144" cy="82"/>
            </a:xfrm>
          </p:grpSpPr>
          <p:sp>
            <p:nvSpPr>
              <p:cNvPr id="57383" name="AutoShape 53">
                <a:extLst>
                  <a:ext uri="{FF2B5EF4-FFF2-40B4-BE49-F238E27FC236}">
                    <a16:creationId xmlns:a16="http://schemas.microsoft.com/office/drawing/2014/main" id="{E84F25ED-A755-43A5-86E0-09F74583F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200" y="2880"/>
                <a:ext cx="82" cy="82"/>
              </a:xfrm>
              <a:prstGeom prst="triangle">
                <a:avLst>
                  <a:gd name="adj" fmla="val 50000"/>
                </a:avLst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57384" name="Line 54">
                <a:extLst>
                  <a:ext uri="{FF2B5EF4-FFF2-40B4-BE49-F238E27FC236}">
                    <a16:creationId xmlns:a16="http://schemas.microsoft.com/office/drawing/2014/main" id="{712A6412-1D01-49BC-9A17-B3D75152F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7374" name="Line 55">
              <a:extLst>
                <a:ext uri="{FF2B5EF4-FFF2-40B4-BE49-F238E27FC236}">
                  <a16:creationId xmlns:a16="http://schemas.microsoft.com/office/drawing/2014/main" id="{82952DA6-3A9E-471A-8E28-E529C8481B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1" y="2672"/>
              <a:ext cx="0" cy="5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75" name="Line 56">
              <a:extLst>
                <a:ext uri="{FF2B5EF4-FFF2-40B4-BE49-F238E27FC236}">
                  <a16:creationId xmlns:a16="http://schemas.microsoft.com/office/drawing/2014/main" id="{4B3A0439-1848-4147-93AE-AF0862FF97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5" y="2672"/>
              <a:ext cx="0" cy="4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76" name="Line 57">
              <a:extLst>
                <a:ext uri="{FF2B5EF4-FFF2-40B4-BE49-F238E27FC236}">
                  <a16:creationId xmlns:a16="http://schemas.microsoft.com/office/drawing/2014/main" id="{B8B71C1A-AA88-4414-A25A-0F3E0042A2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6" y="2368"/>
              <a:ext cx="447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77" name="Text Box 58">
              <a:extLst>
                <a:ext uri="{FF2B5EF4-FFF2-40B4-BE49-F238E27FC236}">
                  <a16:creationId xmlns:a16="http://schemas.microsoft.com/office/drawing/2014/main" id="{ACC7B0CA-1F46-460D-A85E-D786D126A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1" y="2109"/>
              <a:ext cx="8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Explosivstoffe geladen</a:t>
              </a:r>
            </a:p>
          </p:txBody>
        </p:sp>
        <p:sp>
          <p:nvSpPr>
            <p:cNvPr id="57378" name="Text Box 59">
              <a:extLst>
                <a:ext uri="{FF2B5EF4-FFF2-40B4-BE49-F238E27FC236}">
                  <a16:creationId xmlns:a16="http://schemas.microsoft.com/office/drawing/2014/main" id="{2794FDEE-7157-4982-976C-9F57DB9DC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" y="2109"/>
              <a:ext cx="8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Giftige Stoffe geladen </a:t>
              </a:r>
            </a:p>
          </p:txBody>
        </p:sp>
        <p:sp>
          <p:nvSpPr>
            <p:cNvPr id="57379" name="Line 60">
              <a:extLst>
                <a:ext uri="{FF2B5EF4-FFF2-40B4-BE49-F238E27FC236}">
                  <a16:creationId xmlns:a16="http://schemas.microsoft.com/office/drawing/2014/main" id="{01A30D0E-9FCF-4464-B85D-E1370C9BDB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2412"/>
              <a:ext cx="126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80" name="Text Box 61">
              <a:extLst>
                <a:ext uri="{FF2B5EF4-FFF2-40B4-BE49-F238E27FC236}">
                  <a16:creationId xmlns:a16="http://schemas.microsoft.com/office/drawing/2014/main" id="{05B2D0A6-AA7E-452C-A9F6-27C912E6A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5" y="2066"/>
              <a:ext cx="8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Brennbare Stoffe geladen</a:t>
              </a:r>
            </a:p>
          </p:txBody>
        </p:sp>
        <p:sp>
          <p:nvSpPr>
            <p:cNvPr id="57381" name="Line 62">
              <a:extLst>
                <a:ext uri="{FF2B5EF4-FFF2-40B4-BE49-F238E27FC236}">
                  <a16:creationId xmlns:a16="http://schemas.microsoft.com/office/drawing/2014/main" id="{F5CA0C7E-1A9A-4468-B202-634DFB43BD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9" y="2368"/>
              <a:ext cx="169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82" name="Text Box 63">
              <a:extLst>
                <a:ext uri="{FF2B5EF4-FFF2-40B4-BE49-F238E27FC236}">
                  <a16:creationId xmlns:a16="http://schemas.microsoft.com/office/drawing/2014/main" id="{AE81248D-D8F9-4B72-B748-B1BDC3C08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3" y="1459"/>
              <a:ext cx="287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/>
                <a:t>Schifffahrt: Kennzeichnung durch blaue</a:t>
              </a:r>
            </a:p>
            <a:p>
              <a:r>
                <a:rPr lang="de-DE" altLang="de-DE" sz="1600" b="1"/>
                <a:t>                    Leuchtkegel bzw. blaue Lichter   </a:t>
              </a:r>
            </a:p>
          </p:txBody>
        </p:sp>
      </p:grpSp>
      <p:grpSp>
        <p:nvGrpSpPr>
          <p:cNvPr id="208965" name="Group 69">
            <a:extLst>
              <a:ext uri="{FF2B5EF4-FFF2-40B4-BE49-F238E27FC236}">
                <a16:creationId xmlns:a16="http://schemas.microsoft.com/office/drawing/2014/main" id="{18FE91D8-C6B9-4C4F-99CA-A6B644AEE18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209800"/>
            <a:ext cx="3724275" cy="3057525"/>
            <a:chOff x="480" y="1398"/>
            <a:chExt cx="2346" cy="1926"/>
          </a:xfrm>
        </p:grpSpPr>
        <p:sp>
          <p:nvSpPr>
            <p:cNvPr id="57350" name="Freeform 3">
              <a:extLst>
                <a:ext uri="{FF2B5EF4-FFF2-40B4-BE49-F238E27FC236}">
                  <a16:creationId xmlns:a16="http://schemas.microsoft.com/office/drawing/2014/main" id="{08917EF2-4C93-4DE3-9183-4C98C19A8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608"/>
              <a:ext cx="4" cy="3"/>
            </a:xfrm>
            <a:custGeom>
              <a:avLst/>
              <a:gdLst>
                <a:gd name="T0" fmla="*/ 0 w 34"/>
                <a:gd name="T1" fmla="*/ 0 h 25"/>
                <a:gd name="T2" fmla="*/ 0 w 34"/>
                <a:gd name="T3" fmla="*/ 0 h 25"/>
                <a:gd name="T4" fmla="*/ 0 w 34"/>
                <a:gd name="T5" fmla="*/ 0 h 25"/>
                <a:gd name="T6" fmla="*/ 0 w 34"/>
                <a:gd name="T7" fmla="*/ 0 h 25"/>
                <a:gd name="T8" fmla="*/ 0 w 34"/>
                <a:gd name="T9" fmla="*/ 0 h 25"/>
                <a:gd name="T10" fmla="*/ 0 w 34"/>
                <a:gd name="T11" fmla="*/ 0 h 25"/>
                <a:gd name="T12" fmla="*/ 0 w 34"/>
                <a:gd name="T13" fmla="*/ 0 h 25"/>
                <a:gd name="T14" fmla="*/ 0 w 34"/>
                <a:gd name="T15" fmla="*/ 0 h 25"/>
                <a:gd name="T16" fmla="*/ 0 w 34"/>
                <a:gd name="T17" fmla="*/ 0 h 25"/>
                <a:gd name="T18" fmla="*/ 0 w 34"/>
                <a:gd name="T19" fmla="*/ 0 h 25"/>
                <a:gd name="T20" fmla="*/ 0 w 34"/>
                <a:gd name="T21" fmla="*/ 0 h 25"/>
                <a:gd name="T22" fmla="*/ 0 w 34"/>
                <a:gd name="T23" fmla="*/ 0 h 25"/>
                <a:gd name="T24" fmla="*/ 0 w 34"/>
                <a:gd name="T25" fmla="*/ 0 h 25"/>
                <a:gd name="T26" fmla="*/ 0 w 34"/>
                <a:gd name="T27" fmla="*/ 0 h 25"/>
                <a:gd name="T28" fmla="*/ 0 w 34"/>
                <a:gd name="T29" fmla="*/ 0 h 25"/>
                <a:gd name="T30" fmla="*/ 0 w 34"/>
                <a:gd name="T31" fmla="*/ 0 h 25"/>
                <a:gd name="T32" fmla="*/ 0 w 34"/>
                <a:gd name="T33" fmla="*/ 0 h 25"/>
                <a:gd name="T34" fmla="*/ 0 w 34"/>
                <a:gd name="T35" fmla="*/ 0 h 25"/>
                <a:gd name="T36" fmla="*/ 0 w 34"/>
                <a:gd name="T37" fmla="*/ 0 h 25"/>
                <a:gd name="T38" fmla="*/ 0 w 34"/>
                <a:gd name="T39" fmla="*/ 0 h 25"/>
                <a:gd name="T40" fmla="*/ 0 w 34"/>
                <a:gd name="T41" fmla="*/ 0 h 25"/>
                <a:gd name="T42" fmla="*/ 0 w 34"/>
                <a:gd name="T43" fmla="*/ 0 h 25"/>
                <a:gd name="T44" fmla="*/ 0 w 34"/>
                <a:gd name="T45" fmla="*/ 0 h 25"/>
                <a:gd name="T46" fmla="*/ 0 w 34"/>
                <a:gd name="T47" fmla="*/ 0 h 25"/>
                <a:gd name="T48" fmla="*/ 0 w 34"/>
                <a:gd name="T49" fmla="*/ 0 h 25"/>
                <a:gd name="T50" fmla="*/ 0 w 34"/>
                <a:gd name="T51" fmla="*/ 0 h 25"/>
                <a:gd name="T52" fmla="*/ 0 w 34"/>
                <a:gd name="T53" fmla="*/ 0 h 25"/>
                <a:gd name="T54" fmla="*/ 0 w 34"/>
                <a:gd name="T55" fmla="*/ 0 h 25"/>
                <a:gd name="T56" fmla="*/ 0 w 34"/>
                <a:gd name="T57" fmla="*/ 0 h 25"/>
                <a:gd name="T58" fmla="*/ 0 w 34"/>
                <a:gd name="T59" fmla="*/ 0 h 25"/>
                <a:gd name="T60" fmla="*/ 0 w 34"/>
                <a:gd name="T61" fmla="*/ 0 h 25"/>
                <a:gd name="T62" fmla="*/ 0 w 34"/>
                <a:gd name="T63" fmla="*/ 0 h 25"/>
                <a:gd name="T64" fmla="*/ 0 w 34"/>
                <a:gd name="T65" fmla="*/ 0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" h="25">
                  <a:moveTo>
                    <a:pt x="2" y="7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4" y="6"/>
                  </a:lnTo>
                  <a:lnTo>
                    <a:pt x="26" y="9"/>
                  </a:lnTo>
                  <a:lnTo>
                    <a:pt x="28" y="11"/>
                  </a:lnTo>
                  <a:lnTo>
                    <a:pt x="31" y="13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2" y="23"/>
                  </a:lnTo>
                  <a:lnTo>
                    <a:pt x="31" y="24"/>
                  </a:lnTo>
                  <a:lnTo>
                    <a:pt x="28" y="25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0" y="23"/>
                  </a:lnTo>
                  <a:lnTo>
                    <a:pt x="7" y="21"/>
                  </a:lnTo>
                  <a:lnTo>
                    <a:pt x="5" y="20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51" name="Freeform 9">
              <a:extLst>
                <a:ext uri="{FF2B5EF4-FFF2-40B4-BE49-F238E27FC236}">
                  <a16:creationId xmlns:a16="http://schemas.microsoft.com/office/drawing/2014/main" id="{0F3F9785-DE36-4AD8-93CF-75E568603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398"/>
              <a:ext cx="2" cy="1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0 w 1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52" name="Freeform 10">
              <a:extLst>
                <a:ext uri="{FF2B5EF4-FFF2-40B4-BE49-F238E27FC236}">
                  <a16:creationId xmlns:a16="http://schemas.microsoft.com/office/drawing/2014/main" id="{1021C695-79BF-4436-84CD-3D6C9E2C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398"/>
              <a:ext cx="2" cy="1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0 w 1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0" y="5"/>
                  </a:move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53" name="Freeform 11">
              <a:extLst>
                <a:ext uri="{FF2B5EF4-FFF2-40B4-BE49-F238E27FC236}">
                  <a16:creationId xmlns:a16="http://schemas.microsoft.com/office/drawing/2014/main" id="{E786769B-98CE-43E5-BD32-0A2D72A73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410"/>
              <a:ext cx="1" cy="1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54" name="Freeform 12">
              <a:extLst>
                <a:ext uri="{FF2B5EF4-FFF2-40B4-BE49-F238E27FC236}">
                  <a16:creationId xmlns:a16="http://schemas.microsoft.com/office/drawing/2014/main" id="{FA63E89F-4E87-46EA-BA8B-AB33D8A7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411"/>
              <a:ext cx="1" cy="1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0 w 1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55" name="Freeform 13">
              <a:extLst>
                <a:ext uri="{FF2B5EF4-FFF2-40B4-BE49-F238E27FC236}">
                  <a16:creationId xmlns:a16="http://schemas.microsoft.com/office/drawing/2014/main" id="{7A22887F-E4C2-44A5-A878-AE2933F31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1405"/>
              <a:ext cx="1" cy="2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0 w 9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7356" name="Group 30">
              <a:extLst>
                <a:ext uri="{FF2B5EF4-FFF2-40B4-BE49-F238E27FC236}">
                  <a16:creationId xmlns:a16="http://schemas.microsoft.com/office/drawing/2014/main" id="{A4C3B7C6-462C-49F2-A619-9EDD8DF4B9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4" y="2735"/>
              <a:ext cx="1229" cy="589"/>
              <a:chOff x="384" y="0"/>
              <a:chExt cx="4818" cy="2550"/>
            </a:xfrm>
          </p:grpSpPr>
          <p:pic>
            <p:nvPicPr>
              <p:cNvPr id="57361" name="Picture 31" descr="Feuerwehrbilder 419">
                <a:extLst>
                  <a:ext uri="{FF2B5EF4-FFF2-40B4-BE49-F238E27FC236}">
                    <a16:creationId xmlns:a16="http://schemas.microsoft.com/office/drawing/2014/main" id="{3BD0A979-CE60-4618-88BA-6C24888E2A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0"/>
                <a:ext cx="4818" cy="2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62" name="Line 32">
                <a:extLst>
                  <a:ext uri="{FF2B5EF4-FFF2-40B4-BE49-F238E27FC236}">
                    <a16:creationId xmlns:a16="http://schemas.microsoft.com/office/drawing/2014/main" id="{4C6F3FC9-9185-49F2-B949-15C844A0F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1056"/>
                <a:ext cx="3360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pic>
          <p:nvPicPr>
            <p:cNvPr id="57357" name="Picture 64" descr="Orring1">
              <a:extLst>
                <a:ext uri="{FF2B5EF4-FFF2-40B4-BE49-F238E27FC236}">
                  <a16:creationId xmlns:a16="http://schemas.microsoft.com/office/drawing/2014/main" id="{35233A58-C022-438C-BA66-E2FD9512C9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388"/>
              <a:ext cx="113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8" name="Text Box 65">
              <a:extLst>
                <a:ext uri="{FF2B5EF4-FFF2-40B4-BE49-F238E27FC236}">
                  <a16:creationId xmlns:a16="http://schemas.microsoft.com/office/drawing/2014/main" id="{B0432685-8ED3-4C94-9353-257E4A87F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" y="1478"/>
              <a:ext cx="13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 b="1"/>
                <a:t>Flüssiggastransport</a:t>
              </a:r>
            </a:p>
          </p:txBody>
        </p:sp>
        <p:sp>
          <p:nvSpPr>
            <p:cNvPr id="57359" name="Line 66">
              <a:extLst>
                <a:ext uri="{FF2B5EF4-FFF2-40B4-BE49-F238E27FC236}">
                  <a16:creationId xmlns:a16="http://schemas.microsoft.com/office/drawing/2014/main" id="{5E905041-5EA8-466E-B4E1-F19DAC7B7E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1" y="1739"/>
              <a:ext cx="168" cy="8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60" name="Line 67">
              <a:extLst>
                <a:ext uri="{FF2B5EF4-FFF2-40B4-BE49-F238E27FC236}">
                  <a16:creationId xmlns:a16="http://schemas.microsoft.com/office/drawing/2014/main" id="{A5BBE111-0309-4416-804F-04584FD457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9" y="1739"/>
              <a:ext cx="507" cy="1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7348" name="Text Box 68">
            <a:extLst>
              <a:ext uri="{FF2B5EF4-FFF2-40B4-BE49-F238E27FC236}">
                <a16:creationId xmlns:a16="http://schemas.microsoft.com/office/drawing/2014/main" id="{97505004-0A12-4E5D-BBF5-7D0FD3F90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143000"/>
            <a:ext cx="698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Kennzeichnung von Flüssiggastransport und Schifffahrt</a:t>
            </a:r>
          </a:p>
        </p:txBody>
      </p:sp>
      <p:sp>
        <p:nvSpPr>
          <p:cNvPr id="57349" name="Rectangle 73">
            <a:extLst>
              <a:ext uri="{FF2B5EF4-FFF2-40B4-BE49-F238E27FC236}">
                <a16:creationId xmlns:a16="http://schemas.microsoft.com/office/drawing/2014/main" id="{714E180F-7695-4856-9E85-F826DDDF1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24400" y="6248400"/>
            <a:ext cx="1676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Kennzeichnung Flüssiggastransport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53">
            <a:extLst>
              <a:ext uri="{FF2B5EF4-FFF2-40B4-BE49-F238E27FC236}">
                <a16:creationId xmlns:a16="http://schemas.microsoft.com/office/drawing/2014/main" id="{F6C6F98D-8C3F-4FBC-9A68-725471D5B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143000"/>
            <a:ext cx="61420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Gefahrensymbole auf Versandstücken nach GHS</a:t>
            </a:r>
          </a:p>
        </p:txBody>
      </p:sp>
      <p:sp>
        <p:nvSpPr>
          <p:cNvPr id="59395" name="Rectangle 61">
            <a:extLst>
              <a:ext uri="{FF2B5EF4-FFF2-40B4-BE49-F238E27FC236}">
                <a16:creationId xmlns:a16="http://schemas.microsoft.com/office/drawing/2014/main" id="{40350CAA-4FAB-4B04-A33A-D6519D68D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48200" y="6248400"/>
            <a:ext cx="1752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Gefahrensymbole auf Versandstücken</a:t>
            </a:r>
          </a:p>
        </p:txBody>
      </p:sp>
      <p:grpSp>
        <p:nvGrpSpPr>
          <p:cNvPr id="59396" name="Gruppieren 34">
            <a:extLst>
              <a:ext uri="{FF2B5EF4-FFF2-40B4-BE49-F238E27FC236}">
                <a16:creationId xmlns:a16="http://schemas.microsoft.com/office/drawing/2014/main" id="{D11FE00C-1317-437A-AC7C-0B3A0F22F0EF}"/>
              </a:ext>
            </a:extLst>
          </p:cNvPr>
          <p:cNvGrpSpPr>
            <a:grpSpLocks/>
          </p:cNvGrpSpPr>
          <p:nvPr/>
        </p:nvGrpSpPr>
        <p:grpSpPr bwMode="auto">
          <a:xfrm>
            <a:off x="2290763" y="1628775"/>
            <a:ext cx="4584700" cy="4308475"/>
            <a:chOff x="1333486" y="1071546"/>
            <a:chExt cx="6056313" cy="5478462"/>
          </a:xfrm>
        </p:grpSpPr>
        <p:grpSp>
          <p:nvGrpSpPr>
            <p:cNvPr id="59397" name="Group 4">
              <a:extLst>
                <a:ext uri="{FF2B5EF4-FFF2-40B4-BE49-F238E27FC236}">
                  <a16:creationId xmlns:a16="http://schemas.microsoft.com/office/drawing/2014/main" id="{27263AD2-7429-4A63-B547-59F6988681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4236" y="3094021"/>
              <a:ext cx="1558925" cy="1439862"/>
              <a:chOff x="3201" y="1983"/>
              <a:chExt cx="907" cy="907"/>
            </a:xfrm>
          </p:grpSpPr>
          <p:sp>
            <p:nvSpPr>
              <p:cNvPr id="59430" name="Rectangle 5">
                <a:extLst>
                  <a:ext uri="{FF2B5EF4-FFF2-40B4-BE49-F238E27FC236}">
                    <a16:creationId xmlns:a16="http://schemas.microsoft.com/office/drawing/2014/main" id="{4590E19D-2BB8-485D-9C59-44E695B63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76569">
                <a:off x="3403" y="2175"/>
                <a:ext cx="510" cy="51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pic>
            <p:nvPicPr>
              <p:cNvPr id="59431" name="Picture 6" descr="http://freenet-homepage.de/DSD67548/VP/PICS/GefErkennung/Symbole_GHS/CMR_TOST.jpg">
                <a:extLst>
                  <a:ext uri="{FF2B5EF4-FFF2-40B4-BE49-F238E27FC236}">
                    <a16:creationId xmlns:a16="http://schemas.microsoft.com/office/drawing/2014/main" id="{0EFF9FA9-374F-464E-BF56-9C1F5956A3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r:link="rId4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1" y="1983"/>
                <a:ext cx="90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32" name="Rectangle 7">
                <a:extLst>
                  <a:ext uri="{FF2B5EF4-FFF2-40B4-BE49-F238E27FC236}">
                    <a16:creationId xmlns:a16="http://schemas.microsoft.com/office/drawing/2014/main" id="{11C4E0A7-E1C6-4863-8B9B-9B959AE84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81623">
                <a:off x="3360" y="2141"/>
                <a:ext cx="581" cy="584"/>
              </a:xfrm>
              <a:prstGeom prst="rect">
                <a:avLst/>
              </a:prstGeom>
              <a:noFill/>
              <a:ln w="127000">
                <a:solidFill>
                  <a:srgbClr val="EE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59398" name="Group 8">
              <a:extLst>
                <a:ext uri="{FF2B5EF4-FFF2-40B4-BE49-F238E27FC236}">
                  <a16:creationId xmlns:a16="http://schemas.microsoft.com/office/drawing/2014/main" id="{AE807F86-C55A-44F2-8B38-E49291559F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3486" y="2214546"/>
              <a:ext cx="1558925" cy="1439862"/>
              <a:chOff x="1927" y="1429"/>
              <a:chExt cx="907" cy="907"/>
            </a:xfrm>
          </p:grpSpPr>
          <p:sp>
            <p:nvSpPr>
              <p:cNvPr id="59427" name="Rectangle 9">
                <a:extLst>
                  <a:ext uri="{FF2B5EF4-FFF2-40B4-BE49-F238E27FC236}">
                    <a16:creationId xmlns:a16="http://schemas.microsoft.com/office/drawing/2014/main" id="{B0D8298A-479B-4EC6-890F-1F57DE8BB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76569">
                <a:off x="2111" y="1615"/>
                <a:ext cx="510" cy="51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pic>
            <p:nvPicPr>
              <p:cNvPr id="59428" name="Picture 10" descr="http://freenet-homepage.de/DSD67548/VP/PICS/GefErkennung/Symbole_GHS/Explosive.jpg">
                <a:extLst>
                  <a:ext uri="{FF2B5EF4-FFF2-40B4-BE49-F238E27FC236}">
                    <a16:creationId xmlns:a16="http://schemas.microsoft.com/office/drawing/2014/main" id="{346E289C-830F-42AF-B711-ABA6E29C8A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r:link="rId6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1429"/>
                <a:ext cx="90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29" name="Rectangle 11">
                <a:extLst>
                  <a:ext uri="{FF2B5EF4-FFF2-40B4-BE49-F238E27FC236}">
                    <a16:creationId xmlns:a16="http://schemas.microsoft.com/office/drawing/2014/main" id="{A5F45BCC-7EA8-40D4-94F7-0AA4AA825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81623">
                <a:off x="2074" y="1584"/>
                <a:ext cx="581" cy="584"/>
              </a:xfrm>
              <a:prstGeom prst="rect">
                <a:avLst/>
              </a:prstGeom>
              <a:noFill/>
              <a:ln w="127000">
                <a:solidFill>
                  <a:srgbClr val="EE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59399" name="Group 12">
              <a:extLst>
                <a:ext uri="{FF2B5EF4-FFF2-40B4-BE49-F238E27FC236}">
                  <a16:creationId xmlns:a16="http://schemas.microsoft.com/office/drawing/2014/main" id="{C23F24BC-D3AF-4B28-9908-4765ECA4C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3486" y="3879833"/>
              <a:ext cx="1547813" cy="1443038"/>
              <a:chOff x="1927" y="2478"/>
              <a:chExt cx="900" cy="909"/>
            </a:xfrm>
          </p:grpSpPr>
          <p:sp>
            <p:nvSpPr>
              <p:cNvPr id="59424" name="Rectangle 13">
                <a:extLst>
                  <a:ext uri="{FF2B5EF4-FFF2-40B4-BE49-F238E27FC236}">
                    <a16:creationId xmlns:a16="http://schemas.microsoft.com/office/drawing/2014/main" id="{70CF58BF-5CCD-4B0E-AB5D-BB65FFDC5E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76569">
                <a:off x="2116" y="2669"/>
                <a:ext cx="510" cy="51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pic>
            <p:nvPicPr>
              <p:cNvPr id="59425" name="Picture 14" descr="http://freenet-homepage.de/DSD67548/VP/PICS/GefErkennung/Symbole_GHS/Flammable.jpg">
                <a:extLst>
                  <a:ext uri="{FF2B5EF4-FFF2-40B4-BE49-F238E27FC236}">
                    <a16:creationId xmlns:a16="http://schemas.microsoft.com/office/drawing/2014/main" id="{C804F09C-8955-439C-814E-2C03F1C95E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r:link="rId8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7" y="2478"/>
                <a:ext cx="900" cy="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26" name="Rectangle 15">
                <a:extLst>
                  <a:ext uri="{FF2B5EF4-FFF2-40B4-BE49-F238E27FC236}">
                    <a16:creationId xmlns:a16="http://schemas.microsoft.com/office/drawing/2014/main" id="{52BFEC9F-97B3-420B-8EE6-7D61CA686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81623">
                <a:off x="2076" y="2631"/>
                <a:ext cx="581" cy="584"/>
              </a:xfrm>
              <a:prstGeom prst="rect">
                <a:avLst/>
              </a:prstGeom>
              <a:noFill/>
              <a:ln w="127000">
                <a:solidFill>
                  <a:srgbClr val="EE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59400" name="Group 16">
              <a:extLst>
                <a:ext uri="{FF2B5EF4-FFF2-40B4-BE49-F238E27FC236}">
                  <a16:creationId xmlns:a16="http://schemas.microsoft.com/office/drawing/2014/main" id="{9C428263-6BCF-4D67-B8B3-C80AF28B8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1736" y="1071546"/>
              <a:ext cx="1558925" cy="1439862"/>
              <a:chOff x="2647" y="709"/>
              <a:chExt cx="907" cy="907"/>
            </a:xfrm>
          </p:grpSpPr>
          <p:sp>
            <p:nvSpPr>
              <p:cNvPr id="59421" name="Rectangle 17">
                <a:extLst>
                  <a:ext uri="{FF2B5EF4-FFF2-40B4-BE49-F238E27FC236}">
                    <a16:creationId xmlns:a16="http://schemas.microsoft.com/office/drawing/2014/main" id="{31F99B50-F5C8-41F6-BB65-3FDCFD024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76569">
                <a:off x="2843" y="909"/>
                <a:ext cx="510" cy="51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pic>
            <p:nvPicPr>
              <p:cNvPr id="59422" name="Picture 18" descr="http://freenet-homepage.de/DSD67548/VP/PICS/GefErkennung/Symbole_GHS/Corrosive.jpg">
                <a:extLst>
                  <a:ext uri="{FF2B5EF4-FFF2-40B4-BE49-F238E27FC236}">
                    <a16:creationId xmlns:a16="http://schemas.microsoft.com/office/drawing/2014/main" id="{A8224665-4C12-4FBA-AF6E-35FA166DBB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r:link="rId10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7" y="709"/>
                <a:ext cx="90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23" name="Rectangle 19">
                <a:extLst>
                  <a:ext uri="{FF2B5EF4-FFF2-40B4-BE49-F238E27FC236}">
                    <a16:creationId xmlns:a16="http://schemas.microsoft.com/office/drawing/2014/main" id="{A3F221D8-73C1-4980-BCD7-1C1B230FA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81623">
                <a:off x="2802" y="873"/>
                <a:ext cx="581" cy="584"/>
              </a:xfrm>
              <a:prstGeom prst="rect">
                <a:avLst/>
              </a:prstGeom>
              <a:noFill/>
              <a:ln w="127000">
                <a:solidFill>
                  <a:srgbClr val="EE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59401" name="Group 20">
              <a:extLst>
                <a:ext uri="{FF2B5EF4-FFF2-40B4-BE49-F238E27FC236}">
                  <a16:creationId xmlns:a16="http://schemas.microsoft.com/office/drawing/2014/main" id="{287C9A7A-968B-4FBE-AA34-1CB7A0D737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1736" y="5110146"/>
              <a:ext cx="1558925" cy="1439862"/>
              <a:chOff x="2647" y="3253"/>
              <a:chExt cx="907" cy="907"/>
            </a:xfrm>
          </p:grpSpPr>
          <p:sp>
            <p:nvSpPr>
              <p:cNvPr id="59418" name="Rectangle 21">
                <a:extLst>
                  <a:ext uri="{FF2B5EF4-FFF2-40B4-BE49-F238E27FC236}">
                    <a16:creationId xmlns:a16="http://schemas.microsoft.com/office/drawing/2014/main" id="{DE5BBB03-8E0F-470E-B695-1643A8A60E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76569">
                <a:off x="2848" y="3455"/>
                <a:ext cx="510" cy="51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pic>
            <p:nvPicPr>
              <p:cNvPr id="59419" name="Picture 22" descr="http://freenet-homepage.de/DSD67548/VP/PICS/GefErkennung/Symbole_GHS/Warning.jpg">
                <a:extLst>
                  <a:ext uri="{FF2B5EF4-FFF2-40B4-BE49-F238E27FC236}">
                    <a16:creationId xmlns:a16="http://schemas.microsoft.com/office/drawing/2014/main" id="{D391E57C-4ACA-459C-8291-D19CA7A9A9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r:link="rId12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7" y="3253"/>
                <a:ext cx="90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20" name="Rectangle 23">
                <a:extLst>
                  <a:ext uri="{FF2B5EF4-FFF2-40B4-BE49-F238E27FC236}">
                    <a16:creationId xmlns:a16="http://schemas.microsoft.com/office/drawing/2014/main" id="{B9470513-1036-4D25-9BA2-85F5CDEDC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81623">
                <a:off x="2809" y="3414"/>
                <a:ext cx="581" cy="584"/>
              </a:xfrm>
              <a:prstGeom prst="rect">
                <a:avLst/>
              </a:prstGeom>
              <a:noFill/>
              <a:ln w="127000">
                <a:solidFill>
                  <a:srgbClr val="EE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59402" name="Group 24">
              <a:extLst>
                <a:ext uri="{FF2B5EF4-FFF2-40B4-BE49-F238E27FC236}">
                  <a16:creationId xmlns:a16="http://schemas.microsoft.com/office/drawing/2014/main" id="{0B487DA1-1ED1-4674-8338-93AF010482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2936" y="5110146"/>
              <a:ext cx="1558925" cy="1439862"/>
              <a:chOff x="3799" y="3253"/>
              <a:chExt cx="907" cy="907"/>
            </a:xfrm>
          </p:grpSpPr>
          <p:sp>
            <p:nvSpPr>
              <p:cNvPr id="59415" name="Rectangle 25">
                <a:extLst>
                  <a:ext uri="{FF2B5EF4-FFF2-40B4-BE49-F238E27FC236}">
                    <a16:creationId xmlns:a16="http://schemas.microsoft.com/office/drawing/2014/main" id="{3E24DB71-7D96-486F-AF4A-9D2B1F091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76569">
                <a:off x="3999" y="3449"/>
                <a:ext cx="510" cy="51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pic>
            <p:nvPicPr>
              <p:cNvPr id="59416" name="Picture 26" descr="http://freenet-homepage.de/DSD67548/VP/PICS/GefErkennung/Symbole_GHS/Compressed_Gas.jpg">
                <a:extLst>
                  <a:ext uri="{FF2B5EF4-FFF2-40B4-BE49-F238E27FC236}">
                    <a16:creationId xmlns:a16="http://schemas.microsoft.com/office/drawing/2014/main" id="{B1D38F73-EDEC-47D0-984E-AE41B02040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r:link="rId14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9" y="3253"/>
                <a:ext cx="90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17" name="Rectangle 27">
                <a:extLst>
                  <a:ext uri="{FF2B5EF4-FFF2-40B4-BE49-F238E27FC236}">
                    <a16:creationId xmlns:a16="http://schemas.microsoft.com/office/drawing/2014/main" id="{06219312-9A0E-4891-9130-33A5622B1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81623">
                <a:off x="3962" y="3414"/>
                <a:ext cx="581" cy="584"/>
              </a:xfrm>
              <a:prstGeom prst="rect">
                <a:avLst/>
              </a:prstGeom>
              <a:noFill/>
              <a:ln w="127000">
                <a:solidFill>
                  <a:srgbClr val="EE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59403" name="Group 28">
              <a:extLst>
                <a:ext uri="{FF2B5EF4-FFF2-40B4-BE49-F238E27FC236}">
                  <a16:creationId xmlns:a16="http://schemas.microsoft.com/office/drawing/2014/main" id="{FAF96A2C-AD7F-4E84-A885-10F2D216F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7861" y="3943333"/>
              <a:ext cx="1528763" cy="1439863"/>
              <a:chOff x="4558" y="2518"/>
              <a:chExt cx="889" cy="907"/>
            </a:xfrm>
          </p:grpSpPr>
          <p:sp>
            <p:nvSpPr>
              <p:cNvPr id="59412" name="Rectangle 29">
                <a:extLst>
                  <a:ext uri="{FF2B5EF4-FFF2-40B4-BE49-F238E27FC236}">
                    <a16:creationId xmlns:a16="http://schemas.microsoft.com/office/drawing/2014/main" id="{A5876350-30B5-46A2-93AB-17C398328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76569">
                <a:off x="4754" y="2717"/>
                <a:ext cx="510" cy="51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pic>
            <p:nvPicPr>
              <p:cNvPr id="59413" name="Picture 30" descr="http://freenet-homepage.de/DSD67548/VP/PICS/GefErkennung/Symbole_GHS/Oxidizing.jpg">
                <a:extLst>
                  <a:ext uri="{FF2B5EF4-FFF2-40B4-BE49-F238E27FC236}">
                    <a16:creationId xmlns:a16="http://schemas.microsoft.com/office/drawing/2014/main" id="{3993A783-CEEB-43DA-9AD7-F1B94AEAF0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r:link="rId16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8" y="2518"/>
                <a:ext cx="889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14" name="Rectangle 31">
                <a:extLst>
                  <a:ext uri="{FF2B5EF4-FFF2-40B4-BE49-F238E27FC236}">
                    <a16:creationId xmlns:a16="http://schemas.microsoft.com/office/drawing/2014/main" id="{651E4196-A6E8-47E2-A702-A12827C58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81623">
                <a:off x="4707" y="2683"/>
                <a:ext cx="581" cy="584"/>
              </a:xfrm>
              <a:prstGeom prst="rect">
                <a:avLst/>
              </a:prstGeom>
              <a:noFill/>
              <a:ln w="127000">
                <a:solidFill>
                  <a:srgbClr val="EE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59404" name="Group 32">
              <a:extLst>
                <a:ext uri="{FF2B5EF4-FFF2-40B4-BE49-F238E27FC236}">
                  <a16:creationId xmlns:a16="http://schemas.microsoft.com/office/drawing/2014/main" id="{0E950DD8-0356-4627-A90A-366363C740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3736" y="2192321"/>
              <a:ext cx="1516063" cy="1441450"/>
              <a:chOff x="4567" y="1415"/>
              <a:chExt cx="882" cy="908"/>
            </a:xfrm>
          </p:grpSpPr>
          <p:sp>
            <p:nvSpPr>
              <p:cNvPr id="59409" name="Rectangle 33">
                <a:extLst>
                  <a:ext uri="{FF2B5EF4-FFF2-40B4-BE49-F238E27FC236}">
                    <a16:creationId xmlns:a16="http://schemas.microsoft.com/office/drawing/2014/main" id="{5F5327C0-E5C6-403E-B60E-94B1FD0D4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76569">
                <a:off x="4753" y="1614"/>
                <a:ext cx="510" cy="51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pic>
            <p:nvPicPr>
              <p:cNvPr id="59410" name="Picture 34" descr="http://freenet-homepage.de/DSD67548/VP/PICS/GefErkennung/Symbole_GHS/Environment.jpg">
                <a:extLst>
                  <a:ext uri="{FF2B5EF4-FFF2-40B4-BE49-F238E27FC236}">
                    <a16:creationId xmlns:a16="http://schemas.microsoft.com/office/drawing/2014/main" id="{AA367971-ADB2-416F-971E-AC9BB3D3AB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r:link="rId18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7" y="1415"/>
                <a:ext cx="882" cy="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11" name="Rectangle 35">
                <a:extLst>
                  <a:ext uri="{FF2B5EF4-FFF2-40B4-BE49-F238E27FC236}">
                    <a16:creationId xmlns:a16="http://schemas.microsoft.com/office/drawing/2014/main" id="{BE468DAA-6369-4D39-9FF1-C1EF5FE9B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81623">
                <a:off x="4715" y="1579"/>
                <a:ext cx="581" cy="584"/>
              </a:xfrm>
              <a:prstGeom prst="rect">
                <a:avLst/>
              </a:prstGeom>
              <a:noFill/>
              <a:ln w="127000">
                <a:solidFill>
                  <a:srgbClr val="EE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  <p:grpSp>
          <p:nvGrpSpPr>
            <p:cNvPr id="59405" name="Group 36">
              <a:extLst>
                <a:ext uri="{FF2B5EF4-FFF2-40B4-BE49-F238E27FC236}">
                  <a16:creationId xmlns:a16="http://schemas.microsoft.com/office/drawing/2014/main" id="{788C98CA-B095-4B94-9BA9-F72F630352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3099" y="1114408"/>
              <a:ext cx="1560512" cy="1439863"/>
              <a:chOff x="3817" y="736"/>
              <a:chExt cx="907" cy="907"/>
            </a:xfrm>
          </p:grpSpPr>
          <p:sp>
            <p:nvSpPr>
              <p:cNvPr id="59406" name="Rectangle 37">
                <a:extLst>
                  <a:ext uri="{FF2B5EF4-FFF2-40B4-BE49-F238E27FC236}">
                    <a16:creationId xmlns:a16="http://schemas.microsoft.com/office/drawing/2014/main" id="{4117B45D-0DBC-4624-8422-2012EE504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76569">
                <a:off x="4021" y="936"/>
                <a:ext cx="510" cy="51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pic>
            <p:nvPicPr>
              <p:cNvPr id="59407" name="Picture 38" descr="http://freenet-homepage.de/DSD67548/VP/PICS/GefErkennung/Symbole_GHS/Toxic.jpg">
                <a:extLst>
                  <a:ext uri="{FF2B5EF4-FFF2-40B4-BE49-F238E27FC236}">
                    <a16:creationId xmlns:a16="http://schemas.microsoft.com/office/drawing/2014/main" id="{277C9B0D-9972-490C-A398-CD76D064AF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r:link="rId20">
                <a:clrChange>
                  <a:clrFrom>
                    <a:srgbClr val="FDFDFD"/>
                  </a:clrFrom>
                  <a:clrTo>
                    <a:srgbClr val="FD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7" y="736"/>
                <a:ext cx="90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08" name="Rectangle 39">
                <a:extLst>
                  <a:ext uri="{FF2B5EF4-FFF2-40B4-BE49-F238E27FC236}">
                    <a16:creationId xmlns:a16="http://schemas.microsoft.com/office/drawing/2014/main" id="{F257602D-6AF4-42B1-8D7D-1FD2FF268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681623">
                <a:off x="3970" y="902"/>
                <a:ext cx="581" cy="584"/>
              </a:xfrm>
              <a:prstGeom prst="rect">
                <a:avLst/>
              </a:prstGeom>
              <a:noFill/>
              <a:ln w="127000">
                <a:solidFill>
                  <a:srgbClr val="EE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</p:grpSp>
      </p:grp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6">
            <a:extLst>
              <a:ext uri="{FF2B5EF4-FFF2-40B4-BE49-F238E27FC236}">
                <a16:creationId xmlns:a16="http://schemas.microsoft.com/office/drawing/2014/main" id="{294EE2A5-ABB5-4813-8F3D-982EC490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43000"/>
            <a:ext cx="4859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Kennzeichnung von Druckgasflaschen</a:t>
            </a:r>
          </a:p>
        </p:txBody>
      </p:sp>
      <p:grpSp>
        <p:nvGrpSpPr>
          <p:cNvPr id="215091" name="Group 51">
            <a:extLst>
              <a:ext uri="{FF2B5EF4-FFF2-40B4-BE49-F238E27FC236}">
                <a16:creationId xmlns:a16="http://schemas.microsoft.com/office/drawing/2014/main" id="{52AA73F4-760B-46B1-9FE1-9245C3EE6E13}"/>
              </a:ext>
            </a:extLst>
          </p:cNvPr>
          <p:cNvGrpSpPr>
            <a:grpSpLocks/>
          </p:cNvGrpSpPr>
          <p:nvPr/>
        </p:nvGrpSpPr>
        <p:grpSpPr bwMode="auto">
          <a:xfrm>
            <a:off x="1179513" y="1919288"/>
            <a:ext cx="7366000" cy="1701800"/>
            <a:chOff x="743" y="1209"/>
            <a:chExt cx="4640" cy="1072"/>
          </a:xfrm>
        </p:grpSpPr>
        <p:sp>
          <p:nvSpPr>
            <p:cNvPr id="61456" name="Rectangle 2">
              <a:extLst>
                <a:ext uri="{FF2B5EF4-FFF2-40B4-BE49-F238E27FC236}">
                  <a16:creationId xmlns:a16="http://schemas.microsoft.com/office/drawing/2014/main" id="{0F1F1706-3FAA-470D-8A9B-77A7568A2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" y="1876"/>
              <a:ext cx="10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pic>
          <p:nvPicPr>
            <p:cNvPr id="61457" name="Picture 30" descr="Feuerwehrbilder 404">
              <a:extLst>
                <a:ext uri="{FF2B5EF4-FFF2-40B4-BE49-F238E27FC236}">
                  <a16:creationId xmlns:a16="http://schemas.microsoft.com/office/drawing/2014/main" id="{87DCD0F0-3524-4961-8472-DB9C00BD09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" y="1266"/>
              <a:ext cx="194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8" name="Picture 31" descr="Feuerwehrbilder 412">
              <a:extLst>
                <a:ext uri="{FF2B5EF4-FFF2-40B4-BE49-F238E27FC236}">
                  <a16:creationId xmlns:a16="http://schemas.microsoft.com/office/drawing/2014/main" id="{6B764DC3-DC10-4918-8967-EAC14D743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" y="1260"/>
              <a:ext cx="239" cy="1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59" name="Picture 32" descr="Feuerwehrbilder 408">
              <a:extLst>
                <a:ext uri="{FF2B5EF4-FFF2-40B4-BE49-F238E27FC236}">
                  <a16:creationId xmlns:a16="http://schemas.microsoft.com/office/drawing/2014/main" id="{6B8BBA47-1EDD-4A32-BCAC-3FE34D6F7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" y="1209"/>
              <a:ext cx="213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0" name="Picture 34" descr="Feuerwehrbilder 402">
              <a:extLst>
                <a:ext uri="{FF2B5EF4-FFF2-40B4-BE49-F238E27FC236}">
                  <a16:creationId xmlns:a16="http://schemas.microsoft.com/office/drawing/2014/main" id="{3FFB7AB0-CDEE-4AE6-B824-907026BA97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7" y="1264"/>
              <a:ext cx="209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61" name="Text Box 38">
              <a:extLst>
                <a:ext uri="{FF2B5EF4-FFF2-40B4-BE49-F238E27FC236}">
                  <a16:creationId xmlns:a16="http://schemas.microsoft.com/office/drawing/2014/main" id="{02033B5A-52D5-4E5E-99DA-3E280A6AB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064"/>
              <a:ext cx="6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Sauerstoff</a:t>
              </a:r>
            </a:p>
          </p:txBody>
        </p:sp>
        <p:sp>
          <p:nvSpPr>
            <p:cNvPr id="61462" name="Text Box 39">
              <a:extLst>
                <a:ext uri="{FF2B5EF4-FFF2-40B4-BE49-F238E27FC236}">
                  <a16:creationId xmlns:a16="http://schemas.microsoft.com/office/drawing/2014/main" id="{9FC0C578-7CD4-458D-BA3C-14F15BB45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9" y="2071"/>
              <a:ext cx="10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Acetylen</a:t>
              </a:r>
            </a:p>
          </p:txBody>
        </p:sp>
        <p:sp>
          <p:nvSpPr>
            <p:cNvPr id="61463" name="Text Box 40">
              <a:extLst>
                <a:ext uri="{FF2B5EF4-FFF2-40B4-BE49-F238E27FC236}">
                  <a16:creationId xmlns:a16="http://schemas.microsoft.com/office/drawing/2014/main" id="{92B608F6-F1F7-46D2-B26A-0C80F84300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016"/>
              <a:ext cx="4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Argon</a:t>
              </a:r>
            </a:p>
          </p:txBody>
        </p:sp>
        <p:sp>
          <p:nvSpPr>
            <p:cNvPr id="61464" name="Text Box 42">
              <a:extLst>
                <a:ext uri="{FF2B5EF4-FFF2-40B4-BE49-F238E27FC236}">
                  <a16:creationId xmlns:a16="http://schemas.microsoft.com/office/drawing/2014/main" id="{E615EFEF-300F-4DF8-8593-971FE42C8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064"/>
              <a:ext cx="7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Kohlendioxid</a:t>
              </a:r>
            </a:p>
          </p:txBody>
        </p:sp>
      </p:grpSp>
      <p:grpSp>
        <p:nvGrpSpPr>
          <p:cNvPr id="215092" name="Group 52">
            <a:extLst>
              <a:ext uri="{FF2B5EF4-FFF2-40B4-BE49-F238E27FC236}">
                <a16:creationId xmlns:a16="http://schemas.microsoft.com/office/drawing/2014/main" id="{9E98F475-A0C1-414F-9A4E-2F2F42BA8174}"/>
              </a:ext>
            </a:extLst>
          </p:cNvPr>
          <p:cNvGrpSpPr>
            <a:grpSpLocks/>
          </p:cNvGrpSpPr>
          <p:nvPr/>
        </p:nvGrpSpPr>
        <p:grpSpPr bwMode="auto">
          <a:xfrm>
            <a:off x="1108075" y="4087813"/>
            <a:ext cx="8005763" cy="1687512"/>
            <a:chOff x="698" y="2575"/>
            <a:chExt cx="5043" cy="1063"/>
          </a:xfrm>
        </p:grpSpPr>
        <p:pic>
          <p:nvPicPr>
            <p:cNvPr id="61446" name="Picture 33" descr="Feuerwehrbilder 410">
              <a:extLst>
                <a:ext uri="{FF2B5EF4-FFF2-40B4-BE49-F238E27FC236}">
                  <a16:creationId xmlns:a16="http://schemas.microsoft.com/office/drawing/2014/main" id="{69FBD449-7CEC-4D88-BBD9-32A070707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" y="2628"/>
              <a:ext cx="194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7" name="Picture 35" descr="Feuerwehrbilder 398">
              <a:extLst>
                <a:ext uri="{FF2B5EF4-FFF2-40B4-BE49-F238E27FC236}">
                  <a16:creationId xmlns:a16="http://schemas.microsoft.com/office/drawing/2014/main" id="{76EC355B-D63F-419B-9A28-D924CE158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" y="2575"/>
              <a:ext cx="209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8" name="Picture 36" descr="Feuerwehrbilder 400">
              <a:extLst>
                <a:ext uri="{FF2B5EF4-FFF2-40B4-BE49-F238E27FC236}">
                  <a16:creationId xmlns:a16="http://schemas.microsoft.com/office/drawing/2014/main" id="{693E4058-ED28-4E93-BCAC-4B256D83B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7" y="2621"/>
              <a:ext cx="213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9" name="Text Box 41">
              <a:extLst>
                <a:ext uri="{FF2B5EF4-FFF2-40B4-BE49-F238E27FC236}">
                  <a16:creationId xmlns:a16="http://schemas.microsoft.com/office/drawing/2014/main" id="{2B3AAF67-F53A-430B-B960-8A0810EFA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408"/>
              <a:ext cx="56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Stickstoff</a:t>
              </a:r>
            </a:p>
          </p:txBody>
        </p:sp>
        <p:sp>
          <p:nvSpPr>
            <p:cNvPr id="61450" name="Text Box 43">
              <a:extLst>
                <a:ext uri="{FF2B5EF4-FFF2-40B4-BE49-F238E27FC236}">
                  <a16:creationId xmlns:a16="http://schemas.microsoft.com/office/drawing/2014/main" id="{078AFC5D-C794-4B94-9849-348E820B7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4" y="3387"/>
              <a:ext cx="10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Helium</a:t>
              </a:r>
            </a:p>
          </p:txBody>
        </p:sp>
        <p:sp>
          <p:nvSpPr>
            <p:cNvPr id="61451" name="Text Box 45">
              <a:extLst>
                <a:ext uri="{FF2B5EF4-FFF2-40B4-BE49-F238E27FC236}">
                  <a16:creationId xmlns:a16="http://schemas.microsoft.com/office/drawing/2014/main" id="{333ECDC1-F662-48D4-8742-D03BDA27E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4" y="3182"/>
              <a:ext cx="1274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200" b="1"/>
                <a:t>Wasserstoff</a:t>
              </a:r>
            </a:p>
            <a:p>
              <a:r>
                <a:rPr lang="de-DE" altLang="de-DE" sz="1200" b="1"/>
                <a:t>Stickstoff / </a:t>
              </a:r>
            </a:p>
            <a:p>
              <a:r>
                <a:rPr lang="de-DE" altLang="de-DE" sz="1200" b="1"/>
                <a:t>Wasserstoff</a:t>
              </a:r>
            </a:p>
          </p:txBody>
        </p:sp>
        <p:grpSp>
          <p:nvGrpSpPr>
            <p:cNvPr id="61452" name="Group 49">
              <a:extLst>
                <a:ext uri="{FF2B5EF4-FFF2-40B4-BE49-F238E27FC236}">
                  <a16:creationId xmlns:a16="http://schemas.microsoft.com/office/drawing/2014/main" id="{87AEB467-F032-44CB-A428-36AA8FCDD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3" y="2628"/>
              <a:ext cx="1278" cy="997"/>
              <a:chOff x="4463" y="2628"/>
              <a:chExt cx="1278" cy="997"/>
            </a:xfrm>
          </p:grpSpPr>
          <p:pic>
            <p:nvPicPr>
              <p:cNvPr id="61453" name="Picture 37" descr="Feuerwehrbilder 407">
                <a:extLst>
                  <a:ext uri="{FF2B5EF4-FFF2-40B4-BE49-F238E27FC236}">
                    <a16:creationId xmlns:a16="http://schemas.microsoft.com/office/drawing/2014/main" id="{4FF90273-EC68-40CD-AFDB-2B7B49F6BC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3" y="2628"/>
                <a:ext cx="215" cy="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454" name="Text Box 44">
                <a:extLst>
                  <a:ext uri="{FF2B5EF4-FFF2-40B4-BE49-F238E27FC236}">
                    <a16:creationId xmlns:a16="http://schemas.microsoft.com/office/drawing/2014/main" id="{90943F5E-51FB-4768-A716-A19665C4A8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5" y="2953"/>
                <a:ext cx="1006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 b="1"/>
                  <a:t>Xenon</a:t>
                </a:r>
              </a:p>
              <a:p>
                <a:r>
                  <a:rPr lang="de-DE" altLang="de-DE" sz="1200" b="1"/>
                  <a:t>Krypton</a:t>
                </a:r>
              </a:p>
              <a:p>
                <a:r>
                  <a:rPr lang="de-DE" altLang="de-DE" sz="1200" b="1"/>
                  <a:t>Neon</a:t>
                </a:r>
              </a:p>
              <a:p>
                <a:r>
                  <a:rPr lang="de-DE" altLang="de-DE" sz="1200" b="1"/>
                  <a:t>Druckluft</a:t>
                </a:r>
              </a:p>
            </p:txBody>
          </p:sp>
          <p:sp>
            <p:nvSpPr>
              <p:cNvPr id="61455" name="Text Box 48">
                <a:extLst>
                  <a:ext uri="{FF2B5EF4-FFF2-40B4-BE49-F238E27FC236}">
                    <a16:creationId xmlns:a16="http://schemas.microsoft.com/office/drawing/2014/main" id="{41714778-0DC8-42A4-AF7F-E24D283200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2" y="3360"/>
                <a:ext cx="65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200" b="1"/>
                  <a:t>Argon / CO</a:t>
                </a:r>
                <a:r>
                  <a:rPr lang="de-DE" altLang="de-DE" sz="2000" b="1" baseline="-25000"/>
                  <a:t>²</a:t>
                </a:r>
                <a:endParaRPr lang="de-DE" altLang="de-DE" sz="1200" b="1"/>
              </a:p>
            </p:txBody>
          </p:sp>
        </p:grpSp>
      </p:grpSp>
      <p:sp>
        <p:nvSpPr>
          <p:cNvPr id="61445" name="Rectangle 53">
            <a:extLst>
              <a:ext uri="{FF2B5EF4-FFF2-40B4-BE49-F238E27FC236}">
                <a16:creationId xmlns:a16="http://schemas.microsoft.com/office/drawing/2014/main" id="{8C420581-AC60-4A4E-99B4-5F1F17306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6248400"/>
            <a:ext cx="1600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Kennzeichnung Druckgasflaschen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25" name="Text Box 29">
            <a:extLst>
              <a:ext uri="{FF2B5EF4-FFF2-40B4-BE49-F238E27FC236}">
                <a16:creationId xmlns:a16="http://schemas.microsoft.com/office/drawing/2014/main" id="{9A1EC912-016D-4C4A-A302-E3D2D5247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667000"/>
            <a:ext cx="3705225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de-DE" altLang="de-DE" sz="2000"/>
              <a:t>  Menschen</a:t>
            </a:r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de-DE" altLang="de-DE" sz="2000"/>
              <a:t>   Tiere</a:t>
            </a:r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de-DE" altLang="de-DE" sz="2000"/>
              <a:t>   Sachwerte</a:t>
            </a:r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de-DE" altLang="de-DE" sz="2000"/>
              <a:t>   Umwelt</a:t>
            </a:r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de-DE" altLang="de-DE" sz="2000"/>
              <a:t>   Mannschaft</a:t>
            </a:r>
          </a:p>
          <a:p>
            <a:pPr eaLnBrk="1" hangingPunct="1">
              <a:buFont typeface="Wingdings" panose="05000000000000000000" pitchFamily="2" charset="2"/>
              <a:buBlip>
                <a:blip r:embed="rId3"/>
              </a:buBlip>
            </a:pPr>
            <a:r>
              <a:rPr lang="de-DE" altLang="de-DE" sz="2000"/>
              <a:t>   Gerät</a:t>
            </a:r>
            <a:r>
              <a:rPr lang="de-DE" altLang="de-DE"/>
              <a:t> </a:t>
            </a:r>
          </a:p>
        </p:txBody>
      </p:sp>
      <p:sp>
        <p:nvSpPr>
          <p:cNvPr id="8195" name="Text Box 30">
            <a:extLst>
              <a:ext uri="{FF2B5EF4-FFF2-40B4-BE49-F238E27FC236}">
                <a16:creationId xmlns:a16="http://schemas.microsoft.com/office/drawing/2014/main" id="{165E5FA4-91AB-4B43-A215-8DE9C8B1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1154113"/>
            <a:ext cx="3248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Bedrohung von Gefahren</a:t>
            </a:r>
          </a:p>
        </p:txBody>
      </p:sp>
      <p:sp>
        <p:nvSpPr>
          <p:cNvPr id="157728" name="Text Box 32">
            <a:extLst>
              <a:ext uri="{FF2B5EF4-FFF2-40B4-BE49-F238E27FC236}">
                <a16:creationId xmlns:a16="http://schemas.microsoft.com/office/drawing/2014/main" id="{4264357B-9EF3-4682-8CAC-B0134622E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09800"/>
            <a:ext cx="706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/>
              <a:t>Je nach Lage und Situation können Gefahren drohen für:</a:t>
            </a:r>
          </a:p>
        </p:txBody>
      </p:sp>
      <p:sp>
        <p:nvSpPr>
          <p:cNvPr id="8197" name="Rectangle 33">
            <a:extLst>
              <a:ext uri="{FF2B5EF4-FFF2-40B4-BE49-F238E27FC236}">
                <a16:creationId xmlns:a16="http://schemas.microsoft.com/office/drawing/2014/main" id="{E0751BF9-C9A6-4DFA-BCD9-5484C9594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81600" y="6172200"/>
            <a:ext cx="1219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Bedrohung von Gefahren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25" grpId="0" autoUpdateAnimBg="0"/>
      <p:bldP spid="15772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0">
            <a:extLst>
              <a:ext uri="{FF2B5EF4-FFF2-40B4-BE49-F238E27FC236}">
                <a16:creationId xmlns:a16="http://schemas.microsoft.com/office/drawing/2014/main" id="{93ED55A3-B1C3-49E8-B508-B91826D21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66800"/>
            <a:ext cx="630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Erkrankung / Verletzung    - Gesundheitsgefahren -</a:t>
            </a:r>
          </a:p>
        </p:txBody>
      </p:sp>
      <p:grpSp>
        <p:nvGrpSpPr>
          <p:cNvPr id="219195" name="Group 59">
            <a:extLst>
              <a:ext uri="{FF2B5EF4-FFF2-40B4-BE49-F238E27FC236}">
                <a16:creationId xmlns:a16="http://schemas.microsoft.com/office/drawing/2014/main" id="{0AE4B6C8-6457-4217-BF21-DBA89932245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447800"/>
            <a:ext cx="2209800" cy="1828800"/>
            <a:chOff x="816" y="912"/>
            <a:chExt cx="1392" cy="1152"/>
          </a:xfrm>
        </p:grpSpPr>
        <p:sp>
          <p:nvSpPr>
            <p:cNvPr id="63504" name="AutoShape 33">
              <a:extLst>
                <a:ext uri="{FF2B5EF4-FFF2-40B4-BE49-F238E27FC236}">
                  <a16:creationId xmlns:a16="http://schemas.microsoft.com/office/drawing/2014/main" id="{35C72752-4956-4B1E-A156-C6A26D6D1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912"/>
              <a:ext cx="1392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 b="1"/>
                <a:t>Persönliche</a:t>
              </a:r>
            </a:p>
            <a:p>
              <a:pPr algn="ctr"/>
              <a:r>
                <a:rPr lang="de-DE" altLang="de-DE" sz="1400" b="1"/>
                <a:t>Voraussetzungen:</a:t>
              </a:r>
            </a:p>
          </p:txBody>
        </p:sp>
        <p:sp>
          <p:nvSpPr>
            <p:cNvPr id="63505" name="AutoShape 52">
              <a:extLst>
                <a:ext uri="{FF2B5EF4-FFF2-40B4-BE49-F238E27FC236}">
                  <a16:creationId xmlns:a16="http://schemas.microsoft.com/office/drawing/2014/main" id="{F848F2A7-EEB1-4A04-A8B8-BC5CC67B7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248"/>
              <a:ext cx="1200" cy="24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/>
                <a:t>Einsatzfähigkeit</a:t>
              </a:r>
            </a:p>
          </p:txBody>
        </p:sp>
        <p:sp>
          <p:nvSpPr>
            <p:cNvPr id="63506" name="AutoShape 54">
              <a:extLst>
                <a:ext uri="{FF2B5EF4-FFF2-40B4-BE49-F238E27FC236}">
                  <a16:creationId xmlns:a16="http://schemas.microsoft.com/office/drawing/2014/main" id="{9DB88F0E-1827-414C-AD83-BE7174492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536"/>
              <a:ext cx="1200" cy="24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/>
                <a:t>Impfschutz</a:t>
              </a:r>
            </a:p>
          </p:txBody>
        </p:sp>
        <p:sp>
          <p:nvSpPr>
            <p:cNvPr id="63507" name="AutoShape 55">
              <a:extLst>
                <a:ext uri="{FF2B5EF4-FFF2-40B4-BE49-F238E27FC236}">
                  <a16:creationId xmlns:a16="http://schemas.microsoft.com/office/drawing/2014/main" id="{EF7AF9D2-3F94-47C2-9047-18D481C21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824"/>
              <a:ext cx="1200" cy="24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/>
                <a:t>Ausbildungsstand</a:t>
              </a:r>
            </a:p>
          </p:txBody>
        </p:sp>
      </p:grpSp>
      <p:grpSp>
        <p:nvGrpSpPr>
          <p:cNvPr id="219196" name="Group 60">
            <a:extLst>
              <a:ext uri="{FF2B5EF4-FFF2-40B4-BE49-F238E27FC236}">
                <a16:creationId xmlns:a16="http://schemas.microsoft.com/office/drawing/2014/main" id="{BFADB6A7-290C-4DF7-AA3D-14D9D4D8BC6A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447800"/>
            <a:ext cx="3810000" cy="4572000"/>
            <a:chOff x="2640" y="912"/>
            <a:chExt cx="2400" cy="2880"/>
          </a:xfrm>
        </p:grpSpPr>
        <p:sp>
          <p:nvSpPr>
            <p:cNvPr id="63495" name="AutoShape 35">
              <a:extLst>
                <a:ext uri="{FF2B5EF4-FFF2-40B4-BE49-F238E27FC236}">
                  <a16:creationId xmlns:a16="http://schemas.microsoft.com/office/drawing/2014/main" id="{E66E1E85-6CCB-464A-9727-D5B4012BB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912"/>
              <a:ext cx="1392" cy="288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 b="1"/>
                <a:t>Im Einsatz:</a:t>
              </a:r>
            </a:p>
          </p:txBody>
        </p:sp>
        <p:sp>
          <p:nvSpPr>
            <p:cNvPr id="63496" name="AutoShape 44">
              <a:extLst>
                <a:ext uri="{FF2B5EF4-FFF2-40B4-BE49-F238E27FC236}">
                  <a16:creationId xmlns:a16="http://schemas.microsoft.com/office/drawing/2014/main" id="{A17A39F2-574B-49C7-B12D-093C4523F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248"/>
              <a:ext cx="2400" cy="288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/>
                <a:t>Persönliche Schutzausrüstung vollständig und </a:t>
              </a:r>
            </a:p>
            <a:p>
              <a:pPr algn="ctr"/>
              <a:r>
                <a:rPr lang="de-DE" altLang="de-DE" sz="1400"/>
                <a:t>korrekt anlegen</a:t>
              </a:r>
            </a:p>
          </p:txBody>
        </p:sp>
        <p:sp>
          <p:nvSpPr>
            <p:cNvPr id="63497" name="AutoShape 46">
              <a:extLst>
                <a:ext uri="{FF2B5EF4-FFF2-40B4-BE49-F238E27FC236}">
                  <a16:creationId xmlns:a16="http://schemas.microsoft.com/office/drawing/2014/main" id="{9C540F13-BDA4-404C-8052-93F9BC979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584"/>
              <a:ext cx="2400" cy="288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/>
                <a:t>Infektionsschutzhandschuhe</a:t>
              </a:r>
            </a:p>
            <a:p>
              <a:pPr algn="ctr"/>
              <a:r>
                <a:rPr lang="de-DE" altLang="de-DE" sz="1400"/>
                <a:t>unterziehen</a:t>
              </a:r>
            </a:p>
          </p:txBody>
        </p:sp>
        <p:sp>
          <p:nvSpPr>
            <p:cNvPr id="63498" name="AutoShape 47">
              <a:extLst>
                <a:ext uri="{FF2B5EF4-FFF2-40B4-BE49-F238E27FC236}">
                  <a16:creationId xmlns:a16="http://schemas.microsoft.com/office/drawing/2014/main" id="{C457CD93-038D-46F6-92BB-9F9CA7983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920"/>
              <a:ext cx="2400" cy="288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/>
                <a:t>erweiterte Persönliche Schutzausrüstung</a:t>
              </a:r>
            </a:p>
            <a:p>
              <a:pPr algn="ctr"/>
              <a:r>
                <a:rPr lang="de-DE" altLang="de-DE" sz="1400"/>
                <a:t>nach Auftrag verwenden</a:t>
              </a:r>
            </a:p>
          </p:txBody>
        </p:sp>
        <p:sp>
          <p:nvSpPr>
            <p:cNvPr id="63499" name="AutoShape 48">
              <a:extLst>
                <a:ext uri="{FF2B5EF4-FFF2-40B4-BE49-F238E27FC236}">
                  <a16:creationId xmlns:a16="http://schemas.microsoft.com/office/drawing/2014/main" id="{C0E10A0D-22BF-4590-BCBF-97FE4F9EA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56"/>
              <a:ext cx="2400" cy="288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/>
                <a:t>Löschmittel und Geräte taktisch</a:t>
              </a:r>
            </a:p>
            <a:p>
              <a:pPr algn="ctr"/>
              <a:r>
                <a:rPr lang="de-DE" altLang="de-DE" sz="1400"/>
                <a:t>richtig einsetzen – UVV beachten</a:t>
              </a:r>
            </a:p>
          </p:txBody>
        </p:sp>
        <p:sp>
          <p:nvSpPr>
            <p:cNvPr id="63500" name="AutoShape 49">
              <a:extLst>
                <a:ext uri="{FF2B5EF4-FFF2-40B4-BE49-F238E27FC236}">
                  <a16:creationId xmlns:a16="http://schemas.microsoft.com/office/drawing/2014/main" id="{E23AA9D9-A551-4CFA-870F-3779AB2A6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592"/>
              <a:ext cx="2400" cy="288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/>
                <a:t>Abstand halten, Abschirmung nutzen,</a:t>
              </a:r>
            </a:p>
            <a:p>
              <a:pPr algn="ctr"/>
              <a:r>
                <a:rPr lang="de-DE" altLang="de-DE" sz="1400"/>
                <a:t>Aufenthaltsdauer begrenzen</a:t>
              </a:r>
            </a:p>
          </p:txBody>
        </p:sp>
        <p:sp>
          <p:nvSpPr>
            <p:cNvPr id="63501" name="AutoShape 50">
              <a:extLst>
                <a:ext uri="{FF2B5EF4-FFF2-40B4-BE49-F238E27FC236}">
                  <a16:creationId xmlns:a16="http://schemas.microsoft.com/office/drawing/2014/main" id="{15BD24F9-A1A1-4C46-B7EF-338406443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928"/>
              <a:ext cx="2400" cy="288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/>
                <a:t>Inkorporation verhindern</a:t>
              </a:r>
            </a:p>
            <a:p>
              <a:pPr algn="ctr"/>
              <a:r>
                <a:rPr lang="de-DE" altLang="de-DE" sz="1400"/>
                <a:t>(beachte auch: Essen, Trinken, Rauchen)</a:t>
              </a:r>
            </a:p>
          </p:txBody>
        </p:sp>
        <p:sp>
          <p:nvSpPr>
            <p:cNvPr id="63502" name="AutoShape 51">
              <a:extLst>
                <a:ext uri="{FF2B5EF4-FFF2-40B4-BE49-F238E27FC236}">
                  <a16:creationId xmlns:a16="http://schemas.microsoft.com/office/drawing/2014/main" id="{A5A052C1-F6E8-4AA8-8789-FDD8FADEC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264"/>
              <a:ext cx="2400" cy="288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/>
                <a:t>Hygiene beachten</a:t>
              </a:r>
            </a:p>
            <a:p>
              <a:pPr algn="ctr"/>
              <a:r>
                <a:rPr lang="de-DE" altLang="de-DE" sz="1400"/>
                <a:t>(klare Schwarz – weiß - Trennung)</a:t>
              </a:r>
            </a:p>
          </p:txBody>
        </p:sp>
        <p:sp>
          <p:nvSpPr>
            <p:cNvPr id="63503" name="AutoShape 56">
              <a:extLst>
                <a:ext uri="{FF2B5EF4-FFF2-40B4-BE49-F238E27FC236}">
                  <a16:creationId xmlns:a16="http://schemas.microsoft.com/office/drawing/2014/main" id="{42900092-3CAD-4860-B8A9-26D59E204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600"/>
              <a:ext cx="2400" cy="19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de-DE" altLang="de-DE" sz="1400" b="1"/>
                <a:t>Besondere Gefahr sofort melden!</a:t>
              </a:r>
            </a:p>
          </p:txBody>
        </p:sp>
      </p:grpSp>
      <p:sp>
        <p:nvSpPr>
          <p:cNvPr id="219193" name="Text Box 57">
            <a:extLst>
              <a:ext uri="{FF2B5EF4-FFF2-40B4-BE49-F238E27FC236}">
                <a16:creationId xmlns:a16="http://schemas.microsoft.com/office/drawing/2014/main" id="{E03BEB8B-D6B9-4552-A975-7AD49B2D8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962400"/>
            <a:ext cx="2533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b="1">
                <a:solidFill>
                  <a:srgbClr val="FF0000"/>
                </a:solidFill>
              </a:rPr>
              <a:t>Gesundheitsgefahren</a:t>
            </a:r>
          </a:p>
          <a:p>
            <a:r>
              <a:rPr lang="de-DE" altLang="de-DE" sz="1800" b="1">
                <a:solidFill>
                  <a:srgbClr val="FF0000"/>
                </a:solidFill>
              </a:rPr>
              <a:t>für Einsatzkräfte sind</a:t>
            </a:r>
          </a:p>
          <a:p>
            <a:r>
              <a:rPr lang="de-DE" altLang="de-DE" sz="1800" b="1">
                <a:solidFill>
                  <a:srgbClr val="FF0000"/>
                </a:solidFill>
              </a:rPr>
              <a:t>zu vermeiden!</a:t>
            </a:r>
          </a:p>
        </p:txBody>
      </p:sp>
      <p:sp>
        <p:nvSpPr>
          <p:cNvPr id="63494" name="Rectangle 61">
            <a:extLst>
              <a:ext uri="{FF2B5EF4-FFF2-40B4-BE49-F238E27FC236}">
                <a16:creationId xmlns:a16="http://schemas.microsoft.com/office/drawing/2014/main" id="{89201899-B964-4495-B1AD-82387F038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6248400"/>
            <a:ext cx="1600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Erkrankung / Verletzung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9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9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9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9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9">
            <a:extLst>
              <a:ext uri="{FF2B5EF4-FFF2-40B4-BE49-F238E27FC236}">
                <a16:creationId xmlns:a16="http://schemas.microsoft.com/office/drawing/2014/main" id="{70F1D404-085A-4CB0-8D0B-788B35CF5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143000"/>
            <a:ext cx="261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Explosionsgefahren</a:t>
            </a:r>
          </a:p>
        </p:txBody>
      </p:sp>
      <p:grpSp>
        <p:nvGrpSpPr>
          <p:cNvPr id="225342" name="Group 62">
            <a:extLst>
              <a:ext uri="{FF2B5EF4-FFF2-40B4-BE49-F238E27FC236}">
                <a16:creationId xmlns:a16="http://schemas.microsoft.com/office/drawing/2014/main" id="{9FB11541-3C7A-4503-9EDB-3372422D4DA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951038"/>
            <a:ext cx="5502275" cy="2941637"/>
            <a:chOff x="1344" y="1229"/>
            <a:chExt cx="3466" cy="1853"/>
          </a:xfrm>
        </p:grpSpPr>
        <p:grpSp>
          <p:nvGrpSpPr>
            <p:cNvPr id="65541" name="Group 60">
              <a:extLst>
                <a:ext uri="{FF2B5EF4-FFF2-40B4-BE49-F238E27FC236}">
                  <a16:creationId xmlns:a16="http://schemas.microsoft.com/office/drawing/2014/main" id="{AE342A7A-4BCA-4394-A10B-DC3A1887D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229"/>
              <a:ext cx="3011" cy="397"/>
              <a:chOff x="1344" y="1229"/>
              <a:chExt cx="3011" cy="397"/>
            </a:xfrm>
          </p:grpSpPr>
          <p:sp>
            <p:nvSpPr>
              <p:cNvPr id="65557" name="Freeform 7">
                <a:extLst>
                  <a:ext uri="{FF2B5EF4-FFF2-40B4-BE49-F238E27FC236}">
                    <a16:creationId xmlns:a16="http://schemas.microsoft.com/office/drawing/2014/main" id="{246CACA0-5759-4347-AC3E-2E26C02E7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1229"/>
                <a:ext cx="2" cy="1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0 h 4"/>
                  <a:gd name="T4" fmla="*/ 0 w 1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3" y="0"/>
                    </a:moveTo>
                    <a:lnTo>
                      <a:pt x="0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58" name="Freeform 8">
                <a:extLst>
                  <a:ext uri="{FF2B5EF4-FFF2-40B4-BE49-F238E27FC236}">
                    <a16:creationId xmlns:a16="http://schemas.microsoft.com/office/drawing/2014/main" id="{64E1E3FB-5417-427A-BDC5-25ED5F537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1229"/>
                <a:ext cx="2" cy="1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0 h 4"/>
                  <a:gd name="T4" fmla="*/ 0 w 1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0" y="4"/>
                    </a:moveTo>
                    <a:lnTo>
                      <a:pt x="1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59" name="Freeform 14">
                <a:extLst>
                  <a:ext uri="{FF2B5EF4-FFF2-40B4-BE49-F238E27FC236}">
                    <a16:creationId xmlns:a16="http://schemas.microsoft.com/office/drawing/2014/main" id="{495EC578-9FF2-4825-9A77-360B8DF02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309"/>
                <a:ext cx="1" cy="1"/>
              </a:xfrm>
              <a:custGeom>
                <a:avLst/>
                <a:gdLst>
                  <a:gd name="T0" fmla="*/ 0 w 4"/>
                  <a:gd name="T1" fmla="*/ 0 h 14"/>
                  <a:gd name="T2" fmla="*/ 0 w 4"/>
                  <a:gd name="T3" fmla="*/ 0 h 14"/>
                  <a:gd name="T4" fmla="*/ 0 w 4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60" name="Freeform 15">
                <a:extLst>
                  <a:ext uri="{FF2B5EF4-FFF2-40B4-BE49-F238E27FC236}">
                    <a16:creationId xmlns:a16="http://schemas.microsoft.com/office/drawing/2014/main" id="{2A03E5C5-85BF-4762-922F-B7DC8D2EC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309"/>
                <a:ext cx="1" cy="1"/>
              </a:xfrm>
              <a:custGeom>
                <a:avLst/>
                <a:gdLst>
                  <a:gd name="T0" fmla="*/ 1 w 2"/>
                  <a:gd name="T1" fmla="*/ 0 h 14"/>
                  <a:gd name="T2" fmla="*/ 0 w 2"/>
                  <a:gd name="T3" fmla="*/ 0 h 14"/>
                  <a:gd name="T4" fmla="*/ 1 w 2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lnTo>
                      <a:pt x="0" y="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61" name="Freeform 16">
                <a:extLst>
                  <a:ext uri="{FF2B5EF4-FFF2-40B4-BE49-F238E27FC236}">
                    <a16:creationId xmlns:a16="http://schemas.microsoft.com/office/drawing/2014/main" id="{7CAEC972-02DB-45DB-8BED-4C0DF4440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1275"/>
                <a:ext cx="2" cy="1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62" name="Freeform 17">
                <a:extLst>
                  <a:ext uri="{FF2B5EF4-FFF2-40B4-BE49-F238E27FC236}">
                    <a16:creationId xmlns:a16="http://schemas.microsoft.com/office/drawing/2014/main" id="{62FC8AF3-8ECA-4F63-AF19-334AFCD93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1275"/>
                <a:ext cx="2" cy="1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0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63" name="Freeform 19">
                <a:extLst>
                  <a:ext uri="{FF2B5EF4-FFF2-40B4-BE49-F238E27FC236}">
                    <a16:creationId xmlns:a16="http://schemas.microsoft.com/office/drawing/2014/main" id="{6966C9A3-C033-4672-8E60-96669E58C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" y="1237"/>
                <a:ext cx="1" cy="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64" name="Freeform 20">
                <a:extLst>
                  <a:ext uri="{FF2B5EF4-FFF2-40B4-BE49-F238E27FC236}">
                    <a16:creationId xmlns:a16="http://schemas.microsoft.com/office/drawing/2014/main" id="{5DC3A7E1-32D1-40EB-8140-5E45D554A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1242"/>
                <a:ext cx="1" cy="1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65" name="Freeform 21">
                <a:extLst>
                  <a:ext uri="{FF2B5EF4-FFF2-40B4-BE49-F238E27FC236}">
                    <a16:creationId xmlns:a16="http://schemas.microsoft.com/office/drawing/2014/main" id="{907A7F2F-9BF2-4036-BA8B-4DF4CC3F7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1242"/>
                <a:ext cx="1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66" name="Freeform 22">
                <a:extLst>
                  <a:ext uri="{FF2B5EF4-FFF2-40B4-BE49-F238E27FC236}">
                    <a16:creationId xmlns:a16="http://schemas.microsoft.com/office/drawing/2014/main" id="{D16F9722-EFD8-495C-95F2-D2948999E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1254"/>
                <a:ext cx="1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67" name="Freeform 23">
                <a:extLst>
                  <a:ext uri="{FF2B5EF4-FFF2-40B4-BE49-F238E27FC236}">
                    <a16:creationId xmlns:a16="http://schemas.microsoft.com/office/drawing/2014/main" id="{FA848187-638E-4B9A-A3B3-DE93B79D3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1254"/>
                <a:ext cx="1" cy="1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68" name="Freeform 24">
                <a:extLst>
                  <a:ext uri="{FF2B5EF4-FFF2-40B4-BE49-F238E27FC236}">
                    <a16:creationId xmlns:a16="http://schemas.microsoft.com/office/drawing/2014/main" id="{77059D93-A0A7-4129-AA2B-A981EA7ED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" y="1256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69" name="Freeform 25">
                <a:extLst>
                  <a:ext uri="{FF2B5EF4-FFF2-40B4-BE49-F238E27FC236}">
                    <a16:creationId xmlns:a16="http://schemas.microsoft.com/office/drawing/2014/main" id="{1BCAD3F6-F581-42C6-92A9-AD875BFC3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" y="1237"/>
                <a:ext cx="1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70" name="Freeform 3">
                <a:extLst>
                  <a:ext uri="{FF2B5EF4-FFF2-40B4-BE49-F238E27FC236}">
                    <a16:creationId xmlns:a16="http://schemas.microsoft.com/office/drawing/2014/main" id="{37054121-F929-4DF6-9283-D4352763E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1608"/>
                <a:ext cx="4" cy="3"/>
              </a:xfrm>
              <a:custGeom>
                <a:avLst/>
                <a:gdLst>
                  <a:gd name="T0" fmla="*/ 0 w 34"/>
                  <a:gd name="T1" fmla="*/ 0 h 25"/>
                  <a:gd name="T2" fmla="*/ 0 w 34"/>
                  <a:gd name="T3" fmla="*/ 0 h 25"/>
                  <a:gd name="T4" fmla="*/ 0 w 34"/>
                  <a:gd name="T5" fmla="*/ 0 h 25"/>
                  <a:gd name="T6" fmla="*/ 0 w 34"/>
                  <a:gd name="T7" fmla="*/ 0 h 25"/>
                  <a:gd name="T8" fmla="*/ 0 w 34"/>
                  <a:gd name="T9" fmla="*/ 0 h 25"/>
                  <a:gd name="T10" fmla="*/ 0 w 34"/>
                  <a:gd name="T11" fmla="*/ 0 h 25"/>
                  <a:gd name="T12" fmla="*/ 0 w 34"/>
                  <a:gd name="T13" fmla="*/ 0 h 25"/>
                  <a:gd name="T14" fmla="*/ 0 w 34"/>
                  <a:gd name="T15" fmla="*/ 0 h 25"/>
                  <a:gd name="T16" fmla="*/ 0 w 34"/>
                  <a:gd name="T17" fmla="*/ 0 h 25"/>
                  <a:gd name="T18" fmla="*/ 0 w 34"/>
                  <a:gd name="T19" fmla="*/ 0 h 25"/>
                  <a:gd name="T20" fmla="*/ 0 w 34"/>
                  <a:gd name="T21" fmla="*/ 0 h 25"/>
                  <a:gd name="T22" fmla="*/ 0 w 34"/>
                  <a:gd name="T23" fmla="*/ 0 h 25"/>
                  <a:gd name="T24" fmla="*/ 0 w 34"/>
                  <a:gd name="T25" fmla="*/ 0 h 25"/>
                  <a:gd name="T26" fmla="*/ 0 w 34"/>
                  <a:gd name="T27" fmla="*/ 0 h 25"/>
                  <a:gd name="T28" fmla="*/ 0 w 34"/>
                  <a:gd name="T29" fmla="*/ 0 h 25"/>
                  <a:gd name="T30" fmla="*/ 0 w 34"/>
                  <a:gd name="T31" fmla="*/ 0 h 25"/>
                  <a:gd name="T32" fmla="*/ 0 w 34"/>
                  <a:gd name="T33" fmla="*/ 0 h 25"/>
                  <a:gd name="T34" fmla="*/ 0 w 34"/>
                  <a:gd name="T35" fmla="*/ 0 h 25"/>
                  <a:gd name="T36" fmla="*/ 0 w 34"/>
                  <a:gd name="T37" fmla="*/ 0 h 25"/>
                  <a:gd name="T38" fmla="*/ 0 w 34"/>
                  <a:gd name="T39" fmla="*/ 0 h 25"/>
                  <a:gd name="T40" fmla="*/ 0 w 34"/>
                  <a:gd name="T41" fmla="*/ 0 h 25"/>
                  <a:gd name="T42" fmla="*/ 0 w 34"/>
                  <a:gd name="T43" fmla="*/ 0 h 25"/>
                  <a:gd name="T44" fmla="*/ 0 w 34"/>
                  <a:gd name="T45" fmla="*/ 0 h 25"/>
                  <a:gd name="T46" fmla="*/ 0 w 34"/>
                  <a:gd name="T47" fmla="*/ 0 h 25"/>
                  <a:gd name="T48" fmla="*/ 0 w 34"/>
                  <a:gd name="T49" fmla="*/ 0 h 25"/>
                  <a:gd name="T50" fmla="*/ 0 w 34"/>
                  <a:gd name="T51" fmla="*/ 0 h 25"/>
                  <a:gd name="T52" fmla="*/ 0 w 34"/>
                  <a:gd name="T53" fmla="*/ 0 h 25"/>
                  <a:gd name="T54" fmla="*/ 0 w 34"/>
                  <a:gd name="T55" fmla="*/ 0 h 25"/>
                  <a:gd name="T56" fmla="*/ 0 w 34"/>
                  <a:gd name="T57" fmla="*/ 0 h 25"/>
                  <a:gd name="T58" fmla="*/ 0 w 34"/>
                  <a:gd name="T59" fmla="*/ 0 h 25"/>
                  <a:gd name="T60" fmla="*/ 0 w 34"/>
                  <a:gd name="T61" fmla="*/ 0 h 25"/>
                  <a:gd name="T62" fmla="*/ 0 w 34"/>
                  <a:gd name="T63" fmla="*/ 0 h 25"/>
                  <a:gd name="T64" fmla="*/ 0 w 34"/>
                  <a:gd name="T65" fmla="*/ 0 h 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" h="25">
                    <a:moveTo>
                      <a:pt x="2" y="7"/>
                    </a:moveTo>
                    <a:lnTo>
                      <a:pt x="3" y="4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8" y="2"/>
                    </a:lnTo>
                    <a:lnTo>
                      <a:pt x="21" y="4"/>
                    </a:lnTo>
                    <a:lnTo>
                      <a:pt x="24" y="6"/>
                    </a:lnTo>
                    <a:lnTo>
                      <a:pt x="26" y="9"/>
                    </a:lnTo>
                    <a:lnTo>
                      <a:pt x="28" y="11"/>
                    </a:lnTo>
                    <a:lnTo>
                      <a:pt x="31" y="13"/>
                    </a:lnTo>
                    <a:lnTo>
                      <a:pt x="32" y="15"/>
                    </a:lnTo>
                    <a:lnTo>
                      <a:pt x="33" y="17"/>
                    </a:lnTo>
                    <a:lnTo>
                      <a:pt x="34" y="20"/>
                    </a:lnTo>
                    <a:lnTo>
                      <a:pt x="34" y="22"/>
                    </a:lnTo>
                    <a:lnTo>
                      <a:pt x="32" y="23"/>
                    </a:lnTo>
                    <a:lnTo>
                      <a:pt x="31" y="24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3" y="25"/>
                    </a:lnTo>
                    <a:lnTo>
                      <a:pt x="19" y="25"/>
                    </a:lnTo>
                    <a:lnTo>
                      <a:pt x="16" y="24"/>
                    </a:lnTo>
                    <a:lnTo>
                      <a:pt x="13" y="24"/>
                    </a:lnTo>
                    <a:lnTo>
                      <a:pt x="10" y="23"/>
                    </a:lnTo>
                    <a:lnTo>
                      <a:pt x="7" y="21"/>
                    </a:lnTo>
                    <a:lnTo>
                      <a:pt x="5" y="20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71" name="Freeform 9">
                <a:extLst>
                  <a:ext uri="{FF2B5EF4-FFF2-40B4-BE49-F238E27FC236}">
                    <a16:creationId xmlns:a16="http://schemas.microsoft.com/office/drawing/2014/main" id="{04AF44B0-D990-4C9D-B86A-A105E169D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1398"/>
                <a:ext cx="2" cy="1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0 h 5"/>
                  <a:gd name="T4" fmla="*/ 0 w 1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72" name="Freeform 10">
                <a:extLst>
                  <a:ext uri="{FF2B5EF4-FFF2-40B4-BE49-F238E27FC236}">
                    <a16:creationId xmlns:a16="http://schemas.microsoft.com/office/drawing/2014/main" id="{B98EA87D-B3C6-4843-ACC5-93128BDFE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1398"/>
                <a:ext cx="2" cy="1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0 h 5"/>
                  <a:gd name="T4" fmla="*/ 0 w 1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1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73" name="Freeform 11">
                <a:extLst>
                  <a:ext uri="{FF2B5EF4-FFF2-40B4-BE49-F238E27FC236}">
                    <a16:creationId xmlns:a16="http://schemas.microsoft.com/office/drawing/2014/main" id="{859A5823-ABE9-492B-861A-850A2B462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1410"/>
                <a:ext cx="1" cy="1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1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74" name="Freeform 12">
                <a:extLst>
                  <a:ext uri="{FF2B5EF4-FFF2-40B4-BE49-F238E27FC236}">
                    <a16:creationId xmlns:a16="http://schemas.microsoft.com/office/drawing/2014/main" id="{2EE1C9CF-7969-4EF6-9BB4-9ACD11CAB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1411"/>
                <a:ext cx="1" cy="1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0 h 5"/>
                  <a:gd name="T4" fmla="*/ 0 w 1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75" name="Freeform 13">
                <a:extLst>
                  <a:ext uri="{FF2B5EF4-FFF2-40B4-BE49-F238E27FC236}">
                    <a16:creationId xmlns:a16="http://schemas.microsoft.com/office/drawing/2014/main" id="{C7AF6A76-6A62-4920-85B9-A86A479E8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1405"/>
                <a:ext cx="1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9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76" name="AutoShape 32">
                <a:extLst>
                  <a:ext uri="{FF2B5EF4-FFF2-40B4-BE49-F238E27FC236}">
                    <a16:creationId xmlns:a16="http://schemas.microsoft.com/office/drawing/2014/main" id="{8BA38CDB-CF5B-49B3-8F55-191FB230D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440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de-DE" altLang="de-DE"/>
              </a:p>
            </p:txBody>
          </p:sp>
          <p:sp>
            <p:nvSpPr>
              <p:cNvPr id="65577" name="Text Box 39">
                <a:extLst>
                  <a:ext uri="{FF2B5EF4-FFF2-40B4-BE49-F238E27FC236}">
                    <a16:creationId xmlns:a16="http://schemas.microsoft.com/office/drawing/2014/main" id="{FBDB4D6F-2ED0-4E6D-A209-F124E3DE60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1376"/>
                <a:ext cx="29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2000"/>
                  <a:t> Zündung von Sprengstoff und Munition</a:t>
                </a:r>
              </a:p>
            </p:txBody>
          </p:sp>
        </p:grpSp>
        <p:grpSp>
          <p:nvGrpSpPr>
            <p:cNvPr id="65542" name="Group 46">
              <a:extLst>
                <a:ext uri="{FF2B5EF4-FFF2-40B4-BE49-F238E27FC236}">
                  <a16:creationId xmlns:a16="http://schemas.microsoft.com/office/drawing/2014/main" id="{E329C20B-2B05-4EC1-8831-1D844EA86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687"/>
              <a:ext cx="2903" cy="250"/>
              <a:chOff x="1344" y="1687"/>
              <a:chExt cx="2903" cy="250"/>
            </a:xfrm>
          </p:grpSpPr>
          <p:sp>
            <p:nvSpPr>
              <p:cNvPr id="65555" name="AutoShape 37">
                <a:extLst>
                  <a:ext uri="{FF2B5EF4-FFF2-40B4-BE49-F238E27FC236}">
                    <a16:creationId xmlns:a16="http://schemas.microsoft.com/office/drawing/2014/main" id="{F777DA4D-65D7-41A7-B7CB-54154E2D4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1776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de-DE" altLang="de-DE"/>
              </a:p>
            </p:txBody>
          </p:sp>
          <p:sp>
            <p:nvSpPr>
              <p:cNvPr id="65556" name="Text Box 40">
                <a:extLst>
                  <a:ext uri="{FF2B5EF4-FFF2-40B4-BE49-F238E27FC236}">
                    <a16:creationId xmlns:a16="http://schemas.microsoft.com/office/drawing/2014/main" id="{028C1913-9DF1-404D-BEEC-FEA9448535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0" y="1687"/>
                <a:ext cx="28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2000"/>
                  <a:t> Freisetzung von Gasen und Dämpfen</a:t>
                </a:r>
              </a:p>
            </p:txBody>
          </p:sp>
        </p:grpSp>
        <p:grpSp>
          <p:nvGrpSpPr>
            <p:cNvPr id="65543" name="Group 47">
              <a:extLst>
                <a:ext uri="{FF2B5EF4-FFF2-40B4-BE49-F238E27FC236}">
                  <a16:creationId xmlns:a16="http://schemas.microsoft.com/office/drawing/2014/main" id="{ED5A9E47-78A1-42D2-9345-B14F371C28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975"/>
              <a:ext cx="3466" cy="250"/>
              <a:chOff x="1344" y="1975"/>
              <a:chExt cx="3466" cy="250"/>
            </a:xfrm>
          </p:grpSpPr>
          <p:sp>
            <p:nvSpPr>
              <p:cNvPr id="65553" name="AutoShape 36">
                <a:extLst>
                  <a:ext uri="{FF2B5EF4-FFF2-40B4-BE49-F238E27FC236}">
                    <a16:creationId xmlns:a16="http://schemas.microsoft.com/office/drawing/2014/main" id="{0A7A099B-DA8F-4AC4-BDDC-3E6098A01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064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de-DE" altLang="de-DE"/>
              </a:p>
            </p:txBody>
          </p:sp>
          <p:sp>
            <p:nvSpPr>
              <p:cNvPr id="65554" name="Text Box 41">
                <a:extLst>
                  <a:ext uri="{FF2B5EF4-FFF2-40B4-BE49-F238E27FC236}">
                    <a16:creationId xmlns:a16="http://schemas.microsoft.com/office/drawing/2014/main" id="{88570E65-C837-4391-B3D9-CA10CA150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30" y="1975"/>
                <a:ext cx="338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2000"/>
                  <a:t> Aufwirbelung von Stäuben und Ablagerungen</a:t>
                </a:r>
              </a:p>
            </p:txBody>
          </p:sp>
        </p:grpSp>
        <p:grpSp>
          <p:nvGrpSpPr>
            <p:cNvPr id="65544" name="Group 48">
              <a:extLst>
                <a:ext uri="{FF2B5EF4-FFF2-40B4-BE49-F238E27FC236}">
                  <a16:creationId xmlns:a16="http://schemas.microsoft.com/office/drawing/2014/main" id="{63313F27-70B5-4172-82CB-4BEE2894FF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256"/>
              <a:ext cx="2853" cy="250"/>
              <a:chOff x="1344" y="2256"/>
              <a:chExt cx="2853" cy="250"/>
            </a:xfrm>
          </p:grpSpPr>
          <p:sp>
            <p:nvSpPr>
              <p:cNvPr id="65551" name="AutoShape 35">
                <a:extLst>
                  <a:ext uri="{FF2B5EF4-FFF2-40B4-BE49-F238E27FC236}">
                    <a16:creationId xmlns:a16="http://schemas.microsoft.com/office/drawing/2014/main" id="{0A134A50-7240-4082-9703-1E443C084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352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de-DE" altLang="de-DE"/>
              </a:p>
            </p:txBody>
          </p:sp>
          <p:sp>
            <p:nvSpPr>
              <p:cNvPr id="65552" name="Text Box 42">
                <a:extLst>
                  <a:ext uri="{FF2B5EF4-FFF2-40B4-BE49-F238E27FC236}">
                    <a16:creationId xmlns:a16="http://schemas.microsoft.com/office/drawing/2014/main" id="{A495E9F6-F96B-4A68-9C48-E17E3DD119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2256"/>
                <a:ext cx="275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2000"/>
                  <a:t> Rauchgasansammlung in Gebäuden</a:t>
                </a:r>
              </a:p>
            </p:txBody>
          </p:sp>
        </p:grpSp>
        <p:grpSp>
          <p:nvGrpSpPr>
            <p:cNvPr id="65545" name="Group 49">
              <a:extLst>
                <a:ext uri="{FF2B5EF4-FFF2-40B4-BE49-F238E27FC236}">
                  <a16:creationId xmlns:a16="http://schemas.microsoft.com/office/drawing/2014/main" id="{4BC9313F-296F-43F2-B329-BD4BE1C51F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544"/>
              <a:ext cx="2238" cy="250"/>
              <a:chOff x="1344" y="2544"/>
              <a:chExt cx="2238" cy="250"/>
            </a:xfrm>
          </p:grpSpPr>
          <p:sp>
            <p:nvSpPr>
              <p:cNvPr id="65549" name="AutoShape 34">
                <a:extLst>
                  <a:ext uri="{FF2B5EF4-FFF2-40B4-BE49-F238E27FC236}">
                    <a16:creationId xmlns:a16="http://schemas.microsoft.com/office/drawing/2014/main" id="{A4AF8173-4F37-4157-B0A4-6E05D80DD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640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de-DE" altLang="de-DE"/>
              </a:p>
            </p:txBody>
          </p:sp>
          <p:sp>
            <p:nvSpPr>
              <p:cNvPr id="65550" name="Text Box 43">
                <a:extLst>
                  <a:ext uri="{FF2B5EF4-FFF2-40B4-BE49-F238E27FC236}">
                    <a16:creationId xmlns:a16="http://schemas.microsoft.com/office/drawing/2014/main" id="{2FA5F698-52C7-40B1-930A-06523BBAF4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2544"/>
                <a:ext cx="21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2000"/>
                  <a:t> Bersten von Druckbehältern</a:t>
                </a:r>
              </a:p>
            </p:txBody>
          </p:sp>
        </p:grpSp>
        <p:grpSp>
          <p:nvGrpSpPr>
            <p:cNvPr id="65546" name="Group 50">
              <a:extLst>
                <a:ext uri="{FF2B5EF4-FFF2-40B4-BE49-F238E27FC236}">
                  <a16:creationId xmlns:a16="http://schemas.microsoft.com/office/drawing/2014/main" id="{3781FB4B-D915-4A97-8B9E-BC62EF35E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832"/>
              <a:ext cx="2238" cy="250"/>
              <a:chOff x="1344" y="2832"/>
              <a:chExt cx="2238" cy="250"/>
            </a:xfrm>
          </p:grpSpPr>
          <p:sp>
            <p:nvSpPr>
              <p:cNvPr id="65547" name="AutoShape 33">
                <a:extLst>
                  <a:ext uri="{FF2B5EF4-FFF2-40B4-BE49-F238E27FC236}">
                    <a16:creationId xmlns:a16="http://schemas.microsoft.com/office/drawing/2014/main" id="{BE27FA1D-5E38-413E-AC34-A2EDFBFFC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928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de-DE" altLang="de-DE"/>
              </a:p>
            </p:txBody>
          </p:sp>
          <p:sp>
            <p:nvSpPr>
              <p:cNvPr id="65548" name="Text Box 44">
                <a:extLst>
                  <a:ext uri="{FF2B5EF4-FFF2-40B4-BE49-F238E27FC236}">
                    <a16:creationId xmlns:a16="http://schemas.microsoft.com/office/drawing/2014/main" id="{3A90B16C-004D-41B3-BC10-685B0337C1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2832"/>
                <a:ext cx="214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2000"/>
                  <a:t> Einsatz falscher Löschmittel</a:t>
                </a:r>
              </a:p>
            </p:txBody>
          </p:sp>
        </p:grpSp>
      </p:grpSp>
      <p:sp>
        <p:nvSpPr>
          <p:cNvPr id="65540" name="Rectangle 63">
            <a:extLst>
              <a:ext uri="{FF2B5EF4-FFF2-40B4-BE49-F238E27FC236}">
                <a16:creationId xmlns:a16="http://schemas.microsoft.com/office/drawing/2014/main" id="{AD8E72CA-7943-4A72-A47E-04D7A6C7F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00600" y="6248400"/>
            <a:ext cx="1066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Explosionsgefahren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9">
            <a:extLst>
              <a:ext uri="{FF2B5EF4-FFF2-40B4-BE49-F238E27FC236}">
                <a16:creationId xmlns:a16="http://schemas.microsoft.com/office/drawing/2014/main" id="{B31AB278-E4D7-4DA0-A461-8C79DE091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143000"/>
            <a:ext cx="558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Einsturz   - Einsturzursachen bei Gebäuden -</a:t>
            </a:r>
          </a:p>
        </p:txBody>
      </p:sp>
      <p:grpSp>
        <p:nvGrpSpPr>
          <p:cNvPr id="227389" name="Group 61">
            <a:extLst>
              <a:ext uri="{FF2B5EF4-FFF2-40B4-BE49-F238E27FC236}">
                <a16:creationId xmlns:a16="http://schemas.microsoft.com/office/drawing/2014/main" id="{C6888E74-A8D0-4011-B39D-981BF86AF553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674813"/>
            <a:ext cx="7156450" cy="901700"/>
            <a:chOff x="624" y="1055"/>
            <a:chExt cx="4508" cy="568"/>
          </a:xfrm>
        </p:grpSpPr>
        <p:grpSp>
          <p:nvGrpSpPr>
            <p:cNvPr id="67611" name="Group 59">
              <a:extLst>
                <a:ext uri="{FF2B5EF4-FFF2-40B4-BE49-F238E27FC236}">
                  <a16:creationId xmlns:a16="http://schemas.microsoft.com/office/drawing/2014/main" id="{38F05631-2883-4965-90C8-C3B90F75EF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055"/>
              <a:ext cx="4508" cy="357"/>
              <a:chOff x="624" y="1055"/>
              <a:chExt cx="4508" cy="357"/>
            </a:xfrm>
          </p:grpSpPr>
          <p:sp>
            <p:nvSpPr>
              <p:cNvPr id="67616" name="Freeform 18">
                <a:extLst>
                  <a:ext uri="{FF2B5EF4-FFF2-40B4-BE49-F238E27FC236}">
                    <a16:creationId xmlns:a16="http://schemas.microsoft.com/office/drawing/2014/main" id="{8F0E0BF0-628C-4A14-8DD7-CBE6AE3B4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1055"/>
                <a:ext cx="2" cy="1"/>
              </a:xfrm>
              <a:custGeom>
                <a:avLst/>
                <a:gdLst>
                  <a:gd name="T0" fmla="*/ 0 w 14"/>
                  <a:gd name="T1" fmla="*/ 0 h 1"/>
                  <a:gd name="T2" fmla="*/ 0 w 14"/>
                  <a:gd name="T3" fmla="*/ 0 h 1"/>
                  <a:gd name="T4" fmla="*/ 0 w 1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">
                    <a:moveTo>
                      <a:pt x="0" y="0"/>
                    </a:move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17" name="Freeform 5">
                <a:extLst>
                  <a:ext uri="{FF2B5EF4-FFF2-40B4-BE49-F238E27FC236}">
                    <a16:creationId xmlns:a16="http://schemas.microsoft.com/office/drawing/2014/main" id="{14EEB698-03BE-46AD-8005-50923BAA9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1198"/>
                <a:ext cx="1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9" y="11"/>
                    </a:moveTo>
                    <a:lnTo>
                      <a:pt x="0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18" name="Freeform 6">
                <a:extLst>
                  <a:ext uri="{FF2B5EF4-FFF2-40B4-BE49-F238E27FC236}">
                    <a16:creationId xmlns:a16="http://schemas.microsoft.com/office/drawing/2014/main" id="{20124B8B-46A9-4D8C-B2D5-B70B417C6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1199"/>
                <a:ext cx="1" cy="1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0 h 9"/>
                  <a:gd name="T4" fmla="*/ 0 w 11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lnTo>
                      <a:pt x="11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19" name="Freeform 7">
                <a:extLst>
                  <a:ext uri="{FF2B5EF4-FFF2-40B4-BE49-F238E27FC236}">
                    <a16:creationId xmlns:a16="http://schemas.microsoft.com/office/drawing/2014/main" id="{027837D1-DE64-442E-BCE1-7C33A8424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1229"/>
                <a:ext cx="2" cy="1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0 h 4"/>
                  <a:gd name="T4" fmla="*/ 0 w 1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3" y="0"/>
                    </a:moveTo>
                    <a:lnTo>
                      <a:pt x="0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20" name="Freeform 8">
                <a:extLst>
                  <a:ext uri="{FF2B5EF4-FFF2-40B4-BE49-F238E27FC236}">
                    <a16:creationId xmlns:a16="http://schemas.microsoft.com/office/drawing/2014/main" id="{119850BD-EE38-4C28-87BD-C68440175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1229"/>
                <a:ext cx="2" cy="1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0 h 4"/>
                  <a:gd name="T4" fmla="*/ 0 w 13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0" y="4"/>
                    </a:moveTo>
                    <a:lnTo>
                      <a:pt x="1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21" name="Freeform 9">
                <a:extLst>
                  <a:ext uri="{FF2B5EF4-FFF2-40B4-BE49-F238E27FC236}">
                    <a16:creationId xmlns:a16="http://schemas.microsoft.com/office/drawing/2014/main" id="{E33D8047-EA6D-49D9-A968-52FB4B593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1398"/>
                <a:ext cx="2" cy="1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0 h 5"/>
                  <a:gd name="T4" fmla="*/ 0 w 1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22" name="Freeform 10">
                <a:extLst>
                  <a:ext uri="{FF2B5EF4-FFF2-40B4-BE49-F238E27FC236}">
                    <a16:creationId xmlns:a16="http://schemas.microsoft.com/office/drawing/2014/main" id="{C8B8B6A8-CD1E-43EE-9FBB-AFDD0D209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1398"/>
                <a:ext cx="2" cy="1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0 h 5"/>
                  <a:gd name="T4" fmla="*/ 0 w 1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1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23" name="Freeform 11">
                <a:extLst>
                  <a:ext uri="{FF2B5EF4-FFF2-40B4-BE49-F238E27FC236}">
                    <a16:creationId xmlns:a16="http://schemas.microsoft.com/office/drawing/2014/main" id="{9F761A19-FFEC-4C23-ABA4-E629C83C6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1410"/>
                <a:ext cx="1" cy="1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1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24" name="Freeform 12">
                <a:extLst>
                  <a:ext uri="{FF2B5EF4-FFF2-40B4-BE49-F238E27FC236}">
                    <a16:creationId xmlns:a16="http://schemas.microsoft.com/office/drawing/2014/main" id="{9B6CC60F-DBBA-4EF5-A68E-66DFF9D98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1411"/>
                <a:ext cx="1" cy="1"/>
              </a:xfrm>
              <a:custGeom>
                <a:avLst/>
                <a:gdLst>
                  <a:gd name="T0" fmla="*/ 0 w 13"/>
                  <a:gd name="T1" fmla="*/ 0 h 5"/>
                  <a:gd name="T2" fmla="*/ 0 w 13"/>
                  <a:gd name="T3" fmla="*/ 0 h 5"/>
                  <a:gd name="T4" fmla="*/ 0 w 1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0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25" name="Freeform 13">
                <a:extLst>
                  <a:ext uri="{FF2B5EF4-FFF2-40B4-BE49-F238E27FC236}">
                    <a16:creationId xmlns:a16="http://schemas.microsoft.com/office/drawing/2014/main" id="{002A4A19-61C7-44CB-A252-A66C39405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1405"/>
                <a:ext cx="1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9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26" name="Freeform 14">
                <a:extLst>
                  <a:ext uri="{FF2B5EF4-FFF2-40B4-BE49-F238E27FC236}">
                    <a16:creationId xmlns:a16="http://schemas.microsoft.com/office/drawing/2014/main" id="{35F18B7F-64B1-4CBC-841E-AA95FBD78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309"/>
                <a:ext cx="1" cy="1"/>
              </a:xfrm>
              <a:custGeom>
                <a:avLst/>
                <a:gdLst>
                  <a:gd name="T0" fmla="*/ 0 w 4"/>
                  <a:gd name="T1" fmla="*/ 0 h 14"/>
                  <a:gd name="T2" fmla="*/ 0 w 4"/>
                  <a:gd name="T3" fmla="*/ 0 h 14"/>
                  <a:gd name="T4" fmla="*/ 0 w 4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4">
                    <a:moveTo>
                      <a:pt x="0" y="0"/>
                    </a:moveTo>
                    <a:lnTo>
                      <a:pt x="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27" name="Freeform 15">
                <a:extLst>
                  <a:ext uri="{FF2B5EF4-FFF2-40B4-BE49-F238E27FC236}">
                    <a16:creationId xmlns:a16="http://schemas.microsoft.com/office/drawing/2014/main" id="{F769E398-477D-4474-8ADF-CFE48B7E7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" y="1309"/>
                <a:ext cx="1" cy="1"/>
              </a:xfrm>
              <a:custGeom>
                <a:avLst/>
                <a:gdLst>
                  <a:gd name="T0" fmla="*/ 1 w 2"/>
                  <a:gd name="T1" fmla="*/ 0 h 14"/>
                  <a:gd name="T2" fmla="*/ 0 w 2"/>
                  <a:gd name="T3" fmla="*/ 0 h 14"/>
                  <a:gd name="T4" fmla="*/ 1 w 2"/>
                  <a:gd name="T5" fmla="*/ 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lnTo>
                      <a:pt x="0" y="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28" name="Freeform 16">
                <a:extLst>
                  <a:ext uri="{FF2B5EF4-FFF2-40B4-BE49-F238E27FC236}">
                    <a16:creationId xmlns:a16="http://schemas.microsoft.com/office/drawing/2014/main" id="{BC6E46C9-71E6-469B-A168-A82880257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1275"/>
                <a:ext cx="2" cy="1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29" name="Freeform 17">
                <a:extLst>
                  <a:ext uri="{FF2B5EF4-FFF2-40B4-BE49-F238E27FC236}">
                    <a16:creationId xmlns:a16="http://schemas.microsoft.com/office/drawing/2014/main" id="{F5605824-8EF2-4325-942D-F7B9C7876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1275"/>
                <a:ext cx="2" cy="1"/>
              </a:xfrm>
              <a:custGeom>
                <a:avLst/>
                <a:gdLst>
                  <a:gd name="T0" fmla="*/ 0 w 14"/>
                  <a:gd name="T1" fmla="*/ 0 h 4"/>
                  <a:gd name="T2" fmla="*/ 0 w 14"/>
                  <a:gd name="T3" fmla="*/ 0 h 4"/>
                  <a:gd name="T4" fmla="*/ 0 w 1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0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66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30" name="Freeform 19">
                <a:extLst>
                  <a:ext uri="{FF2B5EF4-FFF2-40B4-BE49-F238E27FC236}">
                    <a16:creationId xmlns:a16="http://schemas.microsoft.com/office/drawing/2014/main" id="{1F2EE628-3182-40BF-BE29-7B8B63C6B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" y="1237"/>
                <a:ext cx="1" cy="1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0 h 6"/>
                  <a:gd name="T4" fmla="*/ 0 w 1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31" name="Freeform 20">
                <a:extLst>
                  <a:ext uri="{FF2B5EF4-FFF2-40B4-BE49-F238E27FC236}">
                    <a16:creationId xmlns:a16="http://schemas.microsoft.com/office/drawing/2014/main" id="{BAD59C3A-6146-4AB0-8009-92B0E0AE4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1242"/>
                <a:ext cx="1" cy="1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32" name="Freeform 21">
                <a:extLst>
                  <a:ext uri="{FF2B5EF4-FFF2-40B4-BE49-F238E27FC236}">
                    <a16:creationId xmlns:a16="http://schemas.microsoft.com/office/drawing/2014/main" id="{656DD8E4-8215-465B-8D9D-80BFEA8B5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3" y="1242"/>
                <a:ext cx="1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33" name="Freeform 22">
                <a:extLst>
                  <a:ext uri="{FF2B5EF4-FFF2-40B4-BE49-F238E27FC236}">
                    <a16:creationId xmlns:a16="http://schemas.microsoft.com/office/drawing/2014/main" id="{67488F85-7D99-4073-A993-8ECE8DE8A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1254"/>
                <a:ext cx="1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7" y="0"/>
                    </a:move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34" name="Freeform 23">
                <a:extLst>
                  <a:ext uri="{FF2B5EF4-FFF2-40B4-BE49-F238E27FC236}">
                    <a16:creationId xmlns:a16="http://schemas.microsoft.com/office/drawing/2014/main" id="{8AF1909A-963F-4C5F-9BAF-35876986F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" y="1254"/>
                <a:ext cx="1" cy="1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35" name="Freeform 24">
                <a:extLst>
                  <a:ext uri="{FF2B5EF4-FFF2-40B4-BE49-F238E27FC236}">
                    <a16:creationId xmlns:a16="http://schemas.microsoft.com/office/drawing/2014/main" id="{9389159E-CA63-4A2A-A8BF-91F567810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" y="1256"/>
                <a:ext cx="1" cy="1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36" name="Freeform 25">
                <a:extLst>
                  <a:ext uri="{FF2B5EF4-FFF2-40B4-BE49-F238E27FC236}">
                    <a16:creationId xmlns:a16="http://schemas.microsoft.com/office/drawing/2014/main" id="{92B642B8-E9AB-4C48-BBCC-4E8724C4E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2" y="1237"/>
                <a:ext cx="1" cy="1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37" name="Text Box 34">
                <a:extLst>
                  <a:ext uri="{FF2B5EF4-FFF2-40B4-BE49-F238E27FC236}">
                    <a16:creationId xmlns:a16="http://schemas.microsoft.com/office/drawing/2014/main" id="{64127A35-B1A1-49AC-A0CE-AB356280AB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152"/>
                <a:ext cx="44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800"/>
                  <a:t> Mechanische Zerstörung (z.B. durch Explosion oder Naturereignis)</a:t>
                </a:r>
              </a:p>
            </p:txBody>
          </p:sp>
          <p:sp>
            <p:nvSpPr>
              <p:cNvPr id="67638" name="AutoShape 42">
                <a:extLst>
                  <a:ext uri="{FF2B5EF4-FFF2-40B4-BE49-F238E27FC236}">
                    <a16:creationId xmlns:a16="http://schemas.microsoft.com/office/drawing/2014/main" id="{A0B7A0F3-EC1C-42C4-9A75-E582D1224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1200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de-DE" altLang="de-DE"/>
              </a:p>
            </p:txBody>
          </p:sp>
        </p:grpSp>
        <p:grpSp>
          <p:nvGrpSpPr>
            <p:cNvPr id="67612" name="Group 51">
              <a:extLst>
                <a:ext uri="{FF2B5EF4-FFF2-40B4-BE49-F238E27FC236}">
                  <a16:creationId xmlns:a16="http://schemas.microsoft.com/office/drawing/2014/main" id="{BDDF2594-7EEC-4FE9-BBE9-7C12CBBBD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392"/>
              <a:ext cx="3428" cy="231"/>
              <a:chOff x="624" y="1392"/>
              <a:chExt cx="3428" cy="231"/>
            </a:xfrm>
          </p:grpSpPr>
          <p:sp>
            <p:nvSpPr>
              <p:cNvPr id="67613" name="Freeform 3">
                <a:extLst>
                  <a:ext uri="{FF2B5EF4-FFF2-40B4-BE49-F238E27FC236}">
                    <a16:creationId xmlns:a16="http://schemas.microsoft.com/office/drawing/2014/main" id="{E05B65CF-1848-4A7C-B159-DCCFA0153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1608"/>
                <a:ext cx="4" cy="3"/>
              </a:xfrm>
              <a:custGeom>
                <a:avLst/>
                <a:gdLst>
                  <a:gd name="T0" fmla="*/ 0 w 34"/>
                  <a:gd name="T1" fmla="*/ 0 h 25"/>
                  <a:gd name="T2" fmla="*/ 0 w 34"/>
                  <a:gd name="T3" fmla="*/ 0 h 25"/>
                  <a:gd name="T4" fmla="*/ 0 w 34"/>
                  <a:gd name="T5" fmla="*/ 0 h 25"/>
                  <a:gd name="T6" fmla="*/ 0 w 34"/>
                  <a:gd name="T7" fmla="*/ 0 h 25"/>
                  <a:gd name="T8" fmla="*/ 0 w 34"/>
                  <a:gd name="T9" fmla="*/ 0 h 25"/>
                  <a:gd name="T10" fmla="*/ 0 w 34"/>
                  <a:gd name="T11" fmla="*/ 0 h 25"/>
                  <a:gd name="T12" fmla="*/ 0 w 34"/>
                  <a:gd name="T13" fmla="*/ 0 h 25"/>
                  <a:gd name="T14" fmla="*/ 0 w 34"/>
                  <a:gd name="T15" fmla="*/ 0 h 25"/>
                  <a:gd name="T16" fmla="*/ 0 w 34"/>
                  <a:gd name="T17" fmla="*/ 0 h 25"/>
                  <a:gd name="T18" fmla="*/ 0 w 34"/>
                  <a:gd name="T19" fmla="*/ 0 h 25"/>
                  <a:gd name="T20" fmla="*/ 0 w 34"/>
                  <a:gd name="T21" fmla="*/ 0 h 25"/>
                  <a:gd name="T22" fmla="*/ 0 w 34"/>
                  <a:gd name="T23" fmla="*/ 0 h 25"/>
                  <a:gd name="T24" fmla="*/ 0 w 34"/>
                  <a:gd name="T25" fmla="*/ 0 h 25"/>
                  <a:gd name="T26" fmla="*/ 0 w 34"/>
                  <a:gd name="T27" fmla="*/ 0 h 25"/>
                  <a:gd name="T28" fmla="*/ 0 w 34"/>
                  <a:gd name="T29" fmla="*/ 0 h 25"/>
                  <a:gd name="T30" fmla="*/ 0 w 34"/>
                  <a:gd name="T31" fmla="*/ 0 h 25"/>
                  <a:gd name="T32" fmla="*/ 0 w 34"/>
                  <a:gd name="T33" fmla="*/ 0 h 25"/>
                  <a:gd name="T34" fmla="*/ 0 w 34"/>
                  <a:gd name="T35" fmla="*/ 0 h 25"/>
                  <a:gd name="T36" fmla="*/ 0 w 34"/>
                  <a:gd name="T37" fmla="*/ 0 h 25"/>
                  <a:gd name="T38" fmla="*/ 0 w 34"/>
                  <a:gd name="T39" fmla="*/ 0 h 25"/>
                  <a:gd name="T40" fmla="*/ 0 w 34"/>
                  <a:gd name="T41" fmla="*/ 0 h 25"/>
                  <a:gd name="T42" fmla="*/ 0 w 34"/>
                  <a:gd name="T43" fmla="*/ 0 h 25"/>
                  <a:gd name="T44" fmla="*/ 0 w 34"/>
                  <a:gd name="T45" fmla="*/ 0 h 25"/>
                  <a:gd name="T46" fmla="*/ 0 w 34"/>
                  <a:gd name="T47" fmla="*/ 0 h 25"/>
                  <a:gd name="T48" fmla="*/ 0 w 34"/>
                  <a:gd name="T49" fmla="*/ 0 h 25"/>
                  <a:gd name="T50" fmla="*/ 0 w 34"/>
                  <a:gd name="T51" fmla="*/ 0 h 25"/>
                  <a:gd name="T52" fmla="*/ 0 w 34"/>
                  <a:gd name="T53" fmla="*/ 0 h 25"/>
                  <a:gd name="T54" fmla="*/ 0 w 34"/>
                  <a:gd name="T55" fmla="*/ 0 h 25"/>
                  <a:gd name="T56" fmla="*/ 0 w 34"/>
                  <a:gd name="T57" fmla="*/ 0 h 25"/>
                  <a:gd name="T58" fmla="*/ 0 w 34"/>
                  <a:gd name="T59" fmla="*/ 0 h 25"/>
                  <a:gd name="T60" fmla="*/ 0 w 34"/>
                  <a:gd name="T61" fmla="*/ 0 h 25"/>
                  <a:gd name="T62" fmla="*/ 0 w 34"/>
                  <a:gd name="T63" fmla="*/ 0 h 25"/>
                  <a:gd name="T64" fmla="*/ 0 w 34"/>
                  <a:gd name="T65" fmla="*/ 0 h 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" h="25">
                    <a:moveTo>
                      <a:pt x="2" y="7"/>
                    </a:moveTo>
                    <a:lnTo>
                      <a:pt x="3" y="4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8" y="2"/>
                    </a:lnTo>
                    <a:lnTo>
                      <a:pt x="21" y="4"/>
                    </a:lnTo>
                    <a:lnTo>
                      <a:pt x="24" y="6"/>
                    </a:lnTo>
                    <a:lnTo>
                      <a:pt x="26" y="9"/>
                    </a:lnTo>
                    <a:lnTo>
                      <a:pt x="28" y="11"/>
                    </a:lnTo>
                    <a:lnTo>
                      <a:pt x="31" y="13"/>
                    </a:lnTo>
                    <a:lnTo>
                      <a:pt x="32" y="15"/>
                    </a:lnTo>
                    <a:lnTo>
                      <a:pt x="33" y="17"/>
                    </a:lnTo>
                    <a:lnTo>
                      <a:pt x="34" y="20"/>
                    </a:lnTo>
                    <a:lnTo>
                      <a:pt x="34" y="22"/>
                    </a:lnTo>
                    <a:lnTo>
                      <a:pt x="32" y="23"/>
                    </a:lnTo>
                    <a:lnTo>
                      <a:pt x="31" y="24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3" y="25"/>
                    </a:lnTo>
                    <a:lnTo>
                      <a:pt x="19" y="25"/>
                    </a:lnTo>
                    <a:lnTo>
                      <a:pt x="16" y="24"/>
                    </a:lnTo>
                    <a:lnTo>
                      <a:pt x="13" y="24"/>
                    </a:lnTo>
                    <a:lnTo>
                      <a:pt x="10" y="23"/>
                    </a:lnTo>
                    <a:lnTo>
                      <a:pt x="7" y="21"/>
                    </a:lnTo>
                    <a:lnTo>
                      <a:pt x="5" y="20"/>
                    </a:lnTo>
                    <a:lnTo>
                      <a:pt x="3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14" name="Text Box 35">
                <a:extLst>
                  <a:ext uri="{FF2B5EF4-FFF2-40B4-BE49-F238E27FC236}">
                    <a16:creationId xmlns:a16="http://schemas.microsoft.com/office/drawing/2014/main" id="{669FE11A-3FD7-42A5-9A0B-F468664289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392"/>
                <a:ext cx="33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800"/>
                  <a:t> Verwendung ungeeigneter Baustoffe und Bauteile</a:t>
                </a:r>
              </a:p>
            </p:txBody>
          </p:sp>
          <p:sp>
            <p:nvSpPr>
              <p:cNvPr id="67615" name="AutoShape 43">
                <a:extLst>
                  <a:ext uri="{FF2B5EF4-FFF2-40B4-BE49-F238E27FC236}">
                    <a16:creationId xmlns:a16="http://schemas.microsoft.com/office/drawing/2014/main" id="{33AC630C-427D-48AE-9392-1CF7FBA7E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1440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de-DE" altLang="de-DE"/>
              </a:p>
            </p:txBody>
          </p:sp>
        </p:grpSp>
      </p:grpSp>
      <p:grpSp>
        <p:nvGrpSpPr>
          <p:cNvPr id="227390" name="Group 62">
            <a:extLst>
              <a:ext uri="{FF2B5EF4-FFF2-40B4-BE49-F238E27FC236}">
                <a16:creationId xmlns:a16="http://schemas.microsoft.com/office/drawing/2014/main" id="{FB385ADB-A5E1-4486-BD74-7FF77868DBB6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590800"/>
            <a:ext cx="7321550" cy="1195388"/>
            <a:chOff x="624" y="1632"/>
            <a:chExt cx="4612" cy="753"/>
          </a:xfrm>
        </p:grpSpPr>
        <p:grpSp>
          <p:nvGrpSpPr>
            <p:cNvPr id="67604" name="Group 52">
              <a:extLst>
                <a:ext uri="{FF2B5EF4-FFF2-40B4-BE49-F238E27FC236}">
                  <a16:creationId xmlns:a16="http://schemas.microsoft.com/office/drawing/2014/main" id="{F47C3051-0091-40FB-B4FB-92951051D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632"/>
              <a:ext cx="4612" cy="418"/>
              <a:chOff x="624" y="1632"/>
              <a:chExt cx="4612" cy="418"/>
            </a:xfrm>
          </p:grpSpPr>
          <p:sp>
            <p:nvSpPr>
              <p:cNvPr id="67608" name="Rectangle 2">
                <a:extLst>
                  <a:ext uri="{FF2B5EF4-FFF2-40B4-BE49-F238E27FC236}">
                    <a16:creationId xmlns:a16="http://schemas.microsoft.com/office/drawing/2014/main" id="{2CE08EC2-707B-4A90-A88E-5EEBD2491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0" y="1762"/>
                <a:ext cx="102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67609" name="Text Box 36">
                <a:extLst>
                  <a:ext uri="{FF2B5EF4-FFF2-40B4-BE49-F238E27FC236}">
                    <a16:creationId xmlns:a16="http://schemas.microsoft.com/office/drawing/2014/main" id="{283E15FF-4646-468E-A3CA-EBB4EB95E5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1632"/>
                <a:ext cx="4516" cy="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800"/>
                  <a:t> Überlastung tragender Bauteile durch unzulässige Verkehrslast oder</a:t>
                </a:r>
              </a:p>
              <a:p>
                <a:pPr>
                  <a:lnSpc>
                    <a:spcPct val="80000"/>
                  </a:lnSpc>
                </a:pPr>
                <a:r>
                  <a:rPr lang="de-DE" altLang="de-DE" sz="1800"/>
                  <a:t> durch Löschwasser</a:t>
                </a:r>
              </a:p>
            </p:txBody>
          </p:sp>
          <p:sp>
            <p:nvSpPr>
              <p:cNvPr id="67610" name="AutoShape 44">
                <a:extLst>
                  <a:ext uri="{FF2B5EF4-FFF2-40B4-BE49-F238E27FC236}">
                    <a16:creationId xmlns:a16="http://schemas.microsoft.com/office/drawing/2014/main" id="{8305D719-6F4A-4138-B1FA-DE9D79DEA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de-DE" altLang="de-DE"/>
              </a:p>
            </p:txBody>
          </p:sp>
        </p:grpSp>
        <p:grpSp>
          <p:nvGrpSpPr>
            <p:cNvPr id="67605" name="Group 53">
              <a:extLst>
                <a:ext uri="{FF2B5EF4-FFF2-40B4-BE49-F238E27FC236}">
                  <a16:creationId xmlns:a16="http://schemas.microsoft.com/office/drawing/2014/main" id="{03356781-E0A6-48F8-9014-7A7F91550D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2016"/>
              <a:ext cx="4092" cy="369"/>
              <a:chOff x="624" y="2016"/>
              <a:chExt cx="4092" cy="369"/>
            </a:xfrm>
          </p:grpSpPr>
          <p:sp>
            <p:nvSpPr>
              <p:cNvPr id="67606" name="Text Box 37">
                <a:extLst>
                  <a:ext uri="{FF2B5EF4-FFF2-40B4-BE49-F238E27FC236}">
                    <a16:creationId xmlns:a16="http://schemas.microsoft.com/office/drawing/2014/main" id="{A75D17C2-6334-4865-B737-8C601195C3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2016"/>
                <a:ext cx="3996" cy="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800"/>
                  <a:t> Abbrand tragender oder aussteifender Holzbalken und Holz-</a:t>
                </a:r>
              </a:p>
              <a:p>
                <a:pPr>
                  <a:lnSpc>
                    <a:spcPct val="80000"/>
                  </a:lnSpc>
                </a:pPr>
                <a:r>
                  <a:rPr lang="de-DE" altLang="de-DE" sz="1800"/>
                  <a:t> konstruktionen</a:t>
                </a:r>
              </a:p>
            </p:txBody>
          </p:sp>
          <p:sp>
            <p:nvSpPr>
              <p:cNvPr id="67607" name="AutoShape 45">
                <a:extLst>
                  <a:ext uri="{FF2B5EF4-FFF2-40B4-BE49-F238E27FC236}">
                    <a16:creationId xmlns:a16="http://schemas.microsoft.com/office/drawing/2014/main" id="{27335805-268B-45CC-9F6C-1DB245C52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064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de-DE" altLang="de-DE"/>
              </a:p>
            </p:txBody>
          </p:sp>
        </p:grpSp>
      </p:grpSp>
      <p:grpSp>
        <p:nvGrpSpPr>
          <p:cNvPr id="227391" name="Group 63">
            <a:extLst>
              <a:ext uri="{FF2B5EF4-FFF2-40B4-BE49-F238E27FC236}">
                <a16:creationId xmlns:a16="http://schemas.microsoft.com/office/drawing/2014/main" id="{43E7EEF1-97FB-4D20-8777-F80F757F41F0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886200"/>
            <a:ext cx="6851650" cy="976313"/>
            <a:chOff x="624" y="2448"/>
            <a:chExt cx="4316" cy="615"/>
          </a:xfrm>
        </p:grpSpPr>
        <p:grpSp>
          <p:nvGrpSpPr>
            <p:cNvPr id="67598" name="Group 54">
              <a:extLst>
                <a:ext uri="{FF2B5EF4-FFF2-40B4-BE49-F238E27FC236}">
                  <a16:creationId xmlns:a16="http://schemas.microsoft.com/office/drawing/2014/main" id="{5D094C7B-FFBC-40AB-A619-4480BCFDF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2448"/>
              <a:ext cx="4316" cy="369"/>
              <a:chOff x="624" y="2448"/>
              <a:chExt cx="4316" cy="369"/>
            </a:xfrm>
          </p:grpSpPr>
          <p:sp>
            <p:nvSpPr>
              <p:cNvPr id="67602" name="Text Box 38">
                <a:extLst>
                  <a:ext uri="{FF2B5EF4-FFF2-40B4-BE49-F238E27FC236}">
                    <a16:creationId xmlns:a16="http://schemas.microsoft.com/office/drawing/2014/main" id="{36CAAE7B-B60E-4F1A-9B8A-40E5B58531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2448"/>
                <a:ext cx="4220" cy="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800"/>
                  <a:t> Wärmeausdehnung und Festigkeitsverlust von Stahlträgern und</a:t>
                </a:r>
              </a:p>
              <a:p>
                <a:pPr>
                  <a:lnSpc>
                    <a:spcPct val="80000"/>
                  </a:lnSpc>
                </a:pPr>
                <a:r>
                  <a:rPr lang="de-DE" altLang="de-DE" sz="1800"/>
                  <a:t> Stahlkonstruktionen</a:t>
                </a:r>
              </a:p>
            </p:txBody>
          </p:sp>
          <p:sp>
            <p:nvSpPr>
              <p:cNvPr id="67603" name="AutoShape 46">
                <a:extLst>
                  <a:ext uri="{FF2B5EF4-FFF2-40B4-BE49-F238E27FC236}">
                    <a16:creationId xmlns:a16="http://schemas.microsoft.com/office/drawing/2014/main" id="{5F176212-F10A-4096-AA20-3CF9A7B501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496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de-DE" altLang="de-DE"/>
              </a:p>
            </p:txBody>
          </p:sp>
        </p:grpSp>
        <p:grpSp>
          <p:nvGrpSpPr>
            <p:cNvPr id="67599" name="Group 55">
              <a:extLst>
                <a:ext uri="{FF2B5EF4-FFF2-40B4-BE49-F238E27FC236}">
                  <a16:creationId xmlns:a16="http://schemas.microsoft.com/office/drawing/2014/main" id="{F33CCF70-4243-4EFE-80B6-D35F7B9AC2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2832"/>
              <a:ext cx="3780" cy="231"/>
              <a:chOff x="624" y="2832"/>
              <a:chExt cx="3780" cy="231"/>
            </a:xfrm>
          </p:grpSpPr>
          <p:sp>
            <p:nvSpPr>
              <p:cNvPr id="67600" name="Text Box 39">
                <a:extLst>
                  <a:ext uri="{FF2B5EF4-FFF2-40B4-BE49-F238E27FC236}">
                    <a16:creationId xmlns:a16="http://schemas.microsoft.com/office/drawing/2014/main" id="{615F6C44-0610-4E81-81D6-06738A1D8F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2832"/>
                <a:ext cx="36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800"/>
                  <a:t> Abplatzen von Bauteilen aus Naturstein bei Erwärmung</a:t>
                </a:r>
              </a:p>
            </p:txBody>
          </p:sp>
          <p:sp>
            <p:nvSpPr>
              <p:cNvPr id="67601" name="AutoShape 47">
                <a:extLst>
                  <a:ext uri="{FF2B5EF4-FFF2-40B4-BE49-F238E27FC236}">
                    <a16:creationId xmlns:a16="http://schemas.microsoft.com/office/drawing/2014/main" id="{DBA9B6A2-0C5B-40A2-BBC8-1E59DB1CB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880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de-DE" altLang="de-DE"/>
              </a:p>
            </p:txBody>
          </p:sp>
        </p:grpSp>
      </p:grpSp>
      <p:grpSp>
        <p:nvGrpSpPr>
          <p:cNvPr id="227392" name="Group 64">
            <a:extLst>
              <a:ext uri="{FF2B5EF4-FFF2-40B4-BE49-F238E27FC236}">
                <a16:creationId xmlns:a16="http://schemas.microsoft.com/office/drawing/2014/main" id="{A4CD9C3D-3E18-4EA6-9A5C-CA6E8A2CA0B3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4876800"/>
            <a:ext cx="6013450" cy="747713"/>
            <a:chOff x="624" y="3072"/>
            <a:chExt cx="3788" cy="471"/>
          </a:xfrm>
        </p:grpSpPr>
        <p:grpSp>
          <p:nvGrpSpPr>
            <p:cNvPr id="67592" name="Group 56">
              <a:extLst>
                <a:ext uri="{FF2B5EF4-FFF2-40B4-BE49-F238E27FC236}">
                  <a16:creationId xmlns:a16="http://schemas.microsoft.com/office/drawing/2014/main" id="{B1AFCBA7-58A1-4CA9-8540-ECA8CD0940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3072"/>
              <a:ext cx="3628" cy="231"/>
              <a:chOff x="624" y="3072"/>
              <a:chExt cx="3628" cy="231"/>
            </a:xfrm>
          </p:grpSpPr>
          <p:sp>
            <p:nvSpPr>
              <p:cNvPr id="67596" name="Text Box 40">
                <a:extLst>
                  <a:ext uri="{FF2B5EF4-FFF2-40B4-BE49-F238E27FC236}">
                    <a16:creationId xmlns:a16="http://schemas.microsoft.com/office/drawing/2014/main" id="{0825D793-43D0-4B4B-ACF0-CFBF8C937A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3072"/>
                <a:ext cx="35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800"/>
                  <a:t> Rissbildung und Materialspannungen bei Erwärmung</a:t>
                </a:r>
              </a:p>
            </p:txBody>
          </p:sp>
          <p:sp>
            <p:nvSpPr>
              <p:cNvPr id="67597" name="AutoShape 48">
                <a:extLst>
                  <a:ext uri="{FF2B5EF4-FFF2-40B4-BE49-F238E27FC236}">
                    <a16:creationId xmlns:a16="http://schemas.microsoft.com/office/drawing/2014/main" id="{BA19718F-E36D-460F-8276-41AE21920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3120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de-DE" altLang="de-DE"/>
              </a:p>
            </p:txBody>
          </p:sp>
        </p:grpSp>
        <p:grpSp>
          <p:nvGrpSpPr>
            <p:cNvPr id="67593" name="Group 57">
              <a:extLst>
                <a:ext uri="{FF2B5EF4-FFF2-40B4-BE49-F238E27FC236}">
                  <a16:creationId xmlns:a16="http://schemas.microsoft.com/office/drawing/2014/main" id="{178521C3-F13F-4805-98CD-E01F62D7E3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3312"/>
              <a:ext cx="3788" cy="231"/>
              <a:chOff x="624" y="3312"/>
              <a:chExt cx="3788" cy="231"/>
            </a:xfrm>
          </p:grpSpPr>
          <p:sp>
            <p:nvSpPr>
              <p:cNvPr id="67594" name="Text Box 41">
                <a:extLst>
                  <a:ext uri="{FF2B5EF4-FFF2-40B4-BE49-F238E27FC236}">
                    <a16:creationId xmlns:a16="http://schemas.microsoft.com/office/drawing/2014/main" id="{EDB1C9F2-30D0-4CDC-991D-51A28C0818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0" y="3312"/>
                <a:ext cx="36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800"/>
                  <a:t> Ausdehnung und Krümmung bei einseitiger Erwärmung</a:t>
                </a:r>
              </a:p>
            </p:txBody>
          </p:sp>
          <p:sp>
            <p:nvSpPr>
              <p:cNvPr id="67595" name="AutoShape 49">
                <a:extLst>
                  <a:ext uri="{FF2B5EF4-FFF2-40B4-BE49-F238E27FC236}">
                    <a16:creationId xmlns:a16="http://schemas.microsoft.com/office/drawing/2014/main" id="{9634C912-FE2D-4B77-84F2-FF3F45314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3360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de-DE" altLang="de-DE"/>
              </a:p>
            </p:txBody>
          </p:sp>
        </p:grpSp>
      </p:grpSp>
      <p:sp>
        <p:nvSpPr>
          <p:cNvPr id="67591" name="Rectangle 65">
            <a:extLst>
              <a:ext uri="{FF2B5EF4-FFF2-40B4-BE49-F238E27FC236}">
                <a16:creationId xmlns:a16="http://schemas.microsoft.com/office/drawing/2014/main" id="{AA92BF5A-ED0E-4553-9A1E-0E0979627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0" y="6248400"/>
            <a:ext cx="1600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Einsturzursachen b. Gebäuden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7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7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7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7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7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9">
            <a:extLst>
              <a:ext uri="{FF2B5EF4-FFF2-40B4-BE49-F238E27FC236}">
                <a16:creationId xmlns:a16="http://schemas.microsoft.com/office/drawing/2014/main" id="{66E12E17-B0C3-4B10-B8B1-D0055075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143000"/>
            <a:ext cx="196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Einsturzgefahr</a:t>
            </a:r>
          </a:p>
        </p:txBody>
      </p:sp>
      <p:pic>
        <p:nvPicPr>
          <p:cNvPr id="229407" name="Picture 31" descr="IMG_0003-klein">
            <a:extLst>
              <a:ext uri="{FF2B5EF4-FFF2-40B4-BE49-F238E27FC236}">
                <a16:creationId xmlns:a16="http://schemas.microsoft.com/office/drawing/2014/main" id="{5F006342-BE14-4227-B793-C7E0D9066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4864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32">
            <a:extLst>
              <a:ext uri="{FF2B5EF4-FFF2-40B4-BE49-F238E27FC236}">
                <a16:creationId xmlns:a16="http://schemas.microsoft.com/office/drawing/2014/main" id="{BCC71BA7-BEE5-47F2-8D33-3BBEF8BE6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95800" y="6248400"/>
            <a:ext cx="1371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Einsturzgefahr b. Gebäuden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74" name="Group 50">
            <a:extLst>
              <a:ext uri="{FF2B5EF4-FFF2-40B4-BE49-F238E27FC236}">
                <a16:creationId xmlns:a16="http://schemas.microsoft.com/office/drawing/2014/main" id="{A8623896-E9C2-4DE6-B752-1E02DD30E45B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933575"/>
            <a:ext cx="7753350" cy="3754438"/>
            <a:chOff x="336" y="1218"/>
            <a:chExt cx="4884" cy="2365"/>
          </a:xfrm>
        </p:grpSpPr>
        <p:pic>
          <p:nvPicPr>
            <p:cNvPr id="71685" name="Picture 49" descr="brandhaus">
              <a:extLst>
                <a:ext uri="{FF2B5EF4-FFF2-40B4-BE49-F238E27FC236}">
                  <a16:creationId xmlns:a16="http://schemas.microsoft.com/office/drawing/2014/main" id="{233B3D6D-6323-4C00-B1EF-A032AB7E9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0" y="1218"/>
              <a:ext cx="1938" cy="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6" name="Rectangle 2">
              <a:extLst>
                <a:ext uri="{FF2B5EF4-FFF2-40B4-BE49-F238E27FC236}">
                  <a16:creationId xmlns:a16="http://schemas.microsoft.com/office/drawing/2014/main" id="{D7923A06-D9F7-4E26-BDA2-64066205F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7" y="1987"/>
              <a:ext cx="110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1687" name="Freeform 3">
              <a:extLst>
                <a:ext uri="{FF2B5EF4-FFF2-40B4-BE49-F238E27FC236}">
                  <a16:creationId xmlns:a16="http://schemas.microsoft.com/office/drawing/2014/main" id="{712F8121-DA26-4E35-AD60-2FF14DA80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1833"/>
              <a:ext cx="47" cy="3"/>
            </a:xfrm>
            <a:custGeom>
              <a:avLst/>
              <a:gdLst>
                <a:gd name="T0" fmla="*/ 6 w 34"/>
                <a:gd name="T1" fmla="*/ 0 h 25"/>
                <a:gd name="T2" fmla="*/ 8 w 34"/>
                <a:gd name="T3" fmla="*/ 0 h 25"/>
                <a:gd name="T4" fmla="*/ 14 w 34"/>
                <a:gd name="T5" fmla="*/ 0 h 25"/>
                <a:gd name="T6" fmla="*/ 19 w 34"/>
                <a:gd name="T7" fmla="*/ 0 h 25"/>
                <a:gd name="T8" fmla="*/ 24 w 34"/>
                <a:gd name="T9" fmla="*/ 0 h 25"/>
                <a:gd name="T10" fmla="*/ 33 w 34"/>
                <a:gd name="T11" fmla="*/ 0 h 25"/>
                <a:gd name="T12" fmla="*/ 40 w 34"/>
                <a:gd name="T13" fmla="*/ 0 h 25"/>
                <a:gd name="T14" fmla="*/ 48 w 34"/>
                <a:gd name="T15" fmla="*/ 0 h 25"/>
                <a:gd name="T16" fmla="*/ 55 w 34"/>
                <a:gd name="T17" fmla="*/ 0 h 25"/>
                <a:gd name="T18" fmla="*/ 64 w 34"/>
                <a:gd name="T19" fmla="*/ 0 h 25"/>
                <a:gd name="T20" fmla="*/ 69 w 34"/>
                <a:gd name="T21" fmla="*/ 0 h 25"/>
                <a:gd name="T22" fmla="*/ 75 w 34"/>
                <a:gd name="T23" fmla="*/ 0 h 25"/>
                <a:gd name="T24" fmla="*/ 82 w 34"/>
                <a:gd name="T25" fmla="*/ 0 h 25"/>
                <a:gd name="T26" fmla="*/ 84 w 34"/>
                <a:gd name="T27" fmla="*/ 0 h 25"/>
                <a:gd name="T28" fmla="*/ 88 w 34"/>
                <a:gd name="T29" fmla="*/ 0 h 25"/>
                <a:gd name="T30" fmla="*/ 90 w 34"/>
                <a:gd name="T31" fmla="*/ 0 h 25"/>
                <a:gd name="T32" fmla="*/ 90 w 34"/>
                <a:gd name="T33" fmla="*/ 0 h 25"/>
                <a:gd name="T34" fmla="*/ 84 w 34"/>
                <a:gd name="T35" fmla="*/ 0 h 25"/>
                <a:gd name="T36" fmla="*/ 82 w 34"/>
                <a:gd name="T37" fmla="*/ 0 h 25"/>
                <a:gd name="T38" fmla="*/ 75 w 34"/>
                <a:gd name="T39" fmla="*/ 0 h 25"/>
                <a:gd name="T40" fmla="*/ 66 w 34"/>
                <a:gd name="T41" fmla="*/ 0 h 25"/>
                <a:gd name="T42" fmla="*/ 61 w 34"/>
                <a:gd name="T43" fmla="*/ 0 h 25"/>
                <a:gd name="T44" fmla="*/ 50 w 34"/>
                <a:gd name="T45" fmla="*/ 0 h 25"/>
                <a:gd name="T46" fmla="*/ 41 w 34"/>
                <a:gd name="T47" fmla="*/ 0 h 25"/>
                <a:gd name="T48" fmla="*/ 35 w 34"/>
                <a:gd name="T49" fmla="*/ 0 h 25"/>
                <a:gd name="T50" fmla="*/ 26 w 34"/>
                <a:gd name="T51" fmla="*/ 0 h 25"/>
                <a:gd name="T52" fmla="*/ 19 w 34"/>
                <a:gd name="T53" fmla="*/ 0 h 25"/>
                <a:gd name="T54" fmla="*/ 14 w 34"/>
                <a:gd name="T55" fmla="*/ 0 h 25"/>
                <a:gd name="T56" fmla="*/ 8 w 34"/>
                <a:gd name="T57" fmla="*/ 0 h 25"/>
                <a:gd name="T58" fmla="*/ 6 w 34"/>
                <a:gd name="T59" fmla="*/ 0 h 25"/>
                <a:gd name="T60" fmla="*/ 0 w 34"/>
                <a:gd name="T61" fmla="*/ 0 h 25"/>
                <a:gd name="T62" fmla="*/ 0 w 34"/>
                <a:gd name="T63" fmla="*/ 0 h 25"/>
                <a:gd name="T64" fmla="*/ 6 w 34"/>
                <a:gd name="T65" fmla="*/ 0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" h="25">
                  <a:moveTo>
                    <a:pt x="2" y="7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4" y="6"/>
                  </a:lnTo>
                  <a:lnTo>
                    <a:pt x="26" y="9"/>
                  </a:lnTo>
                  <a:lnTo>
                    <a:pt x="28" y="11"/>
                  </a:lnTo>
                  <a:lnTo>
                    <a:pt x="31" y="13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2" y="23"/>
                  </a:lnTo>
                  <a:lnTo>
                    <a:pt x="31" y="24"/>
                  </a:lnTo>
                  <a:lnTo>
                    <a:pt x="28" y="25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0" y="23"/>
                  </a:lnTo>
                  <a:lnTo>
                    <a:pt x="7" y="21"/>
                  </a:lnTo>
                  <a:lnTo>
                    <a:pt x="5" y="20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688" name="Rectangle 26">
              <a:extLst>
                <a:ext uri="{FF2B5EF4-FFF2-40B4-BE49-F238E27FC236}">
                  <a16:creationId xmlns:a16="http://schemas.microsoft.com/office/drawing/2014/main" id="{6743AB0D-18EF-475A-8C05-202FE04C6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" y="1377"/>
              <a:ext cx="10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1689" name="Rectangle 27">
              <a:extLst>
                <a:ext uri="{FF2B5EF4-FFF2-40B4-BE49-F238E27FC236}">
                  <a16:creationId xmlns:a16="http://schemas.microsoft.com/office/drawing/2014/main" id="{DEA206EE-4605-4EBB-B0C1-D30B03B9E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" y="1521"/>
              <a:ext cx="11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1690" name="Line 37">
              <a:extLst>
                <a:ext uri="{FF2B5EF4-FFF2-40B4-BE49-F238E27FC236}">
                  <a16:creationId xmlns:a16="http://schemas.microsoft.com/office/drawing/2014/main" id="{34335883-2706-4EA4-8875-19E114E55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" y="1494"/>
              <a:ext cx="37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691" name="Line 38">
              <a:extLst>
                <a:ext uri="{FF2B5EF4-FFF2-40B4-BE49-F238E27FC236}">
                  <a16:creationId xmlns:a16="http://schemas.microsoft.com/office/drawing/2014/main" id="{E5300C3D-11B6-45D2-A00E-C2A152AB2A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" y="3075"/>
              <a:ext cx="37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692" name="Line 39">
              <a:extLst>
                <a:ext uri="{FF2B5EF4-FFF2-40B4-BE49-F238E27FC236}">
                  <a16:creationId xmlns:a16="http://schemas.microsoft.com/office/drawing/2014/main" id="{57981582-1EDF-4574-9DA8-2A36EF114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9" y="1494"/>
              <a:ext cx="1" cy="15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693" name="Line 40">
              <a:extLst>
                <a:ext uri="{FF2B5EF4-FFF2-40B4-BE49-F238E27FC236}">
                  <a16:creationId xmlns:a16="http://schemas.microsoft.com/office/drawing/2014/main" id="{7A82F0D6-1C3C-4EE0-BCA7-9C80DF725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9" y="1494"/>
              <a:ext cx="1" cy="15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694" name="Text Box 41">
              <a:extLst>
                <a:ext uri="{FF2B5EF4-FFF2-40B4-BE49-F238E27FC236}">
                  <a16:creationId xmlns:a16="http://schemas.microsoft.com/office/drawing/2014/main" id="{FE507FD7-A458-4125-83CE-756F9D89A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988"/>
              <a:ext cx="9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000" b="1"/>
                <a:t>                           </a:t>
              </a:r>
              <a:r>
                <a:rPr lang="de-DE" altLang="de-DE" sz="1400" b="1"/>
                <a:t>Giebelhöhe</a:t>
              </a:r>
              <a:r>
                <a:rPr lang="de-DE" altLang="de-DE" sz="1000" b="1"/>
                <a:t>      </a:t>
              </a:r>
            </a:p>
          </p:txBody>
        </p:sp>
        <p:sp>
          <p:nvSpPr>
            <p:cNvPr id="71695" name="Line 42">
              <a:extLst>
                <a:ext uri="{FF2B5EF4-FFF2-40B4-BE49-F238E27FC236}">
                  <a16:creationId xmlns:a16="http://schemas.microsoft.com/office/drawing/2014/main" id="{3E946E7E-0E3A-4905-BA16-DACAAFCC0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1" y="3075"/>
              <a:ext cx="210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696" name="Line 43">
              <a:extLst>
                <a:ext uri="{FF2B5EF4-FFF2-40B4-BE49-F238E27FC236}">
                  <a16:creationId xmlns:a16="http://schemas.microsoft.com/office/drawing/2014/main" id="{FAF6A885-36BB-4CE7-B670-9A2511602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4" y="1494"/>
              <a:ext cx="1" cy="1779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697" name="Line 44">
              <a:extLst>
                <a:ext uri="{FF2B5EF4-FFF2-40B4-BE49-F238E27FC236}">
                  <a16:creationId xmlns:a16="http://schemas.microsoft.com/office/drawing/2014/main" id="{D11F6236-9A8F-43FB-9EB8-D3FCCE8D6F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1" y="3075"/>
              <a:ext cx="2109" cy="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698" name="Text Box 45">
              <a:extLst>
                <a:ext uri="{FF2B5EF4-FFF2-40B4-BE49-F238E27FC236}">
                  <a16:creationId xmlns:a16="http://schemas.microsoft.com/office/drawing/2014/main" id="{1EB09554-F4B1-420A-8AD3-1E68ACF89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8" y="3257"/>
              <a:ext cx="163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b="1"/>
                <a:t>Trümmerschatten</a:t>
              </a:r>
            </a:p>
            <a:p>
              <a:r>
                <a:rPr lang="de-DE" altLang="de-DE" sz="1400" b="1"/>
                <a:t> = 1,5 fache  der Giebelhöhe </a:t>
              </a:r>
            </a:p>
          </p:txBody>
        </p:sp>
      </p:grpSp>
      <p:sp>
        <p:nvSpPr>
          <p:cNvPr id="71683" name="Text Box 47">
            <a:extLst>
              <a:ext uri="{FF2B5EF4-FFF2-40B4-BE49-F238E27FC236}">
                <a16:creationId xmlns:a16="http://schemas.microsoft.com/office/drawing/2014/main" id="{5D71FD4D-14EC-4146-A8FB-F7B61CA54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143000"/>
            <a:ext cx="407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Trümmerschatten bei Gebäuden</a:t>
            </a:r>
          </a:p>
        </p:txBody>
      </p:sp>
      <p:sp>
        <p:nvSpPr>
          <p:cNvPr id="71684" name="Rectangle 51">
            <a:extLst>
              <a:ext uri="{FF2B5EF4-FFF2-40B4-BE49-F238E27FC236}">
                <a16:creationId xmlns:a16="http://schemas.microsoft.com/office/drawing/2014/main" id="{BF9E58A1-F641-402B-89DF-42196703A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00600" y="6248400"/>
            <a:ext cx="1600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Trümmerschatten bei Gebäuden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6">
            <a:extLst>
              <a:ext uri="{FF2B5EF4-FFF2-40B4-BE49-F238E27FC236}">
                <a16:creationId xmlns:a16="http://schemas.microsoft.com/office/drawing/2014/main" id="{0E1BED98-8C81-4B7B-BC35-6E8C74C99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143000"/>
            <a:ext cx="3951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Maßnahmen bei Einsturzgefahr</a:t>
            </a:r>
          </a:p>
        </p:txBody>
      </p:sp>
      <p:sp>
        <p:nvSpPr>
          <p:cNvPr id="271407" name="Text Box 47">
            <a:extLst>
              <a:ext uri="{FF2B5EF4-FFF2-40B4-BE49-F238E27FC236}">
                <a16:creationId xmlns:a16="http://schemas.microsoft.com/office/drawing/2014/main" id="{74BD26EE-DD34-4F24-82B0-E6798B2DD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1865313"/>
            <a:ext cx="661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/>
              <a:t>Sobald eine Einsturzgefahr erkannt wurde, ist je nach Lage und</a:t>
            </a:r>
          </a:p>
          <a:p>
            <a:r>
              <a:rPr lang="de-DE" altLang="de-DE" sz="1800"/>
              <a:t>Entscheidung des Einsatzleiters</a:t>
            </a:r>
          </a:p>
        </p:txBody>
      </p:sp>
      <p:grpSp>
        <p:nvGrpSpPr>
          <p:cNvPr id="271422" name="Group 62">
            <a:extLst>
              <a:ext uri="{FF2B5EF4-FFF2-40B4-BE49-F238E27FC236}">
                <a16:creationId xmlns:a16="http://schemas.microsoft.com/office/drawing/2014/main" id="{CDDA6B8E-09C4-43B8-9AC1-B07840D6F210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343400"/>
            <a:ext cx="5886450" cy="641350"/>
            <a:chOff x="1440" y="2736"/>
            <a:chExt cx="3708" cy="404"/>
          </a:xfrm>
        </p:grpSpPr>
        <p:sp>
          <p:nvSpPr>
            <p:cNvPr id="73743" name="Text Box 51">
              <a:extLst>
                <a:ext uri="{FF2B5EF4-FFF2-40B4-BE49-F238E27FC236}">
                  <a16:creationId xmlns:a16="http://schemas.microsoft.com/office/drawing/2014/main" id="{DB098160-D46A-4CFD-A401-49F1BC37D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736"/>
              <a:ext cx="36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 oder der sofortige Rückzug und Sammeln am Einsatz-</a:t>
              </a:r>
            </a:p>
            <a:p>
              <a:r>
                <a:rPr lang="de-DE" altLang="de-DE" sz="1800"/>
                <a:t> fahrzeug geboten!</a:t>
              </a:r>
            </a:p>
          </p:txBody>
        </p:sp>
        <p:sp>
          <p:nvSpPr>
            <p:cNvPr id="73744" name="AutoShape 52">
              <a:extLst>
                <a:ext uri="{FF2B5EF4-FFF2-40B4-BE49-F238E27FC236}">
                  <a16:creationId xmlns:a16="http://schemas.microsoft.com/office/drawing/2014/main" id="{18666C23-3AAA-4798-A6A9-D3C86707B9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832"/>
              <a:ext cx="9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lang="de-DE" altLang="de-DE"/>
            </a:p>
          </p:txBody>
        </p:sp>
      </p:grpSp>
      <p:grpSp>
        <p:nvGrpSpPr>
          <p:cNvPr id="271419" name="Group 59">
            <a:extLst>
              <a:ext uri="{FF2B5EF4-FFF2-40B4-BE49-F238E27FC236}">
                <a16:creationId xmlns:a16="http://schemas.microsoft.com/office/drawing/2014/main" id="{6C631588-41DC-4003-84B1-B59F579F12E6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886200"/>
            <a:ext cx="3968750" cy="366713"/>
            <a:chOff x="1440" y="2448"/>
            <a:chExt cx="2500" cy="231"/>
          </a:xfrm>
        </p:grpSpPr>
        <p:sp>
          <p:nvSpPr>
            <p:cNvPr id="73741" name="Text Box 50">
              <a:extLst>
                <a:ext uri="{FF2B5EF4-FFF2-40B4-BE49-F238E27FC236}">
                  <a16:creationId xmlns:a16="http://schemas.microsoft.com/office/drawing/2014/main" id="{DE5D4008-5B66-4B64-B255-98B8CB278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448"/>
              <a:ext cx="2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 ein anderer Angriffsweg zu wählen,</a:t>
              </a:r>
            </a:p>
          </p:txBody>
        </p:sp>
        <p:sp>
          <p:nvSpPr>
            <p:cNvPr id="73742" name="AutoShape 53">
              <a:extLst>
                <a:ext uri="{FF2B5EF4-FFF2-40B4-BE49-F238E27FC236}">
                  <a16:creationId xmlns:a16="http://schemas.microsoft.com/office/drawing/2014/main" id="{29B27DEA-D6AA-44E6-98A9-29D898657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544"/>
              <a:ext cx="9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lang="de-DE" altLang="de-DE"/>
            </a:p>
          </p:txBody>
        </p:sp>
      </p:grpSp>
      <p:grpSp>
        <p:nvGrpSpPr>
          <p:cNvPr id="271418" name="Group 58">
            <a:extLst>
              <a:ext uri="{FF2B5EF4-FFF2-40B4-BE49-F238E27FC236}">
                <a16:creationId xmlns:a16="http://schemas.microsoft.com/office/drawing/2014/main" id="{314527FD-F0F9-4D0E-B282-C3DB378FE53F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160713"/>
            <a:ext cx="5908675" cy="641350"/>
            <a:chOff x="1440" y="1991"/>
            <a:chExt cx="3722" cy="404"/>
          </a:xfrm>
        </p:grpSpPr>
        <p:sp>
          <p:nvSpPr>
            <p:cNvPr id="73739" name="Text Box 49">
              <a:extLst>
                <a:ext uri="{FF2B5EF4-FFF2-40B4-BE49-F238E27FC236}">
                  <a16:creationId xmlns:a16="http://schemas.microsoft.com/office/drawing/2014/main" id="{E6C60D6A-DF81-4CB4-ABC2-2FE4407C4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" y="1991"/>
              <a:ext cx="36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 die Gefahr durch geeignete Maßnahmen zu beseitigen</a:t>
              </a:r>
            </a:p>
            <a:p>
              <a:r>
                <a:rPr lang="de-DE" altLang="de-DE" sz="1800"/>
                <a:t> (Abstützen, Abstreben, Einreißen),</a:t>
              </a:r>
            </a:p>
          </p:txBody>
        </p:sp>
        <p:sp>
          <p:nvSpPr>
            <p:cNvPr id="73740" name="AutoShape 54">
              <a:extLst>
                <a:ext uri="{FF2B5EF4-FFF2-40B4-BE49-F238E27FC236}">
                  <a16:creationId xmlns:a16="http://schemas.microsoft.com/office/drawing/2014/main" id="{9D65EE63-0E56-4BE5-BB56-193FA19B7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064"/>
              <a:ext cx="9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lang="de-DE" altLang="de-DE"/>
            </a:p>
          </p:txBody>
        </p:sp>
      </p:grpSp>
      <p:grpSp>
        <p:nvGrpSpPr>
          <p:cNvPr id="271417" name="Group 57">
            <a:extLst>
              <a:ext uri="{FF2B5EF4-FFF2-40B4-BE49-F238E27FC236}">
                <a16:creationId xmlns:a16="http://schemas.microsoft.com/office/drawing/2014/main" id="{05EB530D-D46D-4EA0-BDFA-9E8A66749FB2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703513"/>
            <a:ext cx="2733675" cy="366712"/>
            <a:chOff x="1440" y="1703"/>
            <a:chExt cx="1722" cy="231"/>
          </a:xfrm>
        </p:grpSpPr>
        <p:sp>
          <p:nvSpPr>
            <p:cNvPr id="73737" name="Text Box 48">
              <a:extLst>
                <a:ext uri="{FF2B5EF4-FFF2-40B4-BE49-F238E27FC236}">
                  <a16:creationId xmlns:a16="http://schemas.microsoft.com/office/drawing/2014/main" id="{5B5C2ED6-4015-4DF9-BE71-C39059C70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" y="1703"/>
              <a:ext cx="1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 der Bereich zu meiden,</a:t>
              </a:r>
            </a:p>
          </p:txBody>
        </p:sp>
        <p:sp>
          <p:nvSpPr>
            <p:cNvPr id="73738" name="AutoShape 55">
              <a:extLst>
                <a:ext uri="{FF2B5EF4-FFF2-40B4-BE49-F238E27FC236}">
                  <a16:creationId xmlns:a16="http://schemas.microsoft.com/office/drawing/2014/main" id="{B87E402A-60FF-4B1D-9CF3-0D5F42D54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776"/>
              <a:ext cx="9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lang="de-DE" altLang="de-DE"/>
            </a:p>
          </p:txBody>
        </p:sp>
      </p:grpSp>
      <p:sp>
        <p:nvSpPr>
          <p:cNvPr id="73736" name="Rectangle 64">
            <a:extLst>
              <a:ext uri="{FF2B5EF4-FFF2-40B4-BE49-F238E27FC236}">
                <a16:creationId xmlns:a16="http://schemas.microsoft.com/office/drawing/2014/main" id="{DBEBD7E2-4676-4497-8591-708FB7EED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6248400"/>
            <a:ext cx="15240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Maßnahmen bei Einsturzgefahr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1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1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1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1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1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1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40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02" name="Text Box 30">
            <a:extLst>
              <a:ext uri="{FF2B5EF4-FFF2-40B4-BE49-F238E27FC236}">
                <a16:creationId xmlns:a16="http://schemas.microsoft.com/office/drawing/2014/main" id="{E6852870-8BB7-4210-86F9-1D464B707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05000"/>
            <a:ext cx="4487863" cy="1006475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/>
              <a:t>Die Wirkung des elektrischen Stromes</a:t>
            </a:r>
          </a:p>
          <a:p>
            <a:r>
              <a:rPr lang="de-DE" altLang="de-DE" sz="2000"/>
              <a:t>auf den menschlichen Körper </a:t>
            </a:r>
          </a:p>
          <a:p>
            <a:r>
              <a:rPr lang="de-DE" altLang="de-DE" sz="2000"/>
              <a:t>hängt ab von:</a:t>
            </a:r>
          </a:p>
        </p:txBody>
      </p:sp>
      <p:graphicFrame>
        <p:nvGraphicFramePr>
          <p:cNvPr id="75779" name="Object 31">
            <a:extLst>
              <a:ext uri="{FF2B5EF4-FFF2-40B4-BE49-F238E27FC236}">
                <a16:creationId xmlns:a16="http://schemas.microsoft.com/office/drawing/2014/main" id="{E7E42878-80E3-4B01-A859-BD2A02E123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3124200"/>
          <a:ext cx="1981200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6" name="Photo Editor Photo" r:id="rId4" imgW="2591162" imgH="2314286" progId="MSPhotoEd.3">
                  <p:embed/>
                </p:oleObj>
              </mc:Choice>
              <mc:Fallback>
                <p:oleObj name="Photo Editor Photo" r:id="rId4" imgW="2591162" imgH="2314286" progId="MSPhotoEd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124200"/>
                        <a:ext cx="1981200" cy="177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Text Box 32">
            <a:extLst>
              <a:ext uri="{FF2B5EF4-FFF2-40B4-BE49-F238E27FC236}">
                <a16:creationId xmlns:a16="http://schemas.microsoft.com/office/drawing/2014/main" id="{E06E5C0E-9E23-4D78-8936-5918AAFA0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143000"/>
            <a:ext cx="621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Elektrizität    - Wirkung des elektrischen Stromes -</a:t>
            </a:r>
          </a:p>
        </p:txBody>
      </p:sp>
      <p:grpSp>
        <p:nvGrpSpPr>
          <p:cNvPr id="233518" name="Group 46">
            <a:extLst>
              <a:ext uri="{FF2B5EF4-FFF2-40B4-BE49-F238E27FC236}">
                <a16:creationId xmlns:a16="http://schemas.microsoft.com/office/drawing/2014/main" id="{3EBF93A0-E587-4E7C-A3E8-7FEB9A7D6192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352800"/>
            <a:ext cx="4343400" cy="1981200"/>
            <a:chOff x="2496" y="2112"/>
            <a:chExt cx="2736" cy="1248"/>
          </a:xfrm>
        </p:grpSpPr>
        <p:sp>
          <p:nvSpPr>
            <p:cNvPr id="75783" name="Rectangle 41">
              <a:extLst>
                <a:ext uri="{FF2B5EF4-FFF2-40B4-BE49-F238E27FC236}">
                  <a16:creationId xmlns:a16="http://schemas.microsoft.com/office/drawing/2014/main" id="{FB3EE590-B8A6-45E3-92A5-36C550FD8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112"/>
              <a:ext cx="2736" cy="124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grpSp>
          <p:nvGrpSpPr>
            <p:cNvPr id="75784" name="Group 42">
              <a:extLst>
                <a:ext uri="{FF2B5EF4-FFF2-40B4-BE49-F238E27FC236}">
                  <a16:creationId xmlns:a16="http://schemas.microsoft.com/office/drawing/2014/main" id="{00568CBA-7B80-494A-BDB2-D41D92F50E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160"/>
              <a:ext cx="1348" cy="250"/>
              <a:chOff x="2640" y="2160"/>
              <a:chExt cx="1348" cy="250"/>
            </a:xfrm>
          </p:grpSpPr>
          <p:sp>
            <p:nvSpPr>
              <p:cNvPr id="75794" name="AutoShape 33">
                <a:extLst>
                  <a:ext uri="{FF2B5EF4-FFF2-40B4-BE49-F238E27FC236}">
                    <a16:creationId xmlns:a16="http://schemas.microsoft.com/office/drawing/2014/main" id="{29571F8F-35DF-4123-A817-2DE8AD750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2256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de-DE" altLang="de-DE"/>
              </a:p>
            </p:txBody>
          </p:sp>
          <p:sp>
            <p:nvSpPr>
              <p:cNvPr id="75795" name="Text Box 37">
                <a:extLst>
                  <a:ext uri="{FF2B5EF4-FFF2-40B4-BE49-F238E27FC236}">
                    <a16:creationId xmlns:a16="http://schemas.microsoft.com/office/drawing/2014/main" id="{FD5F0276-3DD4-4C24-9309-F635A1C108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2160"/>
                <a:ext cx="12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2000"/>
                  <a:t>der Stromstärke</a:t>
                </a:r>
              </a:p>
            </p:txBody>
          </p:sp>
        </p:grpSp>
        <p:grpSp>
          <p:nvGrpSpPr>
            <p:cNvPr id="75785" name="Group 43">
              <a:extLst>
                <a:ext uri="{FF2B5EF4-FFF2-40B4-BE49-F238E27FC236}">
                  <a16:creationId xmlns:a16="http://schemas.microsoft.com/office/drawing/2014/main" id="{1474DBA4-7817-4DD7-9EEF-7801DC9A07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400"/>
              <a:ext cx="2379" cy="250"/>
              <a:chOff x="2640" y="2400"/>
              <a:chExt cx="2379" cy="250"/>
            </a:xfrm>
          </p:grpSpPr>
          <p:sp>
            <p:nvSpPr>
              <p:cNvPr id="75792" name="AutoShape 36">
                <a:extLst>
                  <a:ext uri="{FF2B5EF4-FFF2-40B4-BE49-F238E27FC236}">
                    <a16:creationId xmlns:a16="http://schemas.microsoft.com/office/drawing/2014/main" id="{4AF976D5-5041-41AD-9824-5A1F34EE4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2496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de-DE" altLang="de-DE"/>
              </a:p>
            </p:txBody>
          </p:sp>
          <p:sp>
            <p:nvSpPr>
              <p:cNvPr id="75793" name="Text Box 38">
                <a:extLst>
                  <a:ext uri="{FF2B5EF4-FFF2-40B4-BE49-F238E27FC236}">
                    <a16:creationId xmlns:a16="http://schemas.microsoft.com/office/drawing/2014/main" id="{35EF945E-54E0-4EB2-8F9E-296E556E13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2400"/>
                <a:ext cx="228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2000"/>
                  <a:t>der Eintritts- und Austrittsstelle</a:t>
                </a:r>
              </a:p>
            </p:txBody>
          </p:sp>
        </p:grpSp>
        <p:grpSp>
          <p:nvGrpSpPr>
            <p:cNvPr id="75786" name="Group 44">
              <a:extLst>
                <a:ext uri="{FF2B5EF4-FFF2-40B4-BE49-F238E27FC236}">
                  <a16:creationId xmlns:a16="http://schemas.microsoft.com/office/drawing/2014/main" id="{612A1A13-88F7-49F5-A2C6-A864E56A74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640"/>
              <a:ext cx="1253" cy="250"/>
              <a:chOff x="2640" y="2640"/>
              <a:chExt cx="1253" cy="250"/>
            </a:xfrm>
          </p:grpSpPr>
          <p:sp>
            <p:nvSpPr>
              <p:cNvPr id="75790" name="AutoShape 35">
                <a:extLst>
                  <a:ext uri="{FF2B5EF4-FFF2-40B4-BE49-F238E27FC236}">
                    <a16:creationId xmlns:a16="http://schemas.microsoft.com/office/drawing/2014/main" id="{128ECD91-87A0-4830-B167-55B2E7C04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2736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de-DE" altLang="de-DE"/>
              </a:p>
            </p:txBody>
          </p:sp>
          <p:sp>
            <p:nvSpPr>
              <p:cNvPr id="75791" name="Text Box 39">
                <a:extLst>
                  <a:ext uri="{FF2B5EF4-FFF2-40B4-BE49-F238E27FC236}">
                    <a16:creationId xmlns:a16="http://schemas.microsoft.com/office/drawing/2014/main" id="{AAD2735E-5CA2-483E-B854-60F2C447D9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2640"/>
                <a:ext cx="115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2000"/>
                  <a:t>der Einwirkzeit</a:t>
                </a:r>
              </a:p>
            </p:txBody>
          </p:sp>
        </p:grpSp>
        <p:grpSp>
          <p:nvGrpSpPr>
            <p:cNvPr id="75787" name="Group 45">
              <a:extLst>
                <a:ext uri="{FF2B5EF4-FFF2-40B4-BE49-F238E27FC236}">
                  <a16:creationId xmlns:a16="http://schemas.microsoft.com/office/drawing/2014/main" id="{1217929F-7E2C-48C0-8490-44D7DE7286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880"/>
              <a:ext cx="1163" cy="250"/>
              <a:chOff x="2640" y="2880"/>
              <a:chExt cx="1163" cy="250"/>
            </a:xfrm>
          </p:grpSpPr>
          <p:sp>
            <p:nvSpPr>
              <p:cNvPr id="75788" name="AutoShape 34">
                <a:extLst>
                  <a:ext uri="{FF2B5EF4-FFF2-40B4-BE49-F238E27FC236}">
                    <a16:creationId xmlns:a16="http://schemas.microsoft.com/office/drawing/2014/main" id="{F9508129-23B3-423D-9370-095453BF2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2976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0000"/>
                  </a:lnSpc>
                </a:pPr>
                <a:endParaRPr lang="de-DE" altLang="de-DE"/>
              </a:p>
            </p:txBody>
          </p:sp>
          <p:sp>
            <p:nvSpPr>
              <p:cNvPr id="75789" name="Text Box 40">
                <a:extLst>
                  <a:ext uri="{FF2B5EF4-FFF2-40B4-BE49-F238E27FC236}">
                    <a16:creationId xmlns:a16="http://schemas.microsoft.com/office/drawing/2014/main" id="{58792BBD-FA51-4209-8CF1-A083697834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2880"/>
                <a:ext cx="106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2000"/>
                  <a:t>der Frequenz</a:t>
                </a:r>
              </a:p>
            </p:txBody>
          </p:sp>
        </p:grpSp>
      </p:grpSp>
      <p:sp>
        <p:nvSpPr>
          <p:cNvPr id="75782" name="Rectangle 47">
            <a:extLst>
              <a:ext uri="{FF2B5EF4-FFF2-40B4-BE49-F238E27FC236}">
                <a16:creationId xmlns:a16="http://schemas.microsoft.com/office/drawing/2014/main" id="{7C995C24-4AAB-459E-97CD-E5BF51FB2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10200" y="6248400"/>
            <a:ext cx="7620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Elektrizität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3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3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02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75" name="Group 55">
            <a:extLst>
              <a:ext uri="{FF2B5EF4-FFF2-40B4-BE49-F238E27FC236}">
                <a16:creationId xmlns:a16="http://schemas.microsoft.com/office/drawing/2014/main" id="{ADE38D2A-2E2E-434C-8B2E-622ABE3FA985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2514600"/>
          <a:ext cx="8077200" cy="2667000"/>
        </p:xfrm>
        <a:graphic>
          <a:graphicData uri="http://schemas.openxmlformats.org/drawingml/2006/table">
            <a:tbl>
              <a:tblPr/>
              <a:tblGrid>
                <a:gridCol w="171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6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29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Stromstärke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Gleichstrom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&lt;=80mA</a:t>
                      </a: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80mA bis 3 A</a:t>
                      </a:r>
                      <a:endParaRPr kumimoji="0" lang="it-IT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&gt;3A</a:t>
                      </a: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Wechsel-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&lt;=25mA</a:t>
                      </a: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bis 80 mA</a:t>
                      </a: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&gt;80mA</a:t>
                      </a: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Wirkung auf den menschlichen Körper</a:t>
                      </a: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Muskelkrämpfe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Herzkammer-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flimmern</a:t>
                      </a: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Tod durch Herzkammer-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flimmern</a:t>
                      </a:r>
                      <a:endParaRPr kumimoji="0" lang="de-DE" alt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7851" name="Text Box 54">
            <a:extLst>
              <a:ext uri="{FF2B5EF4-FFF2-40B4-BE49-F238E27FC236}">
                <a16:creationId xmlns:a16="http://schemas.microsoft.com/office/drawing/2014/main" id="{B772123D-18C1-47F5-B3A2-4F38CD22A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815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Wirkung des elektrischen Stromes auf den menschlichen Körper</a:t>
            </a:r>
          </a:p>
        </p:txBody>
      </p:sp>
      <p:sp>
        <p:nvSpPr>
          <p:cNvPr id="77852" name="Rectangle 56">
            <a:extLst>
              <a:ext uri="{FF2B5EF4-FFF2-40B4-BE49-F238E27FC236}">
                <a16:creationId xmlns:a16="http://schemas.microsoft.com/office/drawing/2014/main" id="{29050496-383D-4F82-9AC9-B1B32B94D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48200" y="6248400"/>
            <a:ext cx="1447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Wirkung des elektr. Stromes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9">
            <a:extLst>
              <a:ext uri="{FF2B5EF4-FFF2-40B4-BE49-F238E27FC236}">
                <a16:creationId xmlns:a16="http://schemas.microsoft.com/office/drawing/2014/main" id="{FCB765D3-075C-4009-AC85-2901614D3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143000"/>
            <a:ext cx="659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Mindestabstände bei Annäherung von Einsatzkräften</a:t>
            </a:r>
          </a:p>
        </p:txBody>
      </p:sp>
      <p:grpSp>
        <p:nvGrpSpPr>
          <p:cNvPr id="237604" name="Group 36">
            <a:extLst>
              <a:ext uri="{FF2B5EF4-FFF2-40B4-BE49-F238E27FC236}">
                <a16:creationId xmlns:a16="http://schemas.microsoft.com/office/drawing/2014/main" id="{58607202-85D4-4D78-8855-35118C0B9DC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828800"/>
            <a:ext cx="6934200" cy="1676400"/>
            <a:chOff x="672" y="1152"/>
            <a:chExt cx="4368" cy="1056"/>
          </a:xfrm>
        </p:grpSpPr>
        <p:sp>
          <p:nvSpPr>
            <p:cNvPr id="79880" name="Rectangle 32">
              <a:extLst>
                <a:ext uri="{FF2B5EF4-FFF2-40B4-BE49-F238E27FC236}">
                  <a16:creationId xmlns:a16="http://schemas.microsoft.com/office/drawing/2014/main" id="{AD1FE40A-A88A-404C-A6E2-F25A39D0F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52"/>
              <a:ext cx="4368" cy="10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9881" name="Rectangle 2">
              <a:extLst>
                <a:ext uri="{FF2B5EF4-FFF2-40B4-BE49-F238E27FC236}">
                  <a16:creationId xmlns:a16="http://schemas.microsoft.com/office/drawing/2014/main" id="{9114B49B-A539-4238-A8F3-8DF045AB2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1762"/>
              <a:ext cx="10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9882" name="Text Box 31">
              <a:extLst>
                <a:ext uri="{FF2B5EF4-FFF2-40B4-BE49-F238E27FC236}">
                  <a16:creationId xmlns:a16="http://schemas.microsoft.com/office/drawing/2014/main" id="{988F2945-A368-4E88-AEBE-666D29048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48"/>
              <a:ext cx="413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/>
                <a:t>bis 1000 Volt			Mindestabstand 1 Meter</a:t>
              </a:r>
            </a:p>
            <a:p>
              <a:r>
                <a:rPr lang="de-DE" altLang="de-DE" sz="2000"/>
                <a:t>      1000      bis 110 000 Volt	Mindestabstand 3 Meter</a:t>
              </a:r>
            </a:p>
            <a:p>
              <a:r>
                <a:rPr lang="de-DE" altLang="de-DE" sz="2000"/>
                <a:t>      110 000 bis 220 000 Volt	Mindestabstand 4 Meter</a:t>
              </a:r>
            </a:p>
            <a:p>
              <a:r>
                <a:rPr lang="de-DE" altLang="de-DE" sz="2000"/>
                <a:t>	     über 220 000 Volt	Mindestabstand 5 Meter</a:t>
              </a:r>
            </a:p>
          </p:txBody>
        </p:sp>
      </p:grpSp>
      <p:grpSp>
        <p:nvGrpSpPr>
          <p:cNvPr id="237605" name="Group 37">
            <a:extLst>
              <a:ext uri="{FF2B5EF4-FFF2-40B4-BE49-F238E27FC236}">
                <a16:creationId xmlns:a16="http://schemas.microsoft.com/office/drawing/2014/main" id="{8FC809C0-EF67-4C29-BA35-E11BAAEEFF28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810000"/>
            <a:ext cx="6934200" cy="990600"/>
            <a:chOff x="672" y="2400"/>
            <a:chExt cx="4368" cy="624"/>
          </a:xfrm>
        </p:grpSpPr>
        <p:sp>
          <p:nvSpPr>
            <p:cNvPr id="79878" name="Rectangle 34">
              <a:extLst>
                <a:ext uri="{FF2B5EF4-FFF2-40B4-BE49-F238E27FC236}">
                  <a16:creationId xmlns:a16="http://schemas.microsoft.com/office/drawing/2014/main" id="{3FFB8CF3-83E7-472F-8F89-530E82FE6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400"/>
              <a:ext cx="4368" cy="62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79879" name="Text Box 33">
              <a:extLst>
                <a:ext uri="{FF2B5EF4-FFF2-40B4-BE49-F238E27FC236}">
                  <a16:creationId xmlns:a16="http://schemas.microsoft.com/office/drawing/2014/main" id="{E7822DC4-80C0-4015-952E-87EA14E67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" y="2455"/>
              <a:ext cx="426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/>
                <a:t>Bei Anlagen der DB AG</a:t>
              </a:r>
            </a:p>
            <a:p>
              <a:r>
                <a:rPr lang="de-DE" altLang="de-DE" sz="2000"/>
                <a:t>       15 000 Volt			Mindestabstand </a:t>
              </a:r>
              <a:r>
                <a:rPr lang="de-DE" altLang="de-DE" sz="2000" b="1"/>
                <a:t>3,0 </a:t>
              </a:r>
              <a:r>
                <a:rPr lang="de-DE" altLang="de-DE" sz="2000"/>
                <a:t>Meter</a:t>
              </a:r>
            </a:p>
          </p:txBody>
        </p:sp>
      </p:grpSp>
      <p:sp>
        <p:nvSpPr>
          <p:cNvPr id="79877" name="Rectangle 38">
            <a:extLst>
              <a:ext uri="{FF2B5EF4-FFF2-40B4-BE49-F238E27FC236}">
                <a16:creationId xmlns:a16="http://schemas.microsoft.com/office/drawing/2014/main" id="{48163777-6126-433F-9232-A821CBC43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6248400"/>
            <a:ext cx="9144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Mindestabstände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45" name="Text Box 29">
            <a:extLst>
              <a:ext uri="{FF2B5EF4-FFF2-40B4-BE49-F238E27FC236}">
                <a16:creationId xmlns:a16="http://schemas.microsoft.com/office/drawing/2014/main" id="{023C83D4-8200-49DD-B568-7781A803A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133600"/>
            <a:ext cx="2665412" cy="4953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/>
              <a:t>Sicherheitsregeln </a:t>
            </a:r>
          </a:p>
        </p:txBody>
      </p:sp>
      <p:sp>
        <p:nvSpPr>
          <p:cNvPr id="239646" name="Text Box 30">
            <a:extLst>
              <a:ext uri="{FF2B5EF4-FFF2-40B4-BE49-F238E27FC236}">
                <a16:creationId xmlns:a16="http://schemas.microsoft.com/office/drawing/2014/main" id="{269849BA-A282-4524-A597-1EF151853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141663"/>
            <a:ext cx="5237163" cy="2225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/>
              <a:t>Freischalten</a:t>
            </a:r>
          </a:p>
          <a:p>
            <a:r>
              <a:rPr lang="de-DE" altLang="de-DE" sz="2000"/>
              <a:t>Gegen Wiedereinschalten sichern</a:t>
            </a:r>
          </a:p>
          <a:p>
            <a:r>
              <a:rPr lang="de-DE" altLang="de-DE" sz="2000"/>
              <a:t>Spannungsfreiheit feststellen</a:t>
            </a:r>
          </a:p>
          <a:p>
            <a:r>
              <a:rPr lang="de-DE" altLang="de-DE" sz="2000"/>
              <a:t>Erden und Kurzschließen</a:t>
            </a:r>
          </a:p>
          <a:p>
            <a:r>
              <a:rPr lang="de-DE" altLang="de-DE" sz="2000"/>
              <a:t>Benachbarte unter Spannung stehende Teile</a:t>
            </a:r>
          </a:p>
          <a:p>
            <a:r>
              <a:rPr lang="de-DE" altLang="de-DE" sz="2000"/>
              <a:t>abdecken oder abschranken</a:t>
            </a:r>
          </a:p>
          <a:p>
            <a:endParaRPr lang="de-DE" altLang="de-DE" sz="2000"/>
          </a:p>
        </p:txBody>
      </p:sp>
      <p:grpSp>
        <p:nvGrpSpPr>
          <p:cNvPr id="239655" name="Group 39">
            <a:extLst>
              <a:ext uri="{FF2B5EF4-FFF2-40B4-BE49-F238E27FC236}">
                <a16:creationId xmlns:a16="http://schemas.microsoft.com/office/drawing/2014/main" id="{DCCDEA5B-022B-4DA9-8FF8-0D2AAE512223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2854325"/>
            <a:ext cx="576263" cy="1727200"/>
            <a:chOff x="1474" y="1798"/>
            <a:chExt cx="363" cy="1088"/>
          </a:xfrm>
        </p:grpSpPr>
        <p:sp>
          <p:nvSpPr>
            <p:cNvPr id="81927" name="Line 31">
              <a:extLst>
                <a:ext uri="{FF2B5EF4-FFF2-40B4-BE49-F238E27FC236}">
                  <a16:creationId xmlns:a16="http://schemas.microsoft.com/office/drawing/2014/main" id="{5D2029EB-F07A-4C22-8118-A132FC708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1798"/>
              <a:ext cx="0" cy="10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928" name="Line 32">
              <a:extLst>
                <a:ext uri="{FF2B5EF4-FFF2-40B4-BE49-F238E27FC236}">
                  <a16:creationId xmlns:a16="http://schemas.microsoft.com/office/drawing/2014/main" id="{B6AF6185-9CC3-444E-8A04-3EB3B62DC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160"/>
              <a:ext cx="363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929" name="Line 33">
              <a:extLst>
                <a:ext uri="{FF2B5EF4-FFF2-40B4-BE49-F238E27FC236}">
                  <a16:creationId xmlns:a16="http://schemas.microsoft.com/office/drawing/2014/main" id="{16684575-B28D-4666-8B6D-5D21846DB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342"/>
              <a:ext cx="36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930" name="Line 34">
              <a:extLst>
                <a:ext uri="{FF2B5EF4-FFF2-40B4-BE49-F238E27FC236}">
                  <a16:creationId xmlns:a16="http://schemas.microsoft.com/office/drawing/2014/main" id="{CFA6E133-6A9A-4131-807B-3906D0367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523"/>
              <a:ext cx="363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931" name="Line 35">
              <a:extLst>
                <a:ext uri="{FF2B5EF4-FFF2-40B4-BE49-F238E27FC236}">
                  <a16:creationId xmlns:a16="http://schemas.microsoft.com/office/drawing/2014/main" id="{61428CAC-5E4C-48BD-8857-FEA40189A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705"/>
              <a:ext cx="363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932" name="Line 36">
              <a:extLst>
                <a:ext uri="{FF2B5EF4-FFF2-40B4-BE49-F238E27FC236}">
                  <a16:creationId xmlns:a16="http://schemas.microsoft.com/office/drawing/2014/main" id="{2440E868-F0A1-4AAD-A77B-3E7DFF116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886"/>
              <a:ext cx="363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1925" name="Text Box 38">
            <a:extLst>
              <a:ext uri="{FF2B5EF4-FFF2-40B4-BE49-F238E27FC236}">
                <a16:creationId xmlns:a16="http://schemas.microsoft.com/office/drawing/2014/main" id="{65F6F04D-98F9-444C-B669-6CDD4FC4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154113"/>
            <a:ext cx="5224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Durchzuführende Sicherheitsmaßnahmen</a:t>
            </a:r>
          </a:p>
        </p:txBody>
      </p:sp>
      <p:sp>
        <p:nvSpPr>
          <p:cNvPr id="81926" name="Rectangle 40">
            <a:extLst>
              <a:ext uri="{FF2B5EF4-FFF2-40B4-BE49-F238E27FC236}">
                <a16:creationId xmlns:a16="http://schemas.microsoft.com/office/drawing/2014/main" id="{13B79843-D3A5-4F97-B813-99B7C4D37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48200" y="6248400"/>
            <a:ext cx="1752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Durchzuführ. Sicherheitsmaßnahmen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9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9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9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9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45" grpId="0" animBg="1" autoUpdateAnimBg="0"/>
      <p:bldP spid="239646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9">
            <a:extLst>
              <a:ext uri="{FF2B5EF4-FFF2-40B4-BE49-F238E27FC236}">
                <a16:creationId xmlns:a16="http://schemas.microsoft.com/office/drawing/2014/main" id="{80A125C8-DFFD-4C1B-845F-403FBE40C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143000"/>
            <a:ext cx="3370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Gefahren der Einsatzstelle</a:t>
            </a:r>
          </a:p>
        </p:txBody>
      </p:sp>
      <p:sp>
        <p:nvSpPr>
          <p:cNvPr id="159776" name="Text Box 32">
            <a:extLst>
              <a:ext uri="{FF2B5EF4-FFF2-40B4-BE49-F238E27FC236}">
                <a16:creationId xmlns:a16="http://schemas.microsoft.com/office/drawing/2014/main" id="{6556D80E-011B-4860-B7E2-C8CEC8F0D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028825"/>
            <a:ext cx="3062288" cy="15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de-DE" altLang="de-DE" sz="2000" b="1">
                <a:solidFill>
                  <a:srgbClr val="FF3300"/>
                </a:solidFill>
              </a:rPr>
              <a:t>A</a:t>
            </a:r>
            <a:r>
              <a:rPr lang="de-DE" altLang="de-DE" sz="2000" b="1"/>
              <a:t> – Atemgifte</a:t>
            </a:r>
          </a:p>
          <a:p>
            <a:pPr>
              <a:lnSpc>
                <a:spcPct val="120000"/>
              </a:lnSpc>
            </a:pPr>
            <a:r>
              <a:rPr lang="de-DE" altLang="de-DE" sz="2000" b="1">
                <a:solidFill>
                  <a:srgbClr val="FF3300"/>
                </a:solidFill>
              </a:rPr>
              <a:t>A</a:t>
            </a:r>
            <a:r>
              <a:rPr lang="de-DE" altLang="de-DE" sz="2000" b="1"/>
              <a:t> – Angstreaktion</a:t>
            </a:r>
          </a:p>
          <a:p>
            <a:pPr>
              <a:lnSpc>
                <a:spcPct val="120000"/>
              </a:lnSpc>
            </a:pPr>
            <a:r>
              <a:rPr lang="de-DE" altLang="de-DE" sz="2000" b="1">
                <a:solidFill>
                  <a:srgbClr val="FF3300"/>
                </a:solidFill>
              </a:rPr>
              <a:t>A</a:t>
            </a:r>
            <a:r>
              <a:rPr lang="de-DE" altLang="de-DE" sz="2000" b="1"/>
              <a:t> – Ausbreitung</a:t>
            </a:r>
          </a:p>
          <a:p>
            <a:pPr>
              <a:lnSpc>
                <a:spcPct val="120000"/>
              </a:lnSpc>
            </a:pPr>
            <a:r>
              <a:rPr lang="de-DE" altLang="de-DE" sz="2000" b="1">
                <a:solidFill>
                  <a:srgbClr val="FF3300"/>
                </a:solidFill>
              </a:rPr>
              <a:t>A</a:t>
            </a:r>
            <a:r>
              <a:rPr lang="de-DE" altLang="de-DE" sz="2000" b="1"/>
              <a:t> – Atomare Strahlung</a:t>
            </a:r>
            <a:r>
              <a:rPr lang="de-DE" altLang="de-DE" sz="1800" b="1"/>
              <a:t>  </a:t>
            </a:r>
          </a:p>
        </p:txBody>
      </p:sp>
      <p:sp>
        <p:nvSpPr>
          <p:cNvPr id="159777" name="Text Box 33">
            <a:extLst>
              <a:ext uri="{FF2B5EF4-FFF2-40B4-BE49-F238E27FC236}">
                <a16:creationId xmlns:a16="http://schemas.microsoft.com/office/drawing/2014/main" id="{89DD77D2-D438-407D-8E1A-2184481A9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657600"/>
            <a:ext cx="47418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rgbClr val="FF3300"/>
                </a:solidFill>
              </a:rPr>
              <a:t>B/C</a:t>
            </a:r>
            <a:r>
              <a:rPr lang="de-DE" altLang="de-DE" sz="2000" b="1"/>
              <a:t> – Biologische / Chemische Stoffe</a:t>
            </a:r>
          </a:p>
        </p:txBody>
      </p:sp>
      <p:sp>
        <p:nvSpPr>
          <p:cNvPr id="159778" name="Text Box 34">
            <a:extLst>
              <a:ext uri="{FF2B5EF4-FFF2-40B4-BE49-F238E27FC236}">
                <a16:creationId xmlns:a16="http://schemas.microsoft.com/office/drawing/2014/main" id="{A453CA3B-2D18-4544-8A0B-62AD8942C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91000"/>
            <a:ext cx="35560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rgbClr val="FF3300"/>
                </a:solidFill>
              </a:rPr>
              <a:t>E</a:t>
            </a:r>
            <a:r>
              <a:rPr lang="de-DE" altLang="de-DE" sz="2000" b="1"/>
              <a:t> – Erkrankung / Verletzung</a:t>
            </a:r>
          </a:p>
          <a:p>
            <a:pPr>
              <a:lnSpc>
                <a:spcPct val="120000"/>
              </a:lnSpc>
            </a:pPr>
            <a:r>
              <a:rPr lang="de-DE" altLang="de-DE" sz="2000" b="1">
                <a:solidFill>
                  <a:srgbClr val="FF3300"/>
                </a:solidFill>
              </a:rPr>
              <a:t>E</a:t>
            </a:r>
            <a:r>
              <a:rPr lang="de-DE" altLang="de-DE" sz="2000" b="1"/>
              <a:t> – Explosion</a:t>
            </a:r>
          </a:p>
          <a:p>
            <a:pPr>
              <a:lnSpc>
                <a:spcPct val="120000"/>
              </a:lnSpc>
            </a:pPr>
            <a:r>
              <a:rPr lang="de-DE" altLang="de-DE" sz="2000" b="1">
                <a:solidFill>
                  <a:srgbClr val="FF3300"/>
                </a:solidFill>
              </a:rPr>
              <a:t>E</a:t>
            </a:r>
            <a:r>
              <a:rPr lang="de-DE" altLang="de-DE" sz="2000" b="1"/>
              <a:t> – Elektrizität</a:t>
            </a:r>
          </a:p>
          <a:p>
            <a:pPr>
              <a:lnSpc>
                <a:spcPct val="120000"/>
              </a:lnSpc>
            </a:pPr>
            <a:r>
              <a:rPr lang="de-DE" altLang="de-DE" sz="2000" b="1">
                <a:solidFill>
                  <a:srgbClr val="FF3300"/>
                </a:solidFill>
              </a:rPr>
              <a:t>E</a:t>
            </a:r>
            <a:r>
              <a:rPr lang="de-DE" altLang="de-DE" sz="2000" b="1"/>
              <a:t> – Einsturz</a:t>
            </a:r>
          </a:p>
        </p:txBody>
      </p:sp>
      <p:sp>
        <p:nvSpPr>
          <p:cNvPr id="10246" name="Rectangle 36">
            <a:extLst>
              <a:ext uri="{FF2B5EF4-FFF2-40B4-BE49-F238E27FC236}">
                <a16:creationId xmlns:a16="http://schemas.microsoft.com/office/drawing/2014/main" id="{E7844AA7-961A-476D-BF0E-79490BB23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00600" y="6248400"/>
            <a:ext cx="13716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Gefahren der Einsatzstelle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9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76" grpId="0" autoUpdateAnimBg="0"/>
      <p:bldP spid="159777" grpId="0" autoUpdateAnimBg="0"/>
      <p:bldP spid="159778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709" name="Group 45">
            <a:extLst>
              <a:ext uri="{FF2B5EF4-FFF2-40B4-BE49-F238E27FC236}">
                <a16:creationId xmlns:a16="http://schemas.microsoft.com/office/drawing/2014/main" id="{4DC6DFB4-1D27-4414-9797-068135D1B32B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674813"/>
            <a:ext cx="6553200" cy="4283075"/>
            <a:chOff x="624" y="1055"/>
            <a:chExt cx="4128" cy="2698"/>
          </a:xfrm>
        </p:grpSpPr>
        <p:sp>
          <p:nvSpPr>
            <p:cNvPr id="83973" name="Rectangle 2">
              <a:extLst>
                <a:ext uri="{FF2B5EF4-FFF2-40B4-BE49-F238E27FC236}">
                  <a16:creationId xmlns:a16="http://schemas.microsoft.com/office/drawing/2014/main" id="{518203C6-FC3F-4A3B-92DE-B78E869E2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1762"/>
              <a:ext cx="10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3974" name="Freeform 3">
              <a:extLst>
                <a:ext uri="{FF2B5EF4-FFF2-40B4-BE49-F238E27FC236}">
                  <a16:creationId xmlns:a16="http://schemas.microsoft.com/office/drawing/2014/main" id="{4943F543-8467-4F8E-AEB0-7A2C04CDF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608"/>
              <a:ext cx="4" cy="3"/>
            </a:xfrm>
            <a:custGeom>
              <a:avLst/>
              <a:gdLst>
                <a:gd name="T0" fmla="*/ 0 w 34"/>
                <a:gd name="T1" fmla="*/ 0 h 25"/>
                <a:gd name="T2" fmla="*/ 0 w 34"/>
                <a:gd name="T3" fmla="*/ 0 h 25"/>
                <a:gd name="T4" fmla="*/ 0 w 34"/>
                <a:gd name="T5" fmla="*/ 0 h 25"/>
                <a:gd name="T6" fmla="*/ 0 w 34"/>
                <a:gd name="T7" fmla="*/ 0 h 25"/>
                <a:gd name="T8" fmla="*/ 0 w 34"/>
                <a:gd name="T9" fmla="*/ 0 h 25"/>
                <a:gd name="T10" fmla="*/ 0 w 34"/>
                <a:gd name="T11" fmla="*/ 0 h 25"/>
                <a:gd name="T12" fmla="*/ 0 w 34"/>
                <a:gd name="T13" fmla="*/ 0 h 25"/>
                <a:gd name="T14" fmla="*/ 0 w 34"/>
                <a:gd name="T15" fmla="*/ 0 h 25"/>
                <a:gd name="T16" fmla="*/ 0 w 34"/>
                <a:gd name="T17" fmla="*/ 0 h 25"/>
                <a:gd name="T18" fmla="*/ 0 w 34"/>
                <a:gd name="T19" fmla="*/ 0 h 25"/>
                <a:gd name="T20" fmla="*/ 0 w 34"/>
                <a:gd name="T21" fmla="*/ 0 h 25"/>
                <a:gd name="T22" fmla="*/ 0 w 34"/>
                <a:gd name="T23" fmla="*/ 0 h 25"/>
                <a:gd name="T24" fmla="*/ 0 w 34"/>
                <a:gd name="T25" fmla="*/ 0 h 25"/>
                <a:gd name="T26" fmla="*/ 0 w 34"/>
                <a:gd name="T27" fmla="*/ 0 h 25"/>
                <a:gd name="T28" fmla="*/ 0 w 34"/>
                <a:gd name="T29" fmla="*/ 0 h 25"/>
                <a:gd name="T30" fmla="*/ 0 w 34"/>
                <a:gd name="T31" fmla="*/ 0 h 25"/>
                <a:gd name="T32" fmla="*/ 0 w 34"/>
                <a:gd name="T33" fmla="*/ 0 h 25"/>
                <a:gd name="T34" fmla="*/ 0 w 34"/>
                <a:gd name="T35" fmla="*/ 0 h 25"/>
                <a:gd name="T36" fmla="*/ 0 w 34"/>
                <a:gd name="T37" fmla="*/ 0 h 25"/>
                <a:gd name="T38" fmla="*/ 0 w 34"/>
                <a:gd name="T39" fmla="*/ 0 h 25"/>
                <a:gd name="T40" fmla="*/ 0 w 34"/>
                <a:gd name="T41" fmla="*/ 0 h 25"/>
                <a:gd name="T42" fmla="*/ 0 w 34"/>
                <a:gd name="T43" fmla="*/ 0 h 25"/>
                <a:gd name="T44" fmla="*/ 0 w 34"/>
                <a:gd name="T45" fmla="*/ 0 h 25"/>
                <a:gd name="T46" fmla="*/ 0 w 34"/>
                <a:gd name="T47" fmla="*/ 0 h 25"/>
                <a:gd name="T48" fmla="*/ 0 w 34"/>
                <a:gd name="T49" fmla="*/ 0 h 25"/>
                <a:gd name="T50" fmla="*/ 0 w 34"/>
                <a:gd name="T51" fmla="*/ 0 h 25"/>
                <a:gd name="T52" fmla="*/ 0 w 34"/>
                <a:gd name="T53" fmla="*/ 0 h 25"/>
                <a:gd name="T54" fmla="*/ 0 w 34"/>
                <a:gd name="T55" fmla="*/ 0 h 25"/>
                <a:gd name="T56" fmla="*/ 0 w 34"/>
                <a:gd name="T57" fmla="*/ 0 h 25"/>
                <a:gd name="T58" fmla="*/ 0 w 34"/>
                <a:gd name="T59" fmla="*/ 0 h 25"/>
                <a:gd name="T60" fmla="*/ 0 w 34"/>
                <a:gd name="T61" fmla="*/ 0 h 25"/>
                <a:gd name="T62" fmla="*/ 0 w 34"/>
                <a:gd name="T63" fmla="*/ 0 h 25"/>
                <a:gd name="T64" fmla="*/ 0 w 34"/>
                <a:gd name="T65" fmla="*/ 0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" h="25">
                  <a:moveTo>
                    <a:pt x="2" y="7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4" y="6"/>
                  </a:lnTo>
                  <a:lnTo>
                    <a:pt x="26" y="9"/>
                  </a:lnTo>
                  <a:lnTo>
                    <a:pt x="28" y="11"/>
                  </a:lnTo>
                  <a:lnTo>
                    <a:pt x="31" y="13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2" y="23"/>
                  </a:lnTo>
                  <a:lnTo>
                    <a:pt x="31" y="24"/>
                  </a:lnTo>
                  <a:lnTo>
                    <a:pt x="28" y="25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0" y="23"/>
                  </a:lnTo>
                  <a:lnTo>
                    <a:pt x="7" y="21"/>
                  </a:lnTo>
                  <a:lnTo>
                    <a:pt x="5" y="20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75" name="Freeform 5">
              <a:extLst>
                <a:ext uri="{FF2B5EF4-FFF2-40B4-BE49-F238E27FC236}">
                  <a16:creationId xmlns:a16="http://schemas.microsoft.com/office/drawing/2014/main" id="{83182F01-14F5-46C6-B036-F6C182BDB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1198"/>
              <a:ext cx="1" cy="2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0 w 9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lnTo>
                    <a:pt x="0" y="0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76" name="Freeform 6">
              <a:extLst>
                <a:ext uri="{FF2B5EF4-FFF2-40B4-BE49-F238E27FC236}">
                  <a16:creationId xmlns:a16="http://schemas.microsoft.com/office/drawing/2014/main" id="{65FEA09C-E7C5-4A8D-B2A7-5020AE57A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1199"/>
              <a:ext cx="1" cy="1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1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77" name="Freeform 7">
              <a:extLst>
                <a:ext uri="{FF2B5EF4-FFF2-40B4-BE49-F238E27FC236}">
                  <a16:creationId xmlns:a16="http://schemas.microsoft.com/office/drawing/2014/main" id="{8DF34987-620D-4220-8F4B-BAFA06EE8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229"/>
              <a:ext cx="2" cy="1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0 h 4"/>
                <a:gd name="T4" fmla="*/ 0 w 13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78" name="Freeform 8">
              <a:extLst>
                <a:ext uri="{FF2B5EF4-FFF2-40B4-BE49-F238E27FC236}">
                  <a16:creationId xmlns:a16="http://schemas.microsoft.com/office/drawing/2014/main" id="{98D32F7A-0D09-42B2-8D99-DFD1C5C43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229"/>
              <a:ext cx="2" cy="1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0 h 4"/>
                <a:gd name="T4" fmla="*/ 0 w 13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4">
                  <a:moveTo>
                    <a:pt x="0" y="4"/>
                  </a:moveTo>
                  <a:lnTo>
                    <a:pt x="1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79" name="Freeform 9">
              <a:extLst>
                <a:ext uri="{FF2B5EF4-FFF2-40B4-BE49-F238E27FC236}">
                  <a16:creationId xmlns:a16="http://schemas.microsoft.com/office/drawing/2014/main" id="{53C72554-93F4-45AF-809A-2516150D2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398"/>
              <a:ext cx="2" cy="1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0 w 1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80" name="Freeform 10">
              <a:extLst>
                <a:ext uri="{FF2B5EF4-FFF2-40B4-BE49-F238E27FC236}">
                  <a16:creationId xmlns:a16="http://schemas.microsoft.com/office/drawing/2014/main" id="{A06D2D7E-4DDF-46CE-81E5-CF54724FE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398"/>
              <a:ext cx="2" cy="1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0 w 1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0" y="5"/>
                  </a:move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81" name="Freeform 11">
              <a:extLst>
                <a:ext uri="{FF2B5EF4-FFF2-40B4-BE49-F238E27FC236}">
                  <a16:creationId xmlns:a16="http://schemas.microsoft.com/office/drawing/2014/main" id="{810EEA20-5A05-4811-87FF-EAE620507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410"/>
              <a:ext cx="1" cy="1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82" name="Freeform 12">
              <a:extLst>
                <a:ext uri="{FF2B5EF4-FFF2-40B4-BE49-F238E27FC236}">
                  <a16:creationId xmlns:a16="http://schemas.microsoft.com/office/drawing/2014/main" id="{9269B863-BF81-4F65-9EF0-47186F35B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411"/>
              <a:ext cx="1" cy="1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0 w 1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83" name="Freeform 13">
              <a:extLst>
                <a:ext uri="{FF2B5EF4-FFF2-40B4-BE49-F238E27FC236}">
                  <a16:creationId xmlns:a16="http://schemas.microsoft.com/office/drawing/2014/main" id="{FFAF9C52-B6BF-4AF4-9E16-401E3058E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1405"/>
              <a:ext cx="1" cy="2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0 w 9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84" name="Freeform 14">
              <a:extLst>
                <a:ext uri="{FF2B5EF4-FFF2-40B4-BE49-F238E27FC236}">
                  <a16:creationId xmlns:a16="http://schemas.microsoft.com/office/drawing/2014/main" id="{FDCF0139-8DF2-407F-9D06-501766513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1309"/>
              <a:ext cx="1" cy="1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0 w 4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85" name="Freeform 15">
              <a:extLst>
                <a:ext uri="{FF2B5EF4-FFF2-40B4-BE49-F238E27FC236}">
                  <a16:creationId xmlns:a16="http://schemas.microsoft.com/office/drawing/2014/main" id="{3707D88C-CB8A-4B4F-948C-86CE7C696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1309"/>
              <a:ext cx="1" cy="1"/>
            </a:xfrm>
            <a:custGeom>
              <a:avLst/>
              <a:gdLst>
                <a:gd name="T0" fmla="*/ 1 w 2"/>
                <a:gd name="T1" fmla="*/ 0 h 14"/>
                <a:gd name="T2" fmla="*/ 0 w 2"/>
                <a:gd name="T3" fmla="*/ 0 h 14"/>
                <a:gd name="T4" fmla="*/ 1 w 2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86" name="Freeform 16">
              <a:extLst>
                <a:ext uri="{FF2B5EF4-FFF2-40B4-BE49-F238E27FC236}">
                  <a16:creationId xmlns:a16="http://schemas.microsoft.com/office/drawing/2014/main" id="{934C2274-5810-4B14-8418-A5A714105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275"/>
              <a:ext cx="2" cy="1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87" name="Freeform 17">
              <a:extLst>
                <a:ext uri="{FF2B5EF4-FFF2-40B4-BE49-F238E27FC236}">
                  <a16:creationId xmlns:a16="http://schemas.microsoft.com/office/drawing/2014/main" id="{8D61F83E-0488-41DB-96A2-268B6E241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275"/>
              <a:ext cx="2" cy="1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88" name="Freeform 18">
              <a:extLst>
                <a:ext uri="{FF2B5EF4-FFF2-40B4-BE49-F238E27FC236}">
                  <a16:creationId xmlns:a16="http://schemas.microsoft.com/office/drawing/2014/main" id="{D61BBDD1-0D8D-489C-81C8-041E00D78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1055"/>
              <a:ext cx="2" cy="1"/>
            </a:xfrm>
            <a:custGeom>
              <a:avLst/>
              <a:gdLst>
                <a:gd name="T0" fmla="*/ 0 w 14"/>
                <a:gd name="T1" fmla="*/ 0 h 1"/>
                <a:gd name="T2" fmla="*/ 0 w 14"/>
                <a:gd name="T3" fmla="*/ 0 h 1"/>
                <a:gd name="T4" fmla="*/ 0 w 1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">
                  <a:moveTo>
                    <a:pt x="0" y="0"/>
                  </a:move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89" name="Freeform 19">
              <a:extLst>
                <a:ext uri="{FF2B5EF4-FFF2-40B4-BE49-F238E27FC236}">
                  <a16:creationId xmlns:a16="http://schemas.microsoft.com/office/drawing/2014/main" id="{32246A4D-763D-4ABF-B323-5F8F2D154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1237"/>
              <a:ext cx="1" cy="1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90" name="Freeform 20">
              <a:extLst>
                <a:ext uri="{FF2B5EF4-FFF2-40B4-BE49-F238E27FC236}">
                  <a16:creationId xmlns:a16="http://schemas.microsoft.com/office/drawing/2014/main" id="{6B44ACF0-E81D-4A48-AC4F-B914A8DFA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1242"/>
              <a:ext cx="1" cy="1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91" name="Freeform 21">
              <a:extLst>
                <a:ext uri="{FF2B5EF4-FFF2-40B4-BE49-F238E27FC236}">
                  <a16:creationId xmlns:a16="http://schemas.microsoft.com/office/drawing/2014/main" id="{FAAF343D-4742-4232-BBD4-FE768A991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1242"/>
              <a:ext cx="1" cy="1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92" name="Freeform 22">
              <a:extLst>
                <a:ext uri="{FF2B5EF4-FFF2-40B4-BE49-F238E27FC236}">
                  <a16:creationId xmlns:a16="http://schemas.microsoft.com/office/drawing/2014/main" id="{0B118BA2-339B-442D-B462-17D938D51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254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93" name="Freeform 23">
              <a:extLst>
                <a:ext uri="{FF2B5EF4-FFF2-40B4-BE49-F238E27FC236}">
                  <a16:creationId xmlns:a16="http://schemas.microsoft.com/office/drawing/2014/main" id="{2D4E559D-623E-4A6A-BAB1-64A191370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254"/>
              <a:ext cx="1" cy="1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0 w 4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94" name="Freeform 24">
              <a:extLst>
                <a:ext uri="{FF2B5EF4-FFF2-40B4-BE49-F238E27FC236}">
                  <a16:creationId xmlns:a16="http://schemas.microsoft.com/office/drawing/2014/main" id="{180D7EEA-FA67-41DC-871D-009CB4B13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1256"/>
              <a:ext cx="1" cy="1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0 w 1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95" name="Freeform 25">
              <a:extLst>
                <a:ext uri="{FF2B5EF4-FFF2-40B4-BE49-F238E27FC236}">
                  <a16:creationId xmlns:a16="http://schemas.microsoft.com/office/drawing/2014/main" id="{920E417B-782E-410F-B343-9D5BBD587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1237"/>
              <a:ext cx="1" cy="1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996" name="Rectangle 26">
              <a:extLst>
                <a:ext uri="{FF2B5EF4-FFF2-40B4-BE49-F238E27FC236}">
                  <a16:creationId xmlns:a16="http://schemas.microsoft.com/office/drawing/2014/main" id="{680E78FA-373A-41C2-863A-BCB86EE7B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152"/>
              <a:ext cx="9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3997" name="Rectangle 27">
              <a:extLst>
                <a:ext uri="{FF2B5EF4-FFF2-40B4-BE49-F238E27FC236}">
                  <a16:creationId xmlns:a16="http://schemas.microsoft.com/office/drawing/2014/main" id="{33A13FD6-E893-4894-A0C7-D50246BC8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296"/>
              <a:ext cx="10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3998" name="Oval 30">
              <a:extLst>
                <a:ext uri="{FF2B5EF4-FFF2-40B4-BE49-F238E27FC236}">
                  <a16:creationId xmlns:a16="http://schemas.microsoft.com/office/drawing/2014/main" id="{C924A1AF-893D-4911-9B86-7131CE755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" y="1984"/>
              <a:ext cx="2812" cy="90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83999" name="Line 31">
              <a:extLst>
                <a:ext uri="{FF2B5EF4-FFF2-40B4-BE49-F238E27FC236}">
                  <a16:creationId xmlns:a16="http://schemas.microsoft.com/office/drawing/2014/main" id="{32DB2157-4204-41FB-B414-7DD7EE0D25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1555"/>
              <a:ext cx="0" cy="864"/>
            </a:xfrm>
            <a:prstGeom prst="line">
              <a:avLst/>
            </a:prstGeom>
            <a:noFill/>
            <a:ln w="76200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000" name="Freeform 32">
              <a:extLst>
                <a:ext uri="{FF2B5EF4-FFF2-40B4-BE49-F238E27FC236}">
                  <a16:creationId xmlns:a16="http://schemas.microsoft.com/office/drawing/2014/main" id="{1064674F-F91C-40E5-86DE-65F80B027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1555"/>
              <a:ext cx="912" cy="144"/>
            </a:xfrm>
            <a:custGeom>
              <a:avLst/>
              <a:gdLst>
                <a:gd name="T0" fmla="*/ 912 w 912"/>
                <a:gd name="T1" fmla="*/ 0 h 144"/>
                <a:gd name="T2" fmla="*/ 624 w 912"/>
                <a:gd name="T3" fmla="*/ 96 h 144"/>
                <a:gd name="T4" fmla="*/ 0 w 912"/>
                <a:gd name="T5" fmla="*/ 144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2" h="144">
                  <a:moveTo>
                    <a:pt x="912" y="0"/>
                  </a:moveTo>
                  <a:cubicBezTo>
                    <a:pt x="844" y="36"/>
                    <a:pt x="776" y="72"/>
                    <a:pt x="624" y="96"/>
                  </a:cubicBezTo>
                  <a:cubicBezTo>
                    <a:pt x="472" y="120"/>
                    <a:pt x="104" y="136"/>
                    <a:pt x="0" y="144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001" name="Freeform 33">
              <a:extLst>
                <a:ext uri="{FF2B5EF4-FFF2-40B4-BE49-F238E27FC236}">
                  <a16:creationId xmlns:a16="http://schemas.microsoft.com/office/drawing/2014/main" id="{A10C9125-7C57-460E-9F70-8490A82EB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1555"/>
              <a:ext cx="1296" cy="912"/>
            </a:xfrm>
            <a:custGeom>
              <a:avLst/>
              <a:gdLst>
                <a:gd name="T0" fmla="*/ 0 w 1296"/>
                <a:gd name="T1" fmla="*/ 0 h 912"/>
                <a:gd name="T2" fmla="*/ 432 w 1296"/>
                <a:gd name="T3" fmla="*/ 720 h 912"/>
                <a:gd name="T4" fmla="*/ 1296 w 1296"/>
                <a:gd name="T5" fmla="*/ 912 h 9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96" h="912">
                  <a:moveTo>
                    <a:pt x="0" y="0"/>
                  </a:moveTo>
                  <a:cubicBezTo>
                    <a:pt x="108" y="284"/>
                    <a:pt x="216" y="568"/>
                    <a:pt x="432" y="720"/>
                  </a:cubicBezTo>
                  <a:cubicBezTo>
                    <a:pt x="648" y="872"/>
                    <a:pt x="1160" y="880"/>
                    <a:pt x="1296" y="912"/>
                  </a:cubicBezTo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002" name="Line 34">
              <a:extLst>
                <a:ext uri="{FF2B5EF4-FFF2-40B4-BE49-F238E27FC236}">
                  <a16:creationId xmlns:a16="http://schemas.microsoft.com/office/drawing/2014/main" id="{2B7720EA-75F2-4158-9BA3-6C7C56580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419"/>
              <a:ext cx="3264" cy="0"/>
            </a:xfrm>
            <a:prstGeom prst="line">
              <a:avLst/>
            </a:prstGeom>
            <a:noFill/>
            <a:ln w="317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003" name="Text Box 35">
              <a:extLst>
                <a:ext uri="{FF2B5EF4-FFF2-40B4-BE49-F238E27FC236}">
                  <a16:creationId xmlns:a16="http://schemas.microsoft.com/office/drawing/2014/main" id="{26E71457-C26A-4BD7-B78B-2B6B5CEE6C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1168"/>
              <a:ext cx="19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b="1"/>
                <a:t>Spannungskreis (Radius = 20 m)</a:t>
              </a:r>
            </a:p>
          </p:txBody>
        </p:sp>
        <p:sp>
          <p:nvSpPr>
            <p:cNvPr id="84004" name="Line 36">
              <a:extLst>
                <a:ext uri="{FF2B5EF4-FFF2-40B4-BE49-F238E27FC236}">
                  <a16:creationId xmlns:a16="http://schemas.microsoft.com/office/drawing/2014/main" id="{FA426F25-2123-4F5C-9788-255CDCFBDD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6" y="2419"/>
              <a:ext cx="27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005" name="Text Box 37">
              <a:extLst>
                <a:ext uri="{FF2B5EF4-FFF2-40B4-BE49-F238E27FC236}">
                  <a16:creationId xmlns:a16="http://schemas.microsoft.com/office/drawing/2014/main" id="{0D2DB42A-2F01-45E7-993B-C61CF6EFA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574"/>
              <a:ext cx="16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b="1"/>
                <a:t>Auflagepunkt der Leitung</a:t>
              </a:r>
            </a:p>
          </p:txBody>
        </p:sp>
        <p:sp>
          <p:nvSpPr>
            <p:cNvPr id="84006" name="Text Box 38">
              <a:extLst>
                <a:ext uri="{FF2B5EF4-FFF2-40B4-BE49-F238E27FC236}">
                  <a16:creationId xmlns:a16="http://schemas.microsoft.com/office/drawing/2014/main" id="{EDB3161F-11A7-455B-8574-7FE6FBB83B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603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 b="1"/>
                <a:t>Hochspannungsleitung</a:t>
              </a:r>
              <a:r>
                <a:rPr lang="de-DE" altLang="de-DE" sz="1000"/>
                <a:t> </a:t>
              </a:r>
            </a:p>
          </p:txBody>
        </p:sp>
        <p:sp>
          <p:nvSpPr>
            <p:cNvPr id="84007" name="Line 39">
              <a:extLst>
                <a:ext uri="{FF2B5EF4-FFF2-40B4-BE49-F238E27FC236}">
                  <a16:creationId xmlns:a16="http://schemas.microsoft.com/office/drawing/2014/main" id="{2315A62F-CB68-46A3-9705-592CE9204D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1712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008" name="Line 40">
              <a:extLst>
                <a:ext uri="{FF2B5EF4-FFF2-40B4-BE49-F238E27FC236}">
                  <a16:creationId xmlns:a16="http://schemas.microsoft.com/office/drawing/2014/main" id="{53096B8A-30F8-4E9E-A28A-4CB1FBC07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4" y="2302"/>
              <a:ext cx="0" cy="2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009" name="Line 41">
              <a:extLst>
                <a:ext uri="{FF2B5EF4-FFF2-40B4-BE49-F238E27FC236}">
                  <a16:creationId xmlns:a16="http://schemas.microsoft.com/office/drawing/2014/main" id="{CB06DE03-726F-474E-B423-24DC4B58F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2" y="2257"/>
              <a:ext cx="0" cy="2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010" name="Line 42">
              <a:extLst>
                <a:ext uri="{FF2B5EF4-FFF2-40B4-BE49-F238E27FC236}">
                  <a16:creationId xmlns:a16="http://schemas.microsoft.com/office/drawing/2014/main" id="{7D3065DA-AE8B-4D43-B2EB-F08FA6370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8" y="2619"/>
              <a:ext cx="1225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011" name="Line 43">
              <a:extLst>
                <a:ext uri="{FF2B5EF4-FFF2-40B4-BE49-F238E27FC236}">
                  <a16:creationId xmlns:a16="http://schemas.microsoft.com/office/drawing/2014/main" id="{6FE9EA34-C810-4A72-B23B-2967389574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3" y="2665"/>
              <a:ext cx="1270" cy="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3971" name="Text Box 44">
            <a:extLst>
              <a:ext uri="{FF2B5EF4-FFF2-40B4-BE49-F238E27FC236}">
                <a16:creationId xmlns:a16="http://schemas.microsoft.com/office/drawing/2014/main" id="{CC7EB047-D9AC-442C-922F-03C78489B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143000"/>
            <a:ext cx="244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Spannungstrichter</a:t>
            </a:r>
          </a:p>
        </p:txBody>
      </p:sp>
      <p:sp>
        <p:nvSpPr>
          <p:cNvPr id="83972" name="Rectangle 46">
            <a:extLst>
              <a:ext uri="{FF2B5EF4-FFF2-40B4-BE49-F238E27FC236}">
                <a16:creationId xmlns:a16="http://schemas.microsoft.com/office/drawing/2014/main" id="{945D7086-463B-4D98-A954-DA2314A99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24400" y="6248400"/>
            <a:ext cx="990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Spannungstrichter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30">
            <a:extLst>
              <a:ext uri="{FF2B5EF4-FFF2-40B4-BE49-F238E27FC236}">
                <a16:creationId xmlns:a16="http://schemas.microsoft.com/office/drawing/2014/main" id="{42475E83-1CD2-4A8C-94A6-7A2C14D02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43000"/>
            <a:ext cx="531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Bei Unfällen durch elektrischen Strom gilt:</a:t>
            </a:r>
          </a:p>
        </p:txBody>
      </p:sp>
      <p:grpSp>
        <p:nvGrpSpPr>
          <p:cNvPr id="243751" name="Group 39">
            <a:extLst>
              <a:ext uri="{FF2B5EF4-FFF2-40B4-BE49-F238E27FC236}">
                <a16:creationId xmlns:a16="http://schemas.microsoft.com/office/drawing/2014/main" id="{02310784-EE47-47C8-96BF-0EB95234D314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057400"/>
            <a:ext cx="6900863" cy="1616075"/>
            <a:chOff x="1056" y="1296"/>
            <a:chExt cx="4347" cy="1018"/>
          </a:xfrm>
        </p:grpSpPr>
        <p:sp>
          <p:nvSpPr>
            <p:cNvPr id="86021" name="AutoShape 31">
              <a:extLst>
                <a:ext uri="{FF2B5EF4-FFF2-40B4-BE49-F238E27FC236}">
                  <a16:creationId xmlns:a16="http://schemas.microsoft.com/office/drawing/2014/main" id="{28E4A76C-F1DF-4004-B13F-DFC847805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392"/>
              <a:ext cx="9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lang="de-DE" altLang="de-DE"/>
            </a:p>
          </p:txBody>
        </p:sp>
        <p:sp>
          <p:nvSpPr>
            <p:cNvPr id="86022" name="Text Box 32">
              <a:extLst>
                <a:ext uri="{FF2B5EF4-FFF2-40B4-BE49-F238E27FC236}">
                  <a16:creationId xmlns:a16="http://schemas.microsoft.com/office/drawing/2014/main" id="{1CD6F2B9-7376-4374-A173-D4BB89666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296"/>
              <a:ext cx="3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/>
                <a:t>Verletzte aus dem Gefahrenbereich bringen</a:t>
              </a:r>
            </a:p>
          </p:txBody>
        </p:sp>
        <p:sp>
          <p:nvSpPr>
            <p:cNvPr id="86023" name="Text Box 33">
              <a:extLst>
                <a:ext uri="{FF2B5EF4-FFF2-40B4-BE49-F238E27FC236}">
                  <a16:creationId xmlns:a16="http://schemas.microsoft.com/office/drawing/2014/main" id="{40C54F9B-491A-4661-A448-7B61DCBCC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1584"/>
              <a:ext cx="425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/>
                <a:t>Bei Herzstillstand ist die Herz – Lungen – Wiederbelebung</a:t>
              </a:r>
            </a:p>
            <a:p>
              <a:r>
                <a:rPr lang="de-DE" altLang="de-DE" sz="2000"/>
                <a:t>einzuleiten</a:t>
              </a:r>
            </a:p>
          </p:txBody>
        </p:sp>
        <p:sp>
          <p:nvSpPr>
            <p:cNvPr id="86024" name="Text Box 35">
              <a:extLst>
                <a:ext uri="{FF2B5EF4-FFF2-40B4-BE49-F238E27FC236}">
                  <a16:creationId xmlns:a16="http://schemas.microsoft.com/office/drawing/2014/main" id="{A6675869-27FA-4E34-B9C7-8D5243128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064"/>
              <a:ext cx="32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/>
                <a:t>Wunden und Brandverletzungen behandeln!</a:t>
              </a:r>
            </a:p>
          </p:txBody>
        </p:sp>
        <p:sp>
          <p:nvSpPr>
            <p:cNvPr id="86025" name="AutoShape 36">
              <a:extLst>
                <a:ext uri="{FF2B5EF4-FFF2-40B4-BE49-F238E27FC236}">
                  <a16:creationId xmlns:a16="http://schemas.microsoft.com/office/drawing/2014/main" id="{4540A794-A00D-4E28-AA34-393F9B7C9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2160"/>
              <a:ext cx="9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lang="de-DE" altLang="de-DE"/>
            </a:p>
          </p:txBody>
        </p:sp>
        <p:sp>
          <p:nvSpPr>
            <p:cNvPr id="86026" name="AutoShape 37">
              <a:extLst>
                <a:ext uri="{FF2B5EF4-FFF2-40B4-BE49-F238E27FC236}">
                  <a16:creationId xmlns:a16="http://schemas.microsoft.com/office/drawing/2014/main" id="{0BF2DEE3-06AD-447D-AA11-D78E2AD4B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680"/>
              <a:ext cx="9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endParaRPr lang="de-DE" altLang="de-DE"/>
            </a:p>
          </p:txBody>
        </p:sp>
      </p:grpSp>
      <p:sp>
        <p:nvSpPr>
          <p:cNvPr id="86020" name="Rectangle 40">
            <a:extLst>
              <a:ext uri="{FF2B5EF4-FFF2-40B4-BE49-F238E27FC236}">
                <a16:creationId xmlns:a16="http://schemas.microsoft.com/office/drawing/2014/main" id="{2B680381-7CDA-48CE-A739-F9C7F633E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76800" y="6248400"/>
            <a:ext cx="17526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Geltungsbereich bei Elektrounfällen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9">
            <a:extLst>
              <a:ext uri="{FF2B5EF4-FFF2-40B4-BE49-F238E27FC236}">
                <a16:creationId xmlns:a16="http://schemas.microsoft.com/office/drawing/2014/main" id="{6A295871-8BCF-42A3-8605-F4F04D02D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143000"/>
            <a:ext cx="4430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</a:rPr>
              <a:t>Erscheinungsformen der Atemgifte</a:t>
            </a:r>
          </a:p>
        </p:txBody>
      </p:sp>
      <p:grpSp>
        <p:nvGrpSpPr>
          <p:cNvPr id="163873" name="Group 33">
            <a:extLst>
              <a:ext uri="{FF2B5EF4-FFF2-40B4-BE49-F238E27FC236}">
                <a16:creationId xmlns:a16="http://schemas.microsoft.com/office/drawing/2014/main" id="{E86121B8-0941-4C8E-85B6-15CEA5DF135A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514600"/>
            <a:ext cx="6127750" cy="1311275"/>
            <a:chOff x="912" y="1584"/>
            <a:chExt cx="3860" cy="826"/>
          </a:xfrm>
        </p:grpSpPr>
        <p:sp>
          <p:nvSpPr>
            <p:cNvPr id="12293" name="Text Box 30">
              <a:extLst>
                <a:ext uri="{FF2B5EF4-FFF2-40B4-BE49-F238E27FC236}">
                  <a16:creationId xmlns:a16="http://schemas.microsoft.com/office/drawing/2014/main" id="{8A6A04A9-5FC3-4EE5-8826-A35A95328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584"/>
              <a:ext cx="89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000"/>
                <a:t>Gase</a:t>
              </a:r>
            </a:p>
            <a:p>
              <a:pPr eaLnBrk="1" hangingPunct="1"/>
              <a:r>
                <a:rPr lang="de-DE" altLang="de-DE" sz="2000"/>
                <a:t>Brandgase</a:t>
              </a:r>
            </a:p>
            <a:p>
              <a:pPr eaLnBrk="1" hangingPunct="1"/>
              <a:r>
                <a:rPr lang="de-DE" altLang="de-DE" sz="2000"/>
                <a:t>Rauch</a:t>
              </a:r>
            </a:p>
            <a:p>
              <a:pPr eaLnBrk="1" hangingPunct="1"/>
              <a:endParaRPr lang="de-DE" altLang="de-DE" sz="2000"/>
            </a:p>
          </p:txBody>
        </p:sp>
        <p:sp>
          <p:nvSpPr>
            <p:cNvPr id="12294" name="Text Box 31">
              <a:extLst>
                <a:ext uri="{FF2B5EF4-FFF2-40B4-BE49-F238E27FC236}">
                  <a16:creationId xmlns:a16="http://schemas.microsoft.com/office/drawing/2014/main" id="{FFFA5F61-EF25-40C0-97D9-146F0AD79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584"/>
              <a:ext cx="74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000"/>
                <a:t>Dämpfe</a:t>
              </a:r>
            </a:p>
            <a:p>
              <a:pPr eaLnBrk="1" hangingPunct="1"/>
              <a:r>
                <a:rPr lang="de-DE" altLang="de-DE" sz="2000"/>
                <a:t>Aerosole</a:t>
              </a:r>
            </a:p>
            <a:p>
              <a:pPr eaLnBrk="1" hangingPunct="1"/>
              <a:r>
                <a:rPr lang="de-DE" altLang="de-DE" sz="2000"/>
                <a:t>Nebel</a:t>
              </a:r>
            </a:p>
          </p:txBody>
        </p:sp>
        <p:sp>
          <p:nvSpPr>
            <p:cNvPr id="12295" name="Text Box 32">
              <a:extLst>
                <a:ext uri="{FF2B5EF4-FFF2-40B4-BE49-F238E27FC236}">
                  <a16:creationId xmlns:a16="http://schemas.microsoft.com/office/drawing/2014/main" id="{F7F263A6-7F5A-4BC0-860E-84CA6450A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584"/>
              <a:ext cx="107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000"/>
                <a:t>Schwebstoffe</a:t>
              </a:r>
            </a:p>
            <a:p>
              <a:pPr eaLnBrk="1" hangingPunct="1"/>
              <a:r>
                <a:rPr lang="de-DE" altLang="de-DE" sz="2000"/>
                <a:t>Staub</a:t>
              </a:r>
            </a:p>
            <a:p>
              <a:pPr eaLnBrk="1" hangingPunct="1"/>
              <a:r>
                <a:rPr lang="de-DE" altLang="de-DE" sz="2000"/>
                <a:t>Flocken</a:t>
              </a:r>
            </a:p>
          </p:txBody>
        </p:sp>
      </p:grpSp>
      <p:sp>
        <p:nvSpPr>
          <p:cNvPr id="12292" name="Rectangle 34">
            <a:extLst>
              <a:ext uri="{FF2B5EF4-FFF2-40B4-BE49-F238E27FC236}">
                <a16:creationId xmlns:a16="http://schemas.microsoft.com/office/drawing/2014/main" id="{7652F4E3-7F70-4753-8E0E-C6562B24E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95800" y="6248400"/>
            <a:ext cx="1752600" cy="15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Erscheinungsformen der Atemgifte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9">
            <a:extLst>
              <a:ext uri="{FF2B5EF4-FFF2-40B4-BE49-F238E27FC236}">
                <a16:creationId xmlns:a16="http://schemas.microsoft.com/office/drawing/2014/main" id="{324259FF-AAAF-49B4-8E27-4ED322626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143000"/>
            <a:ext cx="3738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chemeClr val="accent2"/>
                </a:solidFill>
              </a:rPr>
              <a:t>Atemgifte und deren Wirkung</a:t>
            </a:r>
          </a:p>
        </p:txBody>
      </p:sp>
      <p:grpSp>
        <p:nvGrpSpPr>
          <p:cNvPr id="165926" name="Group 38">
            <a:extLst>
              <a:ext uri="{FF2B5EF4-FFF2-40B4-BE49-F238E27FC236}">
                <a16:creationId xmlns:a16="http://schemas.microsoft.com/office/drawing/2014/main" id="{57215A2C-40BA-403A-85BA-CCC33CF4CE32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297113"/>
            <a:ext cx="5778500" cy="727075"/>
            <a:chOff x="576" y="1447"/>
            <a:chExt cx="3640" cy="458"/>
          </a:xfrm>
        </p:grpSpPr>
        <p:sp>
          <p:nvSpPr>
            <p:cNvPr id="14347" name="AutoShape 31">
              <a:extLst>
                <a:ext uri="{FF2B5EF4-FFF2-40B4-BE49-F238E27FC236}">
                  <a16:creationId xmlns:a16="http://schemas.microsoft.com/office/drawing/2014/main" id="{ED2B98D9-C59F-4039-A538-71533FFC9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536"/>
              <a:ext cx="144" cy="96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48" name="Text Box 32">
              <a:extLst>
                <a:ext uri="{FF2B5EF4-FFF2-40B4-BE49-F238E27FC236}">
                  <a16:creationId xmlns:a16="http://schemas.microsoft.com/office/drawing/2014/main" id="{B53113C4-19FF-4592-A854-E66D37577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" y="1447"/>
              <a:ext cx="3410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/>
                <a:t>Atemgifte mit erstickender Wirkung (Gruppe 1)</a:t>
              </a:r>
            </a:p>
            <a:p>
              <a:pPr>
                <a:lnSpc>
                  <a:spcPct val="120000"/>
                </a:lnSpc>
              </a:pPr>
              <a:r>
                <a:rPr lang="de-DE" altLang="de-DE" sz="1800"/>
                <a:t>z.B. Stickstoff, Methan, Edelgase</a:t>
              </a:r>
            </a:p>
          </p:txBody>
        </p:sp>
      </p:grpSp>
      <p:grpSp>
        <p:nvGrpSpPr>
          <p:cNvPr id="165927" name="Group 39">
            <a:extLst>
              <a:ext uri="{FF2B5EF4-FFF2-40B4-BE49-F238E27FC236}">
                <a16:creationId xmlns:a16="http://schemas.microsoft.com/office/drawing/2014/main" id="{6B0231D7-CCF9-4CA2-A31A-2D45543BB8D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211513"/>
            <a:ext cx="7064375" cy="727075"/>
            <a:chOff x="576" y="2023"/>
            <a:chExt cx="4450" cy="458"/>
          </a:xfrm>
        </p:grpSpPr>
        <p:sp>
          <p:nvSpPr>
            <p:cNvPr id="14345" name="AutoShape 33">
              <a:extLst>
                <a:ext uri="{FF2B5EF4-FFF2-40B4-BE49-F238E27FC236}">
                  <a16:creationId xmlns:a16="http://schemas.microsoft.com/office/drawing/2014/main" id="{63110C39-A518-4B73-96D2-E282FCF02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112"/>
              <a:ext cx="144" cy="96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46" name="Text Box 36">
              <a:extLst>
                <a:ext uri="{FF2B5EF4-FFF2-40B4-BE49-F238E27FC236}">
                  <a16:creationId xmlns:a16="http://schemas.microsoft.com/office/drawing/2014/main" id="{993B71F3-7504-4BD7-8AEA-05603931A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" y="2023"/>
              <a:ext cx="4220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/>
                <a:t>Atemgifte mit Reiz- oder Ätzwirkung (Gruppe 2)</a:t>
              </a:r>
            </a:p>
            <a:p>
              <a:pPr>
                <a:lnSpc>
                  <a:spcPct val="120000"/>
                </a:lnSpc>
              </a:pPr>
              <a:r>
                <a:rPr lang="de-DE" altLang="de-DE" sz="1800"/>
                <a:t>z.B. Chlor, Ammoniak, Nitrose Gase, Säure- und Laugendämpfe</a:t>
              </a:r>
            </a:p>
          </p:txBody>
        </p:sp>
      </p:grpSp>
      <p:grpSp>
        <p:nvGrpSpPr>
          <p:cNvPr id="165928" name="Group 40">
            <a:extLst>
              <a:ext uri="{FF2B5EF4-FFF2-40B4-BE49-F238E27FC236}">
                <a16:creationId xmlns:a16="http://schemas.microsoft.com/office/drawing/2014/main" id="{19A5DF2E-74C7-4A73-B7EB-4AFF627285B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165600"/>
            <a:ext cx="6988175" cy="727075"/>
            <a:chOff x="576" y="2624"/>
            <a:chExt cx="4402" cy="458"/>
          </a:xfrm>
        </p:grpSpPr>
        <p:sp>
          <p:nvSpPr>
            <p:cNvPr id="14343" name="AutoShape 34">
              <a:extLst>
                <a:ext uri="{FF2B5EF4-FFF2-40B4-BE49-F238E27FC236}">
                  <a16:creationId xmlns:a16="http://schemas.microsoft.com/office/drawing/2014/main" id="{1D9DCE9E-200F-4F3B-B96E-B1D2B51F3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688"/>
              <a:ext cx="144" cy="96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4344" name="Text Box 37">
              <a:extLst>
                <a:ext uri="{FF2B5EF4-FFF2-40B4-BE49-F238E27FC236}">
                  <a16:creationId xmlns:a16="http://schemas.microsoft.com/office/drawing/2014/main" id="{F8DCC733-6210-4D79-90F6-7AF93F7E0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624"/>
              <a:ext cx="4210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/>
                <a:t>Atemgifte mit Wirkung auf Blut, Nerven, Zellen (Gruppe 3)</a:t>
              </a:r>
            </a:p>
            <a:p>
              <a:pPr>
                <a:lnSpc>
                  <a:spcPct val="120000"/>
                </a:lnSpc>
              </a:pPr>
              <a:r>
                <a:rPr lang="de-DE" altLang="de-DE" sz="1800"/>
                <a:t>z.B. Kohlenmonoxid, Kohlendioxid, Benzindämpfe</a:t>
              </a:r>
            </a:p>
          </p:txBody>
        </p:sp>
      </p:grpSp>
      <p:sp>
        <p:nvSpPr>
          <p:cNvPr id="14342" name="Rectangle 41">
            <a:extLst>
              <a:ext uri="{FF2B5EF4-FFF2-40B4-BE49-F238E27FC236}">
                <a16:creationId xmlns:a16="http://schemas.microsoft.com/office/drawing/2014/main" id="{F868B578-3748-4D79-BE83-C6875875E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24400" y="6248400"/>
            <a:ext cx="15240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Atemgifte und deren Wirkung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68" name="Picture 32" descr="Chlorgasbatterie">
            <a:extLst>
              <a:ext uri="{FF2B5EF4-FFF2-40B4-BE49-F238E27FC236}">
                <a16:creationId xmlns:a16="http://schemas.microsoft.com/office/drawing/2014/main" id="{558E5C11-D76D-48FD-8051-3665F943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7912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3">
            <a:extLst>
              <a:ext uri="{FF2B5EF4-FFF2-40B4-BE49-F238E27FC236}">
                <a16:creationId xmlns:a16="http://schemas.microsoft.com/office/drawing/2014/main" id="{77DEC894-8A22-4907-A937-9383A0535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143000"/>
            <a:ext cx="352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Chlorgas - Flaschenbatterie</a:t>
            </a:r>
          </a:p>
        </p:txBody>
      </p:sp>
      <p:sp>
        <p:nvSpPr>
          <p:cNvPr id="16388" name="Rectangle 34">
            <a:extLst>
              <a:ext uri="{FF2B5EF4-FFF2-40B4-BE49-F238E27FC236}">
                <a16:creationId xmlns:a16="http://schemas.microsoft.com/office/drawing/2014/main" id="{622BD408-2F7F-40AE-A03A-213EDDB95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0" y="6248400"/>
            <a:ext cx="15240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Chlorgas - Flaschenbatterie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026" name="Group 42">
            <a:extLst>
              <a:ext uri="{FF2B5EF4-FFF2-40B4-BE49-F238E27FC236}">
                <a16:creationId xmlns:a16="http://schemas.microsoft.com/office/drawing/2014/main" id="{8EDF13D5-1359-4E91-ADA1-507FF7E715DA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905000"/>
            <a:ext cx="4995863" cy="3035300"/>
            <a:chOff x="1973" y="903"/>
            <a:chExt cx="3147" cy="1912"/>
          </a:xfrm>
        </p:grpSpPr>
        <p:sp>
          <p:nvSpPr>
            <p:cNvPr id="18438" name="Rectangle 2">
              <a:extLst>
                <a:ext uri="{FF2B5EF4-FFF2-40B4-BE49-F238E27FC236}">
                  <a16:creationId xmlns:a16="http://schemas.microsoft.com/office/drawing/2014/main" id="{A273F28F-EEA8-4DDB-8CAC-F861B0E1A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1762"/>
              <a:ext cx="10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8439" name="Freeform 3">
              <a:extLst>
                <a:ext uri="{FF2B5EF4-FFF2-40B4-BE49-F238E27FC236}">
                  <a16:creationId xmlns:a16="http://schemas.microsoft.com/office/drawing/2014/main" id="{EDA9C99C-FF3B-46AA-A980-E3CE8E887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608"/>
              <a:ext cx="4" cy="3"/>
            </a:xfrm>
            <a:custGeom>
              <a:avLst/>
              <a:gdLst>
                <a:gd name="T0" fmla="*/ 0 w 34"/>
                <a:gd name="T1" fmla="*/ 0 h 25"/>
                <a:gd name="T2" fmla="*/ 0 w 34"/>
                <a:gd name="T3" fmla="*/ 0 h 25"/>
                <a:gd name="T4" fmla="*/ 0 w 34"/>
                <a:gd name="T5" fmla="*/ 0 h 25"/>
                <a:gd name="T6" fmla="*/ 0 w 34"/>
                <a:gd name="T7" fmla="*/ 0 h 25"/>
                <a:gd name="T8" fmla="*/ 0 w 34"/>
                <a:gd name="T9" fmla="*/ 0 h 25"/>
                <a:gd name="T10" fmla="*/ 0 w 34"/>
                <a:gd name="T11" fmla="*/ 0 h 25"/>
                <a:gd name="T12" fmla="*/ 0 w 34"/>
                <a:gd name="T13" fmla="*/ 0 h 25"/>
                <a:gd name="T14" fmla="*/ 0 w 34"/>
                <a:gd name="T15" fmla="*/ 0 h 25"/>
                <a:gd name="T16" fmla="*/ 0 w 34"/>
                <a:gd name="T17" fmla="*/ 0 h 25"/>
                <a:gd name="T18" fmla="*/ 0 w 34"/>
                <a:gd name="T19" fmla="*/ 0 h 25"/>
                <a:gd name="T20" fmla="*/ 0 w 34"/>
                <a:gd name="T21" fmla="*/ 0 h 25"/>
                <a:gd name="T22" fmla="*/ 0 w 34"/>
                <a:gd name="T23" fmla="*/ 0 h 25"/>
                <a:gd name="T24" fmla="*/ 0 w 34"/>
                <a:gd name="T25" fmla="*/ 0 h 25"/>
                <a:gd name="T26" fmla="*/ 0 w 34"/>
                <a:gd name="T27" fmla="*/ 0 h 25"/>
                <a:gd name="T28" fmla="*/ 0 w 34"/>
                <a:gd name="T29" fmla="*/ 0 h 25"/>
                <a:gd name="T30" fmla="*/ 0 w 34"/>
                <a:gd name="T31" fmla="*/ 0 h 25"/>
                <a:gd name="T32" fmla="*/ 0 w 34"/>
                <a:gd name="T33" fmla="*/ 0 h 25"/>
                <a:gd name="T34" fmla="*/ 0 w 34"/>
                <a:gd name="T35" fmla="*/ 0 h 25"/>
                <a:gd name="T36" fmla="*/ 0 w 34"/>
                <a:gd name="T37" fmla="*/ 0 h 25"/>
                <a:gd name="T38" fmla="*/ 0 w 34"/>
                <a:gd name="T39" fmla="*/ 0 h 25"/>
                <a:gd name="T40" fmla="*/ 0 w 34"/>
                <a:gd name="T41" fmla="*/ 0 h 25"/>
                <a:gd name="T42" fmla="*/ 0 w 34"/>
                <a:gd name="T43" fmla="*/ 0 h 25"/>
                <a:gd name="T44" fmla="*/ 0 w 34"/>
                <a:gd name="T45" fmla="*/ 0 h 25"/>
                <a:gd name="T46" fmla="*/ 0 w 34"/>
                <a:gd name="T47" fmla="*/ 0 h 25"/>
                <a:gd name="T48" fmla="*/ 0 w 34"/>
                <a:gd name="T49" fmla="*/ 0 h 25"/>
                <a:gd name="T50" fmla="*/ 0 w 34"/>
                <a:gd name="T51" fmla="*/ 0 h 25"/>
                <a:gd name="T52" fmla="*/ 0 w 34"/>
                <a:gd name="T53" fmla="*/ 0 h 25"/>
                <a:gd name="T54" fmla="*/ 0 w 34"/>
                <a:gd name="T55" fmla="*/ 0 h 25"/>
                <a:gd name="T56" fmla="*/ 0 w 34"/>
                <a:gd name="T57" fmla="*/ 0 h 25"/>
                <a:gd name="T58" fmla="*/ 0 w 34"/>
                <a:gd name="T59" fmla="*/ 0 h 25"/>
                <a:gd name="T60" fmla="*/ 0 w 34"/>
                <a:gd name="T61" fmla="*/ 0 h 25"/>
                <a:gd name="T62" fmla="*/ 0 w 34"/>
                <a:gd name="T63" fmla="*/ 0 h 25"/>
                <a:gd name="T64" fmla="*/ 0 w 34"/>
                <a:gd name="T65" fmla="*/ 0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" h="25">
                  <a:moveTo>
                    <a:pt x="2" y="7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4" y="6"/>
                  </a:lnTo>
                  <a:lnTo>
                    <a:pt x="26" y="9"/>
                  </a:lnTo>
                  <a:lnTo>
                    <a:pt x="28" y="11"/>
                  </a:lnTo>
                  <a:lnTo>
                    <a:pt x="31" y="13"/>
                  </a:lnTo>
                  <a:lnTo>
                    <a:pt x="32" y="15"/>
                  </a:lnTo>
                  <a:lnTo>
                    <a:pt x="33" y="17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2" y="23"/>
                  </a:lnTo>
                  <a:lnTo>
                    <a:pt x="31" y="24"/>
                  </a:lnTo>
                  <a:lnTo>
                    <a:pt x="28" y="25"/>
                  </a:lnTo>
                  <a:lnTo>
                    <a:pt x="25" y="25"/>
                  </a:lnTo>
                  <a:lnTo>
                    <a:pt x="23" y="25"/>
                  </a:lnTo>
                  <a:lnTo>
                    <a:pt x="19" y="25"/>
                  </a:lnTo>
                  <a:lnTo>
                    <a:pt x="16" y="24"/>
                  </a:lnTo>
                  <a:lnTo>
                    <a:pt x="13" y="24"/>
                  </a:lnTo>
                  <a:lnTo>
                    <a:pt x="10" y="23"/>
                  </a:lnTo>
                  <a:lnTo>
                    <a:pt x="7" y="21"/>
                  </a:lnTo>
                  <a:lnTo>
                    <a:pt x="5" y="20"/>
                  </a:lnTo>
                  <a:lnTo>
                    <a:pt x="3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0" name="Freeform 4">
              <a:extLst>
                <a:ext uri="{FF2B5EF4-FFF2-40B4-BE49-F238E27FC236}">
                  <a16:creationId xmlns:a16="http://schemas.microsoft.com/office/drawing/2014/main" id="{FBD0912E-1575-4DE6-90FB-228DA43B7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1038"/>
              <a:ext cx="1" cy="1"/>
            </a:xfrm>
            <a:custGeom>
              <a:avLst/>
              <a:gdLst>
                <a:gd name="T0" fmla="*/ 0 w 2"/>
                <a:gd name="T1" fmla="*/ 0 h 14"/>
                <a:gd name="T2" fmla="*/ 1 w 2"/>
                <a:gd name="T3" fmla="*/ 0 h 14"/>
                <a:gd name="T4" fmla="*/ 0 w 2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4">
                  <a:moveTo>
                    <a:pt x="0" y="0"/>
                  </a:move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1" name="Freeform 5">
              <a:extLst>
                <a:ext uri="{FF2B5EF4-FFF2-40B4-BE49-F238E27FC236}">
                  <a16:creationId xmlns:a16="http://schemas.microsoft.com/office/drawing/2014/main" id="{E1FA33F3-5A20-4F6A-BE91-0CF486897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1198"/>
              <a:ext cx="1" cy="2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0 w 9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lnTo>
                    <a:pt x="0" y="0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2" name="Freeform 6">
              <a:extLst>
                <a:ext uri="{FF2B5EF4-FFF2-40B4-BE49-F238E27FC236}">
                  <a16:creationId xmlns:a16="http://schemas.microsoft.com/office/drawing/2014/main" id="{AB186CA1-0AF7-4151-8546-4DCCD6178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1199"/>
              <a:ext cx="1" cy="1"/>
            </a:xfrm>
            <a:custGeom>
              <a:avLst/>
              <a:gdLst>
                <a:gd name="T0" fmla="*/ 0 w 11"/>
                <a:gd name="T1" fmla="*/ 0 h 9"/>
                <a:gd name="T2" fmla="*/ 0 w 11"/>
                <a:gd name="T3" fmla="*/ 0 h 9"/>
                <a:gd name="T4" fmla="*/ 0 w 11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11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3" name="Freeform 7">
              <a:extLst>
                <a:ext uri="{FF2B5EF4-FFF2-40B4-BE49-F238E27FC236}">
                  <a16:creationId xmlns:a16="http://schemas.microsoft.com/office/drawing/2014/main" id="{FB05F7D6-2303-41E4-8542-E21EFCCF5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229"/>
              <a:ext cx="2" cy="1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0 h 4"/>
                <a:gd name="T4" fmla="*/ 0 w 13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lnTo>
                    <a:pt x="0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4" name="Freeform 8">
              <a:extLst>
                <a:ext uri="{FF2B5EF4-FFF2-40B4-BE49-F238E27FC236}">
                  <a16:creationId xmlns:a16="http://schemas.microsoft.com/office/drawing/2014/main" id="{DF7B8882-340F-4CC3-856E-F0A48393A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229"/>
              <a:ext cx="2" cy="1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0 h 4"/>
                <a:gd name="T4" fmla="*/ 0 w 13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4">
                  <a:moveTo>
                    <a:pt x="0" y="4"/>
                  </a:moveTo>
                  <a:lnTo>
                    <a:pt x="1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5" name="Freeform 9">
              <a:extLst>
                <a:ext uri="{FF2B5EF4-FFF2-40B4-BE49-F238E27FC236}">
                  <a16:creationId xmlns:a16="http://schemas.microsoft.com/office/drawing/2014/main" id="{8698ADB1-9686-4439-A4A0-D9308ED6F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398"/>
              <a:ext cx="2" cy="1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0 w 1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6" name="Freeform 10">
              <a:extLst>
                <a:ext uri="{FF2B5EF4-FFF2-40B4-BE49-F238E27FC236}">
                  <a16:creationId xmlns:a16="http://schemas.microsoft.com/office/drawing/2014/main" id="{7F34AA35-7BD3-42FE-97F5-348539A17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398"/>
              <a:ext cx="2" cy="1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0 w 1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0" y="5"/>
                  </a:move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7" name="Freeform 11">
              <a:extLst>
                <a:ext uri="{FF2B5EF4-FFF2-40B4-BE49-F238E27FC236}">
                  <a16:creationId xmlns:a16="http://schemas.microsoft.com/office/drawing/2014/main" id="{E5726601-B1CF-4B8C-8BBE-65BECC922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410"/>
              <a:ext cx="1" cy="1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13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8" name="Freeform 12">
              <a:extLst>
                <a:ext uri="{FF2B5EF4-FFF2-40B4-BE49-F238E27FC236}">
                  <a16:creationId xmlns:a16="http://schemas.microsoft.com/office/drawing/2014/main" id="{EA6B38C9-1B2C-4454-8C5B-4ADC6503D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2" y="1411"/>
              <a:ext cx="1" cy="1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0 h 5"/>
                <a:gd name="T4" fmla="*/ 0 w 13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49" name="Freeform 13">
              <a:extLst>
                <a:ext uri="{FF2B5EF4-FFF2-40B4-BE49-F238E27FC236}">
                  <a16:creationId xmlns:a16="http://schemas.microsoft.com/office/drawing/2014/main" id="{1153746B-6C2E-46CC-8D26-3B6FAA257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5" y="1405"/>
              <a:ext cx="1" cy="2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0 w 9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50" name="Freeform 14">
              <a:extLst>
                <a:ext uri="{FF2B5EF4-FFF2-40B4-BE49-F238E27FC236}">
                  <a16:creationId xmlns:a16="http://schemas.microsoft.com/office/drawing/2014/main" id="{3F0E74A7-F986-4C89-9F40-0250D9678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1309"/>
              <a:ext cx="1" cy="1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0 w 4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4">
                  <a:moveTo>
                    <a:pt x="0" y="0"/>
                  </a:moveTo>
                  <a:lnTo>
                    <a:pt x="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51" name="Freeform 15">
              <a:extLst>
                <a:ext uri="{FF2B5EF4-FFF2-40B4-BE49-F238E27FC236}">
                  <a16:creationId xmlns:a16="http://schemas.microsoft.com/office/drawing/2014/main" id="{7FA202BB-4E78-4746-987D-C6C2E28CE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1309"/>
              <a:ext cx="1" cy="1"/>
            </a:xfrm>
            <a:custGeom>
              <a:avLst/>
              <a:gdLst>
                <a:gd name="T0" fmla="*/ 1 w 2"/>
                <a:gd name="T1" fmla="*/ 0 h 14"/>
                <a:gd name="T2" fmla="*/ 0 w 2"/>
                <a:gd name="T3" fmla="*/ 0 h 14"/>
                <a:gd name="T4" fmla="*/ 1 w 2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52" name="Freeform 16">
              <a:extLst>
                <a:ext uri="{FF2B5EF4-FFF2-40B4-BE49-F238E27FC236}">
                  <a16:creationId xmlns:a16="http://schemas.microsoft.com/office/drawing/2014/main" id="{19C941F4-6777-4B0A-8698-901E48FD8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275"/>
              <a:ext cx="2" cy="1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53" name="Freeform 17">
              <a:extLst>
                <a:ext uri="{FF2B5EF4-FFF2-40B4-BE49-F238E27FC236}">
                  <a16:creationId xmlns:a16="http://schemas.microsoft.com/office/drawing/2014/main" id="{0AF8816C-7B1F-4FD9-8946-B3EF72186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275"/>
              <a:ext cx="2" cy="1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0 h 4"/>
                <a:gd name="T4" fmla="*/ 0 w 14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0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54" name="Freeform 18">
              <a:extLst>
                <a:ext uri="{FF2B5EF4-FFF2-40B4-BE49-F238E27FC236}">
                  <a16:creationId xmlns:a16="http://schemas.microsoft.com/office/drawing/2014/main" id="{190E9715-99DB-4B35-BDF7-946007716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1055"/>
              <a:ext cx="2" cy="1"/>
            </a:xfrm>
            <a:custGeom>
              <a:avLst/>
              <a:gdLst>
                <a:gd name="T0" fmla="*/ 0 w 14"/>
                <a:gd name="T1" fmla="*/ 0 h 1"/>
                <a:gd name="T2" fmla="*/ 0 w 14"/>
                <a:gd name="T3" fmla="*/ 0 h 1"/>
                <a:gd name="T4" fmla="*/ 0 w 14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">
                  <a:moveTo>
                    <a:pt x="0" y="0"/>
                  </a:move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55" name="Freeform 19">
              <a:extLst>
                <a:ext uri="{FF2B5EF4-FFF2-40B4-BE49-F238E27FC236}">
                  <a16:creationId xmlns:a16="http://schemas.microsoft.com/office/drawing/2014/main" id="{4001886B-DBB8-49DF-A4F7-D126F5257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1237"/>
              <a:ext cx="1" cy="1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56" name="Freeform 20">
              <a:extLst>
                <a:ext uri="{FF2B5EF4-FFF2-40B4-BE49-F238E27FC236}">
                  <a16:creationId xmlns:a16="http://schemas.microsoft.com/office/drawing/2014/main" id="{3038ACE1-F618-442E-9A1F-6D5B1E543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1242"/>
              <a:ext cx="1" cy="1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57" name="Freeform 21">
              <a:extLst>
                <a:ext uri="{FF2B5EF4-FFF2-40B4-BE49-F238E27FC236}">
                  <a16:creationId xmlns:a16="http://schemas.microsoft.com/office/drawing/2014/main" id="{4E24447C-9092-4915-9D8F-3347AADA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1242"/>
              <a:ext cx="1" cy="1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58" name="Freeform 22">
              <a:extLst>
                <a:ext uri="{FF2B5EF4-FFF2-40B4-BE49-F238E27FC236}">
                  <a16:creationId xmlns:a16="http://schemas.microsoft.com/office/drawing/2014/main" id="{858B3BEC-6466-4CD8-BACD-8A8E602BF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254"/>
              <a:ext cx="1" cy="1"/>
            </a:xfrm>
            <a:custGeom>
              <a:avLst/>
              <a:gdLst>
                <a:gd name="T0" fmla="*/ 0 w 7"/>
                <a:gd name="T1" fmla="*/ 0 h 1"/>
                <a:gd name="T2" fmla="*/ 0 w 7"/>
                <a:gd name="T3" fmla="*/ 0 h 1"/>
                <a:gd name="T4" fmla="*/ 0 w 7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59" name="Freeform 23">
              <a:extLst>
                <a:ext uri="{FF2B5EF4-FFF2-40B4-BE49-F238E27FC236}">
                  <a16:creationId xmlns:a16="http://schemas.microsoft.com/office/drawing/2014/main" id="{0F4B2236-CFD4-409F-98C9-6FEC9CB86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254"/>
              <a:ext cx="1" cy="1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0 w 4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0" name="Freeform 24">
              <a:extLst>
                <a:ext uri="{FF2B5EF4-FFF2-40B4-BE49-F238E27FC236}">
                  <a16:creationId xmlns:a16="http://schemas.microsoft.com/office/drawing/2014/main" id="{F96072E9-79E2-42E5-92AD-6A93956D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0" y="1256"/>
              <a:ext cx="1" cy="1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0 h 7"/>
                <a:gd name="T4" fmla="*/ 0 w 1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1" name="Freeform 25">
              <a:extLst>
                <a:ext uri="{FF2B5EF4-FFF2-40B4-BE49-F238E27FC236}">
                  <a16:creationId xmlns:a16="http://schemas.microsoft.com/office/drawing/2014/main" id="{B95F0398-21A5-45D9-A44F-1A4465708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1237"/>
              <a:ext cx="1" cy="1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2" name="Text Box 29">
              <a:extLst>
                <a:ext uri="{FF2B5EF4-FFF2-40B4-BE49-F238E27FC236}">
                  <a16:creationId xmlns:a16="http://schemas.microsoft.com/office/drawing/2014/main" id="{86D5B35D-0DFF-44B6-9229-288B72293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3" y="903"/>
              <a:ext cx="6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800"/>
                <a:t>Angst</a:t>
              </a:r>
            </a:p>
          </p:txBody>
        </p:sp>
        <p:sp>
          <p:nvSpPr>
            <p:cNvPr id="18463" name="Text Box 30">
              <a:extLst>
                <a:ext uri="{FF2B5EF4-FFF2-40B4-BE49-F238E27FC236}">
                  <a16:creationId xmlns:a16="http://schemas.microsoft.com/office/drawing/2014/main" id="{D33813CC-A268-4203-8A31-ED2F29960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1797"/>
              <a:ext cx="2331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2000"/>
                <a:t>Bewegungslosigkeit / Lähmung</a:t>
              </a:r>
            </a:p>
            <a:p>
              <a:pPr eaLnBrk="1" hangingPunct="1"/>
              <a:r>
                <a:rPr lang="de-DE" altLang="de-DE" sz="2000"/>
                <a:t>Unkontrolliertem Handeln</a:t>
              </a:r>
            </a:p>
            <a:p>
              <a:pPr eaLnBrk="1" hangingPunct="1"/>
              <a:r>
                <a:rPr lang="de-DE" altLang="de-DE" sz="2000"/>
                <a:t>Überreaktion </a:t>
              </a:r>
            </a:p>
            <a:p>
              <a:pPr eaLnBrk="1" hangingPunct="1"/>
              <a:r>
                <a:rPr lang="de-DE" altLang="de-DE" sz="2000"/>
                <a:t>Schock</a:t>
              </a:r>
            </a:p>
            <a:p>
              <a:pPr eaLnBrk="1" hangingPunct="1"/>
              <a:endParaRPr lang="de-DE" altLang="de-DE" sz="2000"/>
            </a:p>
          </p:txBody>
        </p:sp>
        <p:sp>
          <p:nvSpPr>
            <p:cNvPr id="18464" name="Text Box 31">
              <a:extLst>
                <a:ext uri="{FF2B5EF4-FFF2-40B4-BE49-F238E27FC236}">
                  <a16:creationId xmlns:a16="http://schemas.microsoft.com/office/drawing/2014/main" id="{05C18B11-F518-4563-8E2F-1EB8A2846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" y="1389"/>
              <a:ext cx="5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600"/>
                <a:t>führt zu</a:t>
              </a:r>
            </a:p>
          </p:txBody>
        </p:sp>
        <p:sp>
          <p:nvSpPr>
            <p:cNvPr id="18465" name="Line 32">
              <a:extLst>
                <a:ext uri="{FF2B5EF4-FFF2-40B4-BE49-F238E27FC236}">
                  <a16:creationId xmlns:a16="http://schemas.microsoft.com/office/drawing/2014/main" id="{CB34EBFF-3593-454D-9FFB-D1026DCEB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1570"/>
              <a:ext cx="0" cy="9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6" name="Line 34">
              <a:extLst>
                <a:ext uri="{FF2B5EF4-FFF2-40B4-BE49-F238E27FC236}">
                  <a16:creationId xmlns:a16="http://schemas.microsoft.com/office/drawing/2014/main" id="{E4F7E9EE-2B1B-42B8-B06E-871D2AACF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1933"/>
              <a:ext cx="45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7" name="Line 35">
              <a:extLst>
                <a:ext uri="{FF2B5EF4-FFF2-40B4-BE49-F238E27FC236}">
                  <a16:creationId xmlns:a16="http://schemas.microsoft.com/office/drawing/2014/main" id="{9602094A-B01D-4E69-A01D-E97BCBD25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2115"/>
              <a:ext cx="45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8" name="Line 36">
              <a:extLst>
                <a:ext uri="{FF2B5EF4-FFF2-40B4-BE49-F238E27FC236}">
                  <a16:creationId xmlns:a16="http://schemas.microsoft.com/office/drawing/2014/main" id="{6E47F499-A80A-48F9-9903-4B46C7CB80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2296"/>
              <a:ext cx="45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69" name="Line 37">
              <a:extLst>
                <a:ext uri="{FF2B5EF4-FFF2-40B4-BE49-F238E27FC236}">
                  <a16:creationId xmlns:a16="http://schemas.microsoft.com/office/drawing/2014/main" id="{22C00708-3A15-4157-9932-881EE1829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2478"/>
              <a:ext cx="454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470" name="Line 38">
              <a:extLst>
                <a:ext uri="{FF2B5EF4-FFF2-40B4-BE49-F238E27FC236}">
                  <a16:creationId xmlns:a16="http://schemas.microsoft.com/office/drawing/2014/main" id="{EF7AA7F1-181A-4924-A148-C91DF4A00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0" y="1253"/>
              <a:ext cx="0" cy="1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8435" name="Picture 41" descr="Erschrocken1-klein">
            <a:extLst>
              <a:ext uri="{FF2B5EF4-FFF2-40B4-BE49-F238E27FC236}">
                <a16:creationId xmlns:a16="http://schemas.microsoft.com/office/drawing/2014/main" id="{94FB54E9-12EC-4D45-9C1C-9D8EC07B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22034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3">
            <a:extLst>
              <a:ext uri="{FF2B5EF4-FFF2-40B4-BE49-F238E27FC236}">
                <a16:creationId xmlns:a16="http://schemas.microsoft.com/office/drawing/2014/main" id="{6CF49F67-8F79-4149-BC73-DB4C42BD3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143000"/>
            <a:ext cx="189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accent2"/>
                </a:solidFill>
              </a:rPr>
              <a:t>Angstreaktion</a:t>
            </a:r>
          </a:p>
        </p:txBody>
      </p:sp>
      <p:sp>
        <p:nvSpPr>
          <p:cNvPr id="18437" name="Rectangle 44">
            <a:extLst>
              <a:ext uri="{FF2B5EF4-FFF2-40B4-BE49-F238E27FC236}">
                <a16:creationId xmlns:a16="http://schemas.microsoft.com/office/drawing/2014/main" id="{E66DA8ED-FF31-4A65-814D-5D6A03ABE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62600" y="6248400"/>
            <a:ext cx="838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Angstreaktion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72" name="Text Box 40">
            <a:extLst>
              <a:ext uri="{FF2B5EF4-FFF2-40B4-BE49-F238E27FC236}">
                <a16:creationId xmlns:a16="http://schemas.microsoft.com/office/drawing/2014/main" id="{93E0CF6D-32B8-4631-8BA1-27F0F1390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57400"/>
            <a:ext cx="765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/>
              <a:t>Die Ausbreitung kann durch alle Formen der Wärmeübertragung erfolgen:</a:t>
            </a:r>
          </a:p>
        </p:txBody>
      </p:sp>
      <p:grpSp>
        <p:nvGrpSpPr>
          <p:cNvPr id="172098" name="Group 66">
            <a:extLst>
              <a:ext uri="{FF2B5EF4-FFF2-40B4-BE49-F238E27FC236}">
                <a16:creationId xmlns:a16="http://schemas.microsoft.com/office/drawing/2014/main" id="{702716DE-F3F7-44FC-97DD-BA95F1E572F7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703513"/>
            <a:ext cx="2025650" cy="1016000"/>
            <a:chOff x="1872" y="1703"/>
            <a:chExt cx="1276" cy="640"/>
          </a:xfrm>
        </p:grpSpPr>
        <p:grpSp>
          <p:nvGrpSpPr>
            <p:cNvPr id="20496" name="Group 55">
              <a:extLst>
                <a:ext uri="{FF2B5EF4-FFF2-40B4-BE49-F238E27FC236}">
                  <a16:creationId xmlns:a16="http://schemas.microsoft.com/office/drawing/2014/main" id="{AB115794-6367-4613-B0D0-792392DAC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703"/>
              <a:ext cx="1258" cy="231"/>
              <a:chOff x="1872" y="1703"/>
              <a:chExt cx="1258" cy="231"/>
            </a:xfrm>
          </p:grpSpPr>
          <p:sp>
            <p:nvSpPr>
              <p:cNvPr id="20503" name="AutoShape 43">
                <a:extLst>
                  <a:ext uri="{FF2B5EF4-FFF2-40B4-BE49-F238E27FC236}">
                    <a16:creationId xmlns:a16="http://schemas.microsoft.com/office/drawing/2014/main" id="{4A51D6E3-E825-41FF-9FF6-AE2AC7985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0504" name="Text Box 48">
                <a:extLst>
                  <a:ext uri="{FF2B5EF4-FFF2-40B4-BE49-F238E27FC236}">
                    <a16:creationId xmlns:a16="http://schemas.microsoft.com/office/drawing/2014/main" id="{E8306E73-2872-4BB4-BE74-68EEB825B3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8" y="1703"/>
                <a:ext cx="11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800">
                    <a:solidFill>
                      <a:srgbClr val="CC3300"/>
                    </a:solidFill>
                  </a:rPr>
                  <a:t>Wärmestrahlung</a:t>
                </a:r>
              </a:p>
            </p:txBody>
          </p:sp>
        </p:grpSp>
        <p:grpSp>
          <p:nvGrpSpPr>
            <p:cNvPr id="20497" name="Group 56">
              <a:extLst>
                <a:ext uri="{FF2B5EF4-FFF2-40B4-BE49-F238E27FC236}">
                  <a16:creationId xmlns:a16="http://schemas.microsoft.com/office/drawing/2014/main" id="{1D21B456-74FA-47CA-BB65-516149DC4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920"/>
              <a:ext cx="1100" cy="231"/>
              <a:chOff x="1872" y="1920"/>
              <a:chExt cx="1100" cy="231"/>
            </a:xfrm>
          </p:grpSpPr>
          <p:sp>
            <p:nvSpPr>
              <p:cNvPr id="20501" name="AutoShape 45">
                <a:extLst>
                  <a:ext uri="{FF2B5EF4-FFF2-40B4-BE49-F238E27FC236}">
                    <a16:creationId xmlns:a16="http://schemas.microsoft.com/office/drawing/2014/main" id="{ED555B7C-AB73-4F1F-938E-566B56727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1968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0502" name="Text Box 49">
                <a:extLst>
                  <a:ext uri="{FF2B5EF4-FFF2-40B4-BE49-F238E27FC236}">
                    <a16:creationId xmlns:a16="http://schemas.microsoft.com/office/drawing/2014/main" id="{6DB2F2EA-7594-4BD6-B6B8-6A3A11B6A9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1920"/>
                <a:ext cx="10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800">
                    <a:solidFill>
                      <a:srgbClr val="CC3300"/>
                    </a:solidFill>
                  </a:rPr>
                  <a:t>Wärmeleitung</a:t>
                </a:r>
              </a:p>
            </p:txBody>
          </p:sp>
        </p:grpSp>
        <p:grpSp>
          <p:nvGrpSpPr>
            <p:cNvPr id="20498" name="Group 57">
              <a:extLst>
                <a:ext uri="{FF2B5EF4-FFF2-40B4-BE49-F238E27FC236}">
                  <a16:creationId xmlns:a16="http://schemas.microsoft.com/office/drawing/2014/main" id="{ABB0E1A1-F036-450A-8E5F-93226897EC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2112"/>
              <a:ext cx="1276" cy="231"/>
              <a:chOff x="1872" y="2112"/>
              <a:chExt cx="1276" cy="231"/>
            </a:xfrm>
          </p:grpSpPr>
          <p:sp>
            <p:nvSpPr>
              <p:cNvPr id="20499" name="AutoShape 46">
                <a:extLst>
                  <a:ext uri="{FF2B5EF4-FFF2-40B4-BE49-F238E27FC236}">
                    <a16:creationId xmlns:a16="http://schemas.microsoft.com/office/drawing/2014/main" id="{FCF44FFE-6F81-4A26-8F55-51862F0BD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160"/>
                <a:ext cx="96" cy="96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de-DE"/>
              </a:p>
            </p:txBody>
          </p:sp>
          <p:sp>
            <p:nvSpPr>
              <p:cNvPr id="20500" name="Text Box 50">
                <a:extLst>
                  <a:ext uri="{FF2B5EF4-FFF2-40B4-BE49-F238E27FC236}">
                    <a16:creationId xmlns:a16="http://schemas.microsoft.com/office/drawing/2014/main" id="{2AB0BBE9-FCAE-4284-B2F5-A8B7E01D1E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2112"/>
                <a:ext cx="11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de-DE" altLang="de-DE" sz="1800">
                    <a:solidFill>
                      <a:srgbClr val="CC3300"/>
                    </a:solidFill>
                  </a:rPr>
                  <a:t>Wärmeströmung</a:t>
                </a:r>
              </a:p>
            </p:txBody>
          </p:sp>
        </p:grpSp>
      </p:grpSp>
      <p:grpSp>
        <p:nvGrpSpPr>
          <p:cNvPr id="172099" name="Group 67">
            <a:extLst>
              <a:ext uri="{FF2B5EF4-FFF2-40B4-BE49-F238E27FC236}">
                <a16:creationId xmlns:a16="http://schemas.microsoft.com/office/drawing/2014/main" id="{AFAF7BFA-0599-4783-A919-121BEEB20835}"/>
              </a:ext>
            </a:extLst>
          </p:cNvPr>
          <p:cNvGrpSpPr>
            <a:grpSpLocks/>
          </p:cNvGrpSpPr>
          <p:nvPr/>
        </p:nvGrpSpPr>
        <p:grpSpPr bwMode="auto">
          <a:xfrm>
            <a:off x="1812925" y="3922713"/>
            <a:ext cx="4265613" cy="1981200"/>
            <a:chOff x="1142" y="2471"/>
            <a:chExt cx="2687" cy="1248"/>
          </a:xfrm>
        </p:grpSpPr>
        <p:sp>
          <p:nvSpPr>
            <p:cNvPr id="20489" name="Text Box 53">
              <a:extLst>
                <a:ext uri="{FF2B5EF4-FFF2-40B4-BE49-F238E27FC236}">
                  <a16:creationId xmlns:a16="http://schemas.microsoft.com/office/drawing/2014/main" id="{C17D0C81-29B8-4C11-BDF7-6E27A5C18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" y="2471"/>
              <a:ext cx="9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/>
                <a:t>Sowie durch:</a:t>
              </a:r>
            </a:p>
          </p:txBody>
        </p:sp>
        <p:sp>
          <p:nvSpPr>
            <p:cNvPr id="20490" name="AutoShape 47">
              <a:extLst>
                <a:ext uri="{FF2B5EF4-FFF2-40B4-BE49-F238E27FC236}">
                  <a16:creationId xmlns:a16="http://schemas.microsoft.com/office/drawing/2014/main" id="{54C7E29B-0F12-4A28-BEF0-A4B575C72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784"/>
              <a:ext cx="9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0491" name="Text Box 54">
              <a:extLst>
                <a:ext uri="{FF2B5EF4-FFF2-40B4-BE49-F238E27FC236}">
                  <a16:creationId xmlns:a16="http://schemas.microsoft.com/office/drawing/2014/main" id="{7E5176C0-99B2-47E0-A959-0880C0B04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736"/>
              <a:ext cx="1861" cy="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800">
                  <a:solidFill>
                    <a:srgbClr val="CC3300"/>
                  </a:solidFill>
                </a:rPr>
                <a:t>Funkenflug</a:t>
              </a:r>
            </a:p>
            <a:p>
              <a:r>
                <a:rPr lang="de-DE" altLang="de-DE" sz="1800">
                  <a:solidFill>
                    <a:srgbClr val="CC3300"/>
                  </a:solidFill>
                </a:rPr>
                <a:t>Flugfeuer</a:t>
              </a:r>
            </a:p>
            <a:p>
              <a:pPr>
                <a:lnSpc>
                  <a:spcPct val="120000"/>
                </a:lnSpc>
              </a:pPr>
              <a:r>
                <a:rPr lang="de-DE" altLang="de-DE" sz="1800">
                  <a:solidFill>
                    <a:srgbClr val="CC3300"/>
                  </a:solidFill>
                </a:rPr>
                <a:t>Schnelle Brandausbreitung</a:t>
              </a:r>
            </a:p>
            <a:p>
              <a:r>
                <a:rPr lang="de-DE" altLang="de-DE" sz="1800">
                  <a:solidFill>
                    <a:srgbClr val="CC3300"/>
                  </a:solidFill>
                </a:rPr>
                <a:t>Bauliche Mängel</a:t>
              </a:r>
            </a:p>
            <a:p>
              <a:pPr>
                <a:lnSpc>
                  <a:spcPct val="110000"/>
                </a:lnSpc>
              </a:pPr>
              <a:r>
                <a:rPr lang="de-DE" altLang="de-DE" sz="1800">
                  <a:solidFill>
                    <a:srgbClr val="CC3300"/>
                  </a:solidFill>
                </a:rPr>
                <a:t>Falsche Löschtaktik</a:t>
              </a:r>
            </a:p>
          </p:txBody>
        </p:sp>
        <p:sp>
          <p:nvSpPr>
            <p:cNvPr id="20492" name="AutoShape 58">
              <a:extLst>
                <a:ext uri="{FF2B5EF4-FFF2-40B4-BE49-F238E27FC236}">
                  <a16:creationId xmlns:a16="http://schemas.microsoft.com/office/drawing/2014/main" id="{51A88472-6DE4-4DCA-9DCE-A78EBB661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976"/>
              <a:ext cx="9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0493" name="AutoShape 59">
              <a:extLst>
                <a:ext uri="{FF2B5EF4-FFF2-40B4-BE49-F238E27FC236}">
                  <a16:creationId xmlns:a16="http://schemas.microsoft.com/office/drawing/2014/main" id="{57338271-EEC3-4420-8BD5-0A2CEFCD8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168"/>
              <a:ext cx="9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0494" name="AutoShape 60">
              <a:extLst>
                <a:ext uri="{FF2B5EF4-FFF2-40B4-BE49-F238E27FC236}">
                  <a16:creationId xmlns:a16="http://schemas.microsoft.com/office/drawing/2014/main" id="{D0DA2648-C53F-4C2C-9CBC-6A84D519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360"/>
              <a:ext cx="9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0495" name="AutoShape 61">
              <a:extLst>
                <a:ext uri="{FF2B5EF4-FFF2-40B4-BE49-F238E27FC236}">
                  <a16:creationId xmlns:a16="http://schemas.microsoft.com/office/drawing/2014/main" id="{D61EF8E0-300C-444B-8361-6669DA45B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552"/>
              <a:ext cx="96" cy="96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20485" name="Group 65">
            <a:extLst>
              <a:ext uri="{FF2B5EF4-FFF2-40B4-BE49-F238E27FC236}">
                <a16:creationId xmlns:a16="http://schemas.microsoft.com/office/drawing/2014/main" id="{279E065D-D573-4836-8D5D-DCC719290E8D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143000"/>
            <a:ext cx="6234113" cy="777875"/>
            <a:chOff x="1056" y="720"/>
            <a:chExt cx="3927" cy="490"/>
          </a:xfrm>
        </p:grpSpPr>
        <p:sp>
          <p:nvSpPr>
            <p:cNvPr id="20487" name="Text Box 35">
              <a:extLst>
                <a:ext uri="{FF2B5EF4-FFF2-40B4-BE49-F238E27FC236}">
                  <a16:creationId xmlns:a16="http://schemas.microsoft.com/office/drawing/2014/main" id="{E2C9A973-10FD-41DF-9537-02984FDCD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960"/>
              <a:ext cx="39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 b="1">
                  <a:solidFill>
                    <a:schemeClr val="accent2"/>
                  </a:solidFill>
                </a:rPr>
                <a:t>- Ausbreitungsmöglichkeiten beim  Brandeinsatz -</a:t>
              </a:r>
            </a:p>
          </p:txBody>
        </p:sp>
        <p:sp>
          <p:nvSpPr>
            <p:cNvPr id="20488" name="Text Box 63">
              <a:extLst>
                <a:ext uri="{FF2B5EF4-FFF2-40B4-BE49-F238E27FC236}">
                  <a16:creationId xmlns:a16="http://schemas.microsoft.com/office/drawing/2014/main" id="{25F33422-11D8-4D7F-8AAE-9B5406906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720"/>
              <a:ext cx="105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000" b="1">
                  <a:solidFill>
                    <a:schemeClr val="accent2"/>
                  </a:solidFill>
                </a:rPr>
                <a:t>Ausbreitung</a:t>
              </a:r>
            </a:p>
          </p:txBody>
        </p:sp>
      </p:grpSp>
      <p:sp>
        <p:nvSpPr>
          <p:cNvPr id="20486" name="Rectangle 68">
            <a:extLst>
              <a:ext uri="{FF2B5EF4-FFF2-40B4-BE49-F238E27FC236}">
                <a16:creationId xmlns:a16="http://schemas.microsoft.com/office/drawing/2014/main" id="{B20F04CF-92FF-4A0A-A039-31ED1B4CB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24400" y="6248400"/>
            <a:ext cx="15240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800">
                <a:solidFill>
                  <a:schemeClr val="bg1"/>
                </a:solidFill>
              </a:rPr>
              <a:t>Ausbreitungsmöglichkeiten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2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2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72" grpId="0" autoUpdateAnimBg="0"/>
    </p:bldLst>
  </p:timing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23EBF4CCD79D4D8C8EF4B2ACD9B815" ma:contentTypeVersion="2" ma:contentTypeDescription="Ein neues Dokument erstellen." ma:contentTypeScope="" ma:versionID="94b98f797358a7f7c1a626100ba504cf">
  <xsd:schema xmlns:xsd="http://www.w3.org/2001/XMLSchema" xmlns:xs="http://www.w3.org/2001/XMLSchema" xmlns:p="http://schemas.microsoft.com/office/2006/metadata/properties" xmlns:ns2="2daf07dc-52ac-4d71-aac0-a4dbd7e2abbc" targetNamespace="http://schemas.microsoft.com/office/2006/metadata/properties" ma:root="true" ma:fieldsID="062a018d03d773cb00a95205dca85d34" ns2:_="">
    <xsd:import namespace="2daf07dc-52ac-4d71-aac0-a4dbd7e2abbc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Dokumen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07dc-52ac-4d71-aac0-a4dbd7e2abbc" elementFormDefault="qualified">
    <xsd:import namespace="http://schemas.microsoft.com/office/2006/documentManagement/types"/>
    <xsd:import namespace="http://schemas.microsoft.com/office/infopath/2007/PartnerControls"/>
    <xsd:element name="Thema" ma:index="8" nillable="true" ma:displayName="Thema" ma:format="RadioButtons" ma:internalName="Thema">
      <xsd:simpleType>
        <xsd:restriction base="dms:Choice">
          <xsd:enumeration value="Atemschutzgeräteträger"/>
          <xsd:enumeration value="Bootsführer"/>
          <xsd:enumeration value="CSA Atemschutzgeräteträger"/>
          <xsd:enumeration value="Einführung zum Ausbilderheft"/>
          <xsd:enumeration value="KAB in der FwDV 2"/>
          <xsd:enumeration value="Konzept"/>
          <xsd:enumeration value="Leiter"/>
          <xsd:enumeration value="Maschinist"/>
          <xsd:enumeration value="Sprechfunk analog"/>
          <xsd:enumeration value="Sprechfunk digital"/>
          <xsd:enumeration value="Truppführer"/>
          <xsd:enumeration value="Truppmann Teil 1"/>
          <xsd:enumeration value="Truppmann Teil 2"/>
          <xsd:enumeration value="Veröffentlichungen"/>
        </xsd:restriction>
      </xsd:simpleType>
    </xsd:element>
    <xsd:element name="Dokumente" ma:index="9" nillable="true" ma:displayName="Dokumente" ma:format="RadioButtons" ma:internalName="Dokumente">
      <xsd:simpleType>
        <xsd:restriction base="dms:Choice">
          <xsd:enumeration value="Ausbilderheft"/>
          <xsd:enumeration value="Teilnehmerheft"/>
          <xsd:enumeration value="Präsentationen"/>
          <xsd:enumeration value="Schriftverkeh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a xmlns="2daf07dc-52ac-4d71-aac0-a4dbd7e2abbc">Truppmann Teil 1</Thema>
    <Dokumente xmlns="2daf07dc-52ac-4d71-aac0-a4dbd7e2abbc">Präsentationen</Dokumente>
  </documentManagement>
</p:properties>
</file>

<file path=customXml/itemProps1.xml><?xml version="1.0" encoding="utf-8"?>
<ds:datastoreItem xmlns:ds="http://schemas.openxmlformats.org/officeDocument/2006/customXml" ds:itemID="{D0D6D077-B208-4FB8-8514-D9F27D797B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af07dc-52ac-4d71-aac0-a4dbd7e2a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8F454D-3D43-45A5-A15D-5ACA8900D746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EE8316F-A5D2-4870-BDE2-CC43E83512F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D:\Programme\Microsoft Office\Vorlagen\Präsentationen\_KAB-Folien-Layout-längsformat.pot</Template>
  <TotalTime>0</TotalTime>
  <Words>1278</Words>
  <Application>Microsoft Office PowerPoint</Application>
  <PresentationFormat>Bildschirmpräsentation (4:3)</PresentationFormat>
  <Paragraphs>415</Paragraphs>
  <Slides>41</Slides>
  <Notes>41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41</vt:i4>
      </vt:variant>
    </vt:vector>
  </HeadingPairs>
  <TitlesOfParts>
    <vt:vector size="48" baseType="lpstr">
      <vt:lpstr>Arial</vt:lpstr>
      <vt:lpstr>Times New Roman</vt:lpstr>
      <vt:lpstr>Wingdings</vt:lpstr>
      <vt:lpstr>_KAB-Folien-Layout-längsformat</vt:lpstr>
      <vt:lpstr>Microsoft Photo Editor 3.0-Photo</vt:lpstr>
      <vt:lpstr>Microsoft Word-Bild</vt:lpstr>
      <vt:lpstr>Microsoft Word-Dokument</vt:lpstr>
      <vt:lpstr>Deckblatt –Verhalten bei Gefahr</vt:lpstr>
      <vt:lpstr>Einsätze der Feuerwehr</vt:lpstr>
      <vt:lpstr>Bedrohung von Gefahren</vt:lpstr>
      <vt:lpstr>Gefahren der Einsatzstelle</vt:lpstr>
      <vt:lpstr>Erscheinungsformen der Atemgifte</vt:lpstr>
      <vt:lpstr>Atemgifte und deren Wirkung</vt:lpstr>
      <vt:lpstr>Chlorgas - Flaschenbatterie</vt:lpstr>
      <vt:lpstr>Angstreaktion</vt:lpstr>
      <vt:lpstr>Ausbreitungsmöglichkeiten</vt:lpstr>
      <vt:lpstr>Wärmestrahlung</vt:lpstr>
      <vt:lpstr>Wärmeleitung</vt:lpstr>
      <vt:lpstr>Wärmeströmung</vt:lpstr>
      <vt:lpstr>Falsche Löschtaktik / Wasser</vt:lpstr>
      <vt:lpstr>Falsche Löschtaktik / Pulverlöscher</vt:lpstr>
      <vt:lpstr>Schadensausweitung</vt:lpstr>
      <vt:lpstr>Atomare Strahlung / Gefährdung</vt:lpstr>
      <vt:lpstr>Inkorporation / Kontamination</vt:lpstr>
      <vt:lpstr>Atom-Strahlung / Abstand</vt:lpstr>
      <vt:lpstr>Atom-Strahlung / Aufenthaltsdauer</vt:lpstr>
      <vt:lpstr>Atom-Strahlung / Abschirmung</vt:lpstr>
      <vt:lpstr>Chemische Stoffe / Kennzeichnung</vt:lpstr>
      <vt:lpstr>Gefahrgut - Kennzeichnungen</vt:lpstr>
      <vt:lpstr>Gefahrgut - Kennzeichnungen</vt:lpstr>
      <vt:lpstr>Gefahrstoffklassen 1 - 4</vt:lpstr>
      <vt:lpstr>Gefahrstoffklassen 5 - 8</vt:lpstr>
      <vt:lpstr>Gefahrstoffklassen 9</vt:lpstr>
      <vt:lpstr>Kennzeichnung Flüssiggastransport</vt:lpstr>
      <vt:lpstr>Gefahrensymbole auf Versandstücken</vt:lpstr>
      <vt:lpstr>Kennzeichnung Druckgasflaschen</vt:lpstr>
      <vt:lpstr>Erkrankung / Verletzung</vt:lpstr>
      <vt:lpstr>Explosionsgefahren</vt:lpstr>
      <vt:lpstr>Einsturzursachen b. Gebäuden</vt:lpstr>
      <vt:lpstr>Einsturzgefahr b. Gebäuden</vt:lpstr>
      <vt:lpstr>Trümmerschatten bei Gebäuden</vt:lpstr>
      <vt:lpstr>Maßnahmen bei Einsturzgefahr</vt:lpstr>
      <vt:lpstr>Elektrizität</vt:lpstr>
      <vt:lpstr>Wirkung des elektr. Stromes</vt:lpstr>
      <vt:lpstr>Mindestabstände</vt:lpstr>
      <vt:lpstr>Durchzuführ. Sicherheitsmaßnahmen</vt:lpstr>
      <vt:lpstr>Spannungstrichter</vt:lpstr>
      <vt:lpstr>Geltungsbereich bei Elektrounfällen</vt:lpstr>
    </vt:vector>
  </TitlesOfParts>
  <Company>LFKS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Client</dc:creator>
  <cp:lastModifiedBy>Flemming Götz</cp:lastModifiedBy>
  <cp:revision>364</cp:revision>
  <cp:lastPrinted>2004-08-13T06:16:35Z</cp:lastPrinted>
  <dcterms:created xsi:type="dcterms:W3CDTF">2001-08-29T09:17:01Z</dcterms:created>
  <dcterms:modified xsi:type="dcterms:W3CDTF">2024-07-18T11:22:30Z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27100.0000000000</vt:lpwstr>
  </property>
</Properties>
</file>