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991" r:id="rId5"/>
  </p:sldMasterIdLst>
  <p:notesMasterIdLst>
    <p:notesMasterId r:id="rId46"/>
  </p:notesMasterIdLst>
  <p:handoutMasterIdLst>
    <p:handoutMasterId r:id="rId47"/>
  </p:handoutMasterIdLst>
  <p:sldIdLst>
    <p:sldId id="265" r:id="rId6"/>
    <p:sldId id="256" r:id="rId7"/>
    <p:sldId id="266" r:id="rId8"/>
    <p:sldId id="257" r:id="rId9"/>
    <p:sldId id="258" r:id="rId10"/>
    <p:sldId id="296" r:id="rId11"/>
    <p:sldId id="297" r:id="rId12"/>
    <p:sldId id="259" r:id="rId13"/>
    <p:sldId id="305" r:id="rId14"/>
    <p:sldId id="303" r:id="rId15"/>
    <p:sldId id="292" r:id="rId16"/>
    <p:sldId id="291" r:id="rId17"/>
    <p:sldId id="293" r:id="rId18"/>
    <p:sldId id="294" r:id="rId19"/>
    <p:sldId id="267" r:id="rId20"/>
    <p:sldId id="260" r:id="rId21"/>
    <p:sldId id="298" r:id="rId22"/>
    <p:sldId id="261" r:id="rId23"/>
    <p:sldId id="306" r:id="rId24"/>
    <p:sldId id="304" r:id="rId25"/>
    <p:sldId id="268" r:id="rId26"/>
    <p:sldId id="262" r:id="rId27"/>
    <p:sldId id="299" r:id="rId28"/>
    <p:sldId id="269" r:id="rId29"/>
    <p:sldId id="276" r:id="rId30"/>
    <p:sldId id="277" r:id="rId31"/>
    <p:sldId id="285" r:id="rId32"/>
    <p:sldId id="300" r:id="rId33"/>
    <p:sldId id="301" r:id="rId34"/>
    <p:sldId id="302" r:id="rId35"/>
    <p:sldId id="270" r:id="rId36"/>
    <p:sldId id="279" r:id="rId37"/>
    <p:sldId id="286" r:id="rId38"/>
    <p:sldId id="287" r:id="rId39"/>
    <p:sldId id="272" r:id="rId40"/>
    <p:sldId id="283" r:id="rId41"/>
    <p:sldId id="290" r:id="rId42"/>
    <p:sldId id="295" r:id="rId43"/>
    <p:sldId id="275" r:id="rId44"/>
    <p:sldId id="284" r:id="rId45"/>
  </p:sldIdLst>
  <p:sldSz cx="9144000" cy="6858000" type="screen4x3"/>
  <p:notesSz cx="9144000" cy="6858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8600"/>
    <a:srgbClr val="FFD243"/>
    <a:srgbClr val="8F71A0"/>
    <a:srgbClr val="D7DFE9"/>
    <a:srgbClr val="AFBFD3"/>
    <a:srgbClr val="88A0BC"/>
    <a:srgbClr val="6080A6"/>
    <a:srgbClr val="386090"/>
    <a:srgbClr val="DAD0DF"/>
    <a:srgbClr val="CC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ittlere Formatvorlage 4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Mittlere Formatvorlage 4 - Akz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45" autoAdjust="0"/>
    <p:restoredTop sz="93141" autoAdjust="0"/>
  </p:normalViewPr>
  <p:slideViewPr>
    <p:cSldViewPr showGuides="1">
      <p:cViewPr varScale="1">
        <p:scale>
          <a:sx n="118" d="100"/>
          <a:sy n="118" d="100"/>
        </p:scale>
        <p:origin x="158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53" y="43661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a typeface="ＭＳ Ｐゴシック" pitchFamily="-65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a typeface="ＭＳ Ｐゴシック" pitchFamily="-65" charset="-128"/>
              </a:defRPr>
            </a:lvl1pPr>
          </a:lstStyle>
          <a:p>
            <a:pPr>
              <a:defRPr/>
            </a:pPr>
            <a:fld id="{061EF004-8AE8-4851-BFD9-ED5DFF37B03E}" type="datetime1">
              <a:rPr lang="de-DE"/>
              <a:pPr>
                <a:defRPr/>
              </a:pPr>
              <a:t>16.02.2024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a typeface="ＭＳ Ｐゴシック" pitchFamily="-65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a typeface="ＭＳ Ｐゴシック" pitchFamily="-65" charset="-128"/>
              </a:defRPr>
            </a:lvl1pPr>
          </a:lstStyle>
          <a:p>
            <a:pPr>
              <a:defRPr/>
            </a:pPr>
            <a:fld id="{113BE717-0813-4DB8-92A2-2A8A7DEC138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15151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a typeface="ＭＳ Ｐゴシック" pitchFamily="-65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8160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a typeface="ＭＳ Ｐゴシック" pitchFamily="-65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58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a typeface="ＭＳ Ｐゴシック" pitchFamily="-65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a typeface="ＭＳ Ｐゴシック" pitchFamily="-65" charset="-128"/>
              </a:defRPr>
            </a:lvl1pPr>
          </a:lstStyle>
          <a:p>
            <a:pPr>
              <a:defRPr/>
            </a:pPr>
            <a:fld id="{35C26736-5859-444D-BC53-CB511B99F12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18660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7264404" y="6604000"/>
            <a:ext cx="1160463" cy="254000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de-DE" altLang="de-DE" sz="675">
                <a:solidFill>
                  <a:srgbClr val="606060"/>
                </a:solidFill>
                <a:latin typeface="Bliss Light" charset="0"/>
              </a:rPr>
              <a:t>Folie </a:t>
            </a:r>
            <a:fld id="{D4C4D611-EC41-44D8-8BB5-EAC916575E24}" type="slidenum">
              <a:rPr lang="de-DE" altLang="de-DE" sz="675">
                <a:solidFill>
                  <a:srgbClr val="606060"/>
                </a:solidFill>
                <a:latin typeface="Bliss Light" charset="0"/>
              </a:rPr>
              <a:pPr algn="r"/>
              <a:t>‹Nr.›</a:t>
            </a:fld>
            <a:r>
              <a:rPr lang="de-DE" altLang="de-DE" sz="675">
                <a:solidFill>
                  <a:srgbClr val="606060"/>
                </a:solidFill>
                <a:latin typeface="Bliss Light" charset="0"/>
              </a:rPr>
              <a:t>  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1673227"/>
            <a:ext cx="9144000" cy="4937125"/>
          </a:xfrm>
          <a:prstGeom prst="rect">
            <a:avLst/>
          </a:prstGeom>
          <a:solidFill>
            <a:srgbClr val="8F1936">
              <a:alpha val="9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eaLnBrk="0" hangingPunct="0">
              <a:defRPr/>
            </a:pPr>
            <a:endParaRPr lang="de-DE" sz="1800">
              <a:ea typeface="ＭＳ Ｐゴシック" pitchFamily="-65" charset="-128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714379" y="6604000"/>
            <a:ext cx="5040313" cy="254000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eaLnBrk="0" hangingPunct="0">
              <a:defRPr/>
            </a:pPr>
            <a:r>
              <a:rPr lang="de-DE" sz="675" dirty="0">
                <a:solidFill>
                  <a:srgbClr val="606060"/>
                </a:solidFill>
                <a:ea typeface="ＭＳ Ｐゴシック" pitchFamily="-65" charset="-128"/>
                <a:cs typeface="Arial" pitchFamily="34" charset="0"/>
              </a:rPr>
              <a:t>Feuerwehr- und Katastrophenschutzakademie</a:t>
            </a:r>
            <a:r>
              <a:rPr lang="de-DE" sz="675" baseline="0" dirty="0">
                <a:solidFill>
                  <a:srgbClr val="606060"/>
                </a:solidFill>
                <a:ea typeface="ＭＳ Ｐゴシック" pitchFamily="-65" charset="-128"/>
                <a:cs typeface="Arial" pitchFamily="34" charset="0"/>
              </a:rPr>
              <a:t> </a:t>
            </a:r>
            <a:r>
              <a:rPr lang="de-DE" sz="675" dirty="0">
                <a:solidFill>
                  <a:srgbClr val="606060"/>
                </a:solidFill>
                <a:ea typeface="ＭＳ Ｐゴシック" pitchFamily="-65" charset="-128"/>
                <a:cs typeface="Arial" pitchFamily="34" charset="0"/>
              </a:rPr>
              <a:t>Rheinland-Pfalz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3099" y="2525623"/>
            <a:ext cx="7751764" cy="2185215"/>
          </a:xfrm>
        </p:spPr>
        <p:txBody>
          <a:bodyPr anchor="t"/>
          <a:lstStyle>
            <a:lvl1pPr>
              <a:defRPr sz="3600" cap="all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85804" y="4800600"/>
            <a:ext cx="7739063" cy="923331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kumimoji="0" lang="de-DE" sz="225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  <a:lvl2pPr marL="342892" indent="0" algn="ctr">
              <a:buNone/>
              <a:defRPr/>
            </a:lvl2pPr>
            <a:lvl3pPr marL="685783" indent="0" algn="ctr">
              <a:buNone/>
              <a:defRPr/>
            </a:lvl3pPr>
            <a:lvl4pPr marL="1028675" indent="0" algn="ctr">
              <a:buNone/>
              <a:defRPr/>
            </a:lvl4pPr>
            <a:lvl5pPr marL="1371566" indent="0" algn="ctr">
              <a:buNone/>
              <a:defRPr/>
            </a:lvl5pPr>
            <a:lvl6pPr marL="1714457" indent="0" algn="ctr">
              <a:buNone/>
              <a:defRPr/>
            </a:lvl6pPr>
            <a:lvl7pPr marL="2057348" indent="0" algn="ctr">
              <a:buNone/>
              <a:defRPr/>
            </a:lvl7pPr>
            <a:lvl8pPr marL="2400240" indent="0" algn="ctr">
              <a:buNone/>
              <a:defRPr/>
            </a:lvl8pPr>
            <a:lvl9pPr marL="2743132" indent="0" algn="ctr">
              <a:buNone/>
              <a:defRPr/>
            </a:lvl9pPr>
          </a:lstStyle>
          <a:p>
            <a:pPr lvl="0"/>
            <a:r>
              <a:rPr lang="de-DE"/>
              <a:t>Formatvorlage des Untertitelmasters durch Klicken bearbeiten</a:t>
            </a:r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8264" y="108428"/>
            <a:ext cx="2065044" cy="1402080"/>
          </a:xfrm>
          <a:prstGeom prst="rect">
            <a:avLst/>
          </a:prstGeom>
        </p:spPr>
      </p:pic>
      <p:grpSp>
        <p:nvGrpSpPr>
          <p:cNvPr id="14" name="Group 36"/>
          <p:cNvGrpSpPr>
            <a:grpSpLocks/>
          </p:cNvGrpSpPr>
          <p:nvPr/>
        </p:nvGrpSpPr>
        <p:grpSpPr bwMode="auto">
          <a:xfrm>
            <a:off x="0" y="1584325"/>
            <a:ext cx="7596336" cy="90488"/>
            <a:chOff x="0" y="671"/>
            <a:chExt cx="4576" cy="57"/>
          </a:xfrm>
        </p:grpSpPr>
        <p:sp>
          <p:nvSpPr>
            <p:cNvPr id="15" name="Rectangle 17"/>
            <p:cNvSpPr>
              <a:spLocks noChangeArrowheads="1"/>
            </p:cNvSpPr>
            <p:nvPr/>
          </p:nvSpPr>
          <p:spPr bwMode="auto">
            <a:xfrm>
              <a:off x="450" y="671"/>
              <a:ext cx="4126" cy="57"/>
            </a:xfrm>
            <a:prstGeom prst="rect">
              <a:avLst/>
            </a:prstGeom>
            <a:solidFill>
              <a:srgbClr val="8F193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de-DE" sz="1800">
                <a:ea typeface="ＭＳ Ｐゴシック" pitchFamily="-65" charset="-128"/>
              </a:endParaRPr>
            </a:p>
          </p:txBody>
        </p:sp>
        <p:sp>
          <p:nvSpPr>
            <p:cNvPr id="16" name="Rectangle 18"/>
            <p:cNvSpPr>
              <a:spLocks noChangeArrowheads="1"/>
            </p:cNvSpPr>
            <p:nvPr/>
          </p:nvSpPr>
          <p:spPr bwMode="auto">
            <a:xfrm>
              <a:off x="0" y="671"/>
              <a:ext cx="453" cy="5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de-DE" sz="1800">
                <a:ea typeface="ＭＳ Ｐゴシック" pitchFamily="-65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0995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32"/>
          <p:cNvSpPr>
            <a:spLocks noChangeShapeType="1"/>
          </p:cNvSpPr>
          <p:nvPr/>
        </p:nvSpPr>
        <p:spPr bwMode="auto">
          <a:xfrm>
            <a:off x="0" y="6600825"/>
            <a:ext cx="9144000" cy="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de-DE" sz="1800" dirty="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264404" y="6604000"/>
            <a:ext cx="1160463" cy="254000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de-DE" altLang="de-DE" sz="675" dirty="0">
                <a:solidFill>
                  <a:srgbClr val="606060"/>
                </a:solidFill>
                <a:cs typeface="Arial" panose="020B0604020202020204" pitchFamily="34" charset="0"/>
              </a:rPr>
              <a:t>Folie </a:t>
            </a:r>
            <a:fld id="{B7B64A30-FA59-4D60-A97A-2E8D466683A1}" type="slidenum">
              <a:rPr lang="de-DE" altLang="de-DE" sz="675">
                <a:solidFill>
                  <a:srgbClr val="606060"/>
                </a:solidFill>
                <a:cs typeface="Arial" panose="020B0604020202020204" pitchFamily="34" charset="0"/>
              </a:rPr>
              <a:pPr algn="r"/>
              <a:t>‹Nr.›</a:t>
            </a:fld>
            <a:r>
              <a:rPr lang="de-DE" altLang="de-DE" sz="675" dirty="0">
                <a:solidFill>
                  <a:srgbClr val="606060"/>
                </a:solidFill>
                <a:cs typeface="Arial" panose="020B0604020202020204" pitchFamily="34" charset="0"/>
              </a:rPr>
              <a:t>  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6003928" y="6604000"/>
            <a:ext cx="1260475" cy="254000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algn="r" eaLnBrk="0" hangingPunct="0">
              <a:defRPr/>
            </a:pPr>
            <a:fld id="{DE74BDF7-63C4-4B25-BDC5-617530EC59B7}" type="datetime4">
              <a:rPr lang="de-DE" sz="675" smtClean="0">
                <a:solidFill>
                  <a:srgbClr val="606060"/>
                </a:solidFill>
                <a:ea typeface="ＭＳ Ｐゴシック" pitchFamily="-65" charset="-128"/>
                <a:cs typeface="Arial" pitchFamily="34" charset="0"/>
              </a:rPr>
              <a:t>16. Februar 2024</a:t>
            </a:fld>
            <a:endParaRPr lang="de-DE" sz="675" dirty="0">
              <a:solidFill>
                <a:srgbClr val="606060"/>
              </a:solidFill>
              <a:ea typeface="ＭＳ Ｐゴシック" pitchFamily="-65" charset="-128"/>
              <a:cs typeface="Arial" pitchFamily="34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0" y="1668466"/>
            <a:ext cx="9144000" cy="4935537"/>
          </a:xfrm>
          <a:prstGeom prst="rect">
            <a:avLst/>
          </a:prstGeom>
          <a:solidFill>
            <a:srgbClr val="8F1936">
              <a:alpha val="8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r>
              <a:rPr lang="de-DE" sz="1800">
                <a:ea typeface="ＭＳ Ｐゴシック" pitchFamily="-65" charset="-128"/>
              </a:rPr>
              <a:t>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4379" y="2667000"/>
            <a:ext cx="7720013" cy="923925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5804" y="4114802"/>
            <a:ext cx="7748587" cy="2338388"/>
          </a:xfrm>
        </p:spPr>
        <p:txBody>
          <a:bodyPr/>
          <a:lstStyle>
            <a:lvl1pPr marL="0" algn="l">
              <a:lnSpc>
                <a:spcPct val="100000"/>
              </a:lnSpc>
              <a:spcBef>
                <a:spcPts val="0"/>
              </a:spcBef>
              <a:defRPr sz="1800" baseline="0">
                <a:solidFill>
                  <a:srgbClr val="CCCCCC"/>
                </a:solidFill>
              </a:defRPr>
            </a:lvl1pPr>
            <a:lvl2pPr marL="0" indent="-1191" algn="l">
              <a:lnSpc>
                <a:spcPct val="100000"/>
              </a:lnSpc>
              <a:spcBef>
                <a:spcPts val="0"/>
              </a:spcBef>
              <a:defRPr sz="1800">
                <a:solidFill>
                  <a:srgbClr val="CCCCCC"/>
                </a:solidFill>
              </a:defRPr>
            </a:lvl2pPr>
            <a:lvl3pPr marL="0" indent="-1191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rgbClr val="CCCCCC"/>
                </a:solidFill>
              </a:defRPr>
            </a:lvl3pPr>
            <a:lvl4pPr marL="0" indent="-1191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rgbClr val="CCCCCC"/>
                </a:solidFill>
              </a:defRPr>
            </a:lvl4pPr>
            <a:lvl5pPr marL="0" indent="-1191" algn="l">
              <a:lnSpc>
                <a:spcPct val="100000"/>
              </a:lnSpc>
              <a:spcBef>
                <a:spcPts val="0"/>
              </a:spcBef>
              <a:defRPr sz="1800">
                <a:solidFill>
                  <a:srgbClr val="CCCCCC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4" name="Textfeld 13"/>
          <p:cNvSpPr txBox="1"/>
          <p:nvPr/>
        </p:nvSpPr>
        <p:spPr>
          <a:xfrm>
            <a:off x="714379" y="6604000"/>
            <a:ext cx="5040313" cy="254000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eaLnBrk="0" hangingPunct="0">
              <a:defRPr/>
            </a:pPr>
            <a:r>
              <a:rPr lang="de-DE" sz="675" dirty="0">
                <a:solidFill>
                  <a:srgbClr val="606060"/>
                </a:solidFill>
                <a:ea typeface="ＭＳ Ｐゴシック" pitchFamily="-65" charset="-128"/>
                <a:cs typeface="Arial" pitchFamily="34" charset="0"/>
              </a:rPr>
              <a:t>Feuerwehr- und Katastrophenschutzakademie</a:t>
            </a:r>
            <a:r>
              <a:rPr lang="de-DE" sz="675" baseline="0" dirty="0">
                <a:solidFill>
                  <a:srgbClr val="606060"/>
                </a:solidFill>
                <a:ea typeface="ＭＳ Ｐゴシック" pitchFamily="-65" charset="-128"/>
                <a:cs typeface="Arial" pitchFamily="34" charset="0"/>
              </a:rPr>
              <a:t> </a:t>
            </a:r>
            <a:r>
              <a:rPr lang="de-DE" sz="675" dirty="0">
                <a:solidFill>
                  <a:srgbClr val="606060"/>
                </a:solidFill>
                <a:ea typeface="ＭＳ Ｐゴシック" pitchFamily="-65" charset="-128"/>
                <a:cs typeface="Arial" pitchFamily="34" charset="0"/>
              </a:rPr>
              <a:t>Rheinland-Pfalz</a:t>
            </a: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5844" y="108428"/>
            <a:ext cx="1807464" cy="1402080"/>
          </a:xfrm>
          <a:prstGeom prst="rect">
            <a:avLst/>
          </a:prstGeom>
        </p:spPr>
      </p:pic>
      <p:grpSp>
        <p:nvGrpSpPr>
          <p:cNvPr id="16" name="Group 36"/>
          <p:cNvGrpSpPr>
            <a:grpSpLocks/>
          </p:cNvGrpSpPr>
          <p:nvPr/>
        </p:nvGrpSpPr>
        <p:grpSpPr bwMode="auto">
          <a:xfrm>
            <a:off x="0" y="1584325"/>
            <a:ext cx="7596336" cy="90488"/>
            <a:chOff x="0" y="671"/>
            <a:chExt cx="4576" cy="57"/>
          </a:xfrm>
        </p:grpSpPr>
        <p:sp>
          <p:nvSpPr>
            <p:cNvPr id="17" name="Rectangle 17"/>
            <p:cNvSpPr>
              <a:spLocks noChangeArrowheads="1"/>
            </p:cNvSpPr>
            <p:nvPr/>
          </p:nvSpPr>
          <p:spPr bwMode="auto">
            <a:xfrm>
              <a:off x="450" y="671"/>
              <a:ext cx="4126" cy="57"/>
            </a:xfrm>
            <a:prstGeom prst="rect">
              <a:avLst/>
            </a:prstGeom>
            <a:solidFill>
              <a:srgbClr val="8F193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de-DE" sz="1800">
                <a:ea typeface="ＭＳ Ｐゴシック" pitchFamily="-65" charset="-128"/>
              </a:endParaRPr>
            </a:p>
          </p:txBody>
        </p:sp>
        <p:sp>
          <p:nvSpPr>
            <p:cNvPr id="18" name="Rectangle 18"/>
            <p:cNvSpPr>
              <a:spLocks noChangeArrowheads="1"/>
            </p:cNvSpPr>
            <p:nvPr/>
          </p:nvSpPr>
          <p:spPr bwMode="auto">
            <a:xfrm>
              <a:off x="0" y="671"/>
              <a:ext cx="453" cy="5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de-DE" sz="1800">
                <a:ea typeface="ＭＳ Ｐゴシック" pitchFamily="-65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3173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32"/>
          <p:cNvSpPr>
            <a:spLocks noChangeShapeType="1"/>
          </p:cNvSpPr>
          <p:nvPr/>
        </p:nvSpPr>
        <p:spPr bwMode="auto">
          <a:xfrm>
            <a:off x="0" y="6604000"/>
            <a:ext cx="9144000" cy="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de-DE" sz="1800" dirty="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264404" y="6604000"/>
            <a:ext cx="1160463" cy="254000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de-DE" altLang="de-DE" sz="675">
                <a:solidFill>
                  <a:srgbClr val="606060"/>
                </a:solidFill>
                <a:latin typeface="Bliss Light" charset="0"/>
              </a:rPr>
              <a:t>Folie </a:t>
            </a:r>
            <a:fld id="{0A52D750-A4E4-42DB-B0EF-A3D541BEF80E}" type="slidenum">
              <a:rPr lang="de-DE" altLang="de-DE" sz="675">
                <a:solidFill>
                  <a:srgbClr val="606060"/>
                </a:solidFill>
                <a:latin typeface="Bliss Light" charset="0"/>
              </a:rPr>
              <a:pPr algn="r"/>
              <a:t>‹Nr.›</a:t>
            </a:fld>
            <a:r>
              <a:rPr lang="de-DE" altLang="de-DE" sz="675">
                <a:solidFill>
                  <a:srgbClr val="606060"/>
                </a:solidFill>
                <a:latin typeface="Bliss Light" charset="0"/>
              </a:rPr>
              <a:t>  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69928" y="2538378"/>
            <a:ext cx="7754939" cy="2185215"/>
          </a:xfrm>
        </p:spPr>
        <p:txBody>
          <a:bodyPr anchor="t"/>
          <a:lstStyle>
            <a:lvl1pPr>
              <a:defRPr sz="3600" cap="all">
                <a:solidFill>
                  <a:srgbClr val="8F1936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85804" y="4800600"/>
            <a:ext cx="7739063" cy="923331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kumimoji="0" lang="de-DE" sz="2250" b="0" i="0" u="none" strike="noStrike" kern="0" cap="none" spc="0" normalizeH="0" baseline="0" noProof="0" dirty="0" smtClean="0">
                <a:ln>
                  <a:noFill/>
                </a:ln>
                <a:solidFill>
                  <a:srgbClr val="8F1936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  <a:lvl2pPr marL="342892" indent="0" algn="ctr">
              <a:buNone/>
              <a:defRPr/>
            </a:lvl2pPr>
            <a:lvl3pPr marL="685783" indent="0" algn="ctr">
              <a:buNone/>
              <a:defRPr/>
            </a:lvl3pPr>
            <a:lvl4pPr marL="1028675" indent="0" algn="ctr">
              <a:buNone/>
              <a:defRPr/>
            </a:lvl4pPr>
            <a:lvl5pPr marL="1371566" indent="0" algn="ctr">
              <a:buNone/>
              <a:defRPr/>
            </a:lvl5pPr>
            <a:lvl6pPr marL="1714457" indent="0" algn="ctr">
              <a:buNone/>
              <a:defRPr/>
            </a:lvl6pPr>
            <a:lvl7pPr marL="2057348" indent="0" algn="ctr">
              <a:buNone/>
              <a:defRPr/>
            </a:lvl7pPr>
            <a:lvl8pPr marL="2400240" indent="0" algn="ctr">
              <a:buNone/>
              <a:defRPr/>
            </a:lvl8pPr>
            <a:lvl9pPr marL="2743132" indent="0" algn="ctr">
              <a:buNone/>
              <a:defRPr/>
            </a:lvl9pPr>
          </a:lstStyle>
          <a:p>
            <a:pPr lvl="0"/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714379" y="6604000"/>
            <a:ext cx="5040313" cy="254000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eaLnBrk="0" hangingPunct="0">
              <a:defRPr/>
            </a:pPr>
            <a:r>
              <a:rPr lang="de-DE" sz="675" dirty="0">
                <a:solidFill>
                  <a:srgbClr val="606060"/>
                </a:solidFill>
                <a:ea typeface="ＭＳ Ｐゴシック" pitchFamily="-65" charset="-128"/>
                <a:cs typeface="Arial" pitchFamily="34" charset="0"/>
              </a:rPr>
              <a:t>Feuerwehr- und Katastrophenschutzakademie</a:t>
            </a:r>
            <a:r>
              <a:rPr lang="de-DE" sz="675" baseline="0" dirty="0">
                <a:solidFill>
                  <a:srgbClr val="606060"/>
                </a:solidFill>
                <a:ea typeface="ＭＳ Ｐゴシック" pitchFamily="-65" charset="-128"/>
                <a:cs typeface="Arial" pitchFamily="34" charset="0"/>
              </a:rPr>
              <a:t> </a:t>
            </a:r>
            <a:r>
              <a:rPr lang="de-DE" sz="675" dirty="0">
                <a:solidFill>
                  <a:srgbClr val="606060"/>
                </a:solidFill>
                <a:ea typeface="ＭＳ Ｐゴシック" pitchFamily="-65" charset="-128"/>
                <a:cs typeface="Arial" pitchFamily="34" charset="0"/>
              </a:rPr>
              <a:t>Rheinland-Pfalz</a:t>
            </a:r>
          </a:p>
        </p:txBody>
      </p:sp>
      <p:pic>
        <p:nvPicPr>
          <p:cNvPr id="12" name="Grafik 1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8264" y="108428"/>
            <a:ext cx="2066400" cy="1402080"/>
          </a:xfrm>
          <a:prstGeom prst="rect">
            <a:avLst/>
          </a:prstGeom>
        </p:spPr>
      </p:pic>
      <p:grpSp>
        <p:nvGrpSpPr>
          <p:cNvPr id="14" name="Group 36"/>
          <p:cNvGrpSpPr>
            <a:grpSpLocks/>
          </p:cNvGrpSpPr>
          <p:nvPr/>
        </p:nvGrpSpPr>
        <p:grpSpPr bwMode="auto">
          <a:xfrm>
            <a:off x="0" y="1584325"/>
            <a:ext cx="7596336" cy="90488"/>
            <a:chOff x="0" y="671"/>
            <a:chExt cx="4576" cy="57"/>
          </a:xfrm>
        </p:grpSpPr>
        <p:sp>
          <p:nvSpPr>
            <p:cNvPr id="15" name="Rectangle 17"/>
            <p:cNvSpPr>
              <a:spLocks noChangeArrowheads="1"/>
            </p:cNvSpPr>
            <p:nvPr/>
          </p:nvSpPr>
          <p:spPr bwMode="auto">
            <a:xfrm>
              <a:off x="450" y="671"/>
              <a:ext cx="4126" cy="57"/>
            </a:xfrm>
            <a:prstGeom prst="rect">
              <a:avLst/>
            </a:prstGeom>
            <a:solidFill>
              <a:srgbClr val="8F193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de-DE" sz="1800">
                <a:ea typeface="ＭＳ Ｐゴシック" pitchFamily="-65" charset="-128"/>
              </a:endParaRPr>
            </a:p>
          </p:txBody>
        </p:sp>
        <p:sp>
          <p:nvSpPr>
            <p:cNvPr id="16" name="Rectangle 18"/>
            <p:cNvSpPr>
              <a:spLocks noChangeArrowheads="1"/>
            </p:cNvSpPr>
            <p:nvPr/>
          </p:nvSpPr>
          <p:spPr bwMode="auto">
            <a:xfrm>
              <a:off x="0" y="671"/>
              <a:ext cx="453" cy="5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de-DE" sz="1800">
                <a:ea typeface="ＭＳ Ｐゴシック" pitchFamily="-65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30910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>
  <p:cSld name="Zwischen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7264404" y="6604000"/>
            <a:ext cx="1160463" cy="254000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de-DE" altLang="de-DE" sz="675">
                <a:solidFill>
                  <a:srgbClr val="606060"/>
                </a:solidFill>
                <a:latin typeface="Bliss Light" charset="0"/>
              </a:rPr>
              <a:t>Folie </a:t>
            </a:r>
            <a:fld id="{826D3A0A-ED06-48D5-AD33-2022D126F767}" type="slidenum">
              <a:rPr lang="de-DE" altLang="de-DE" sz="675">
                <a:solidFill>
                  <a:srgbClr val="606060"/>
                </a:solidFill>
                <a:latin typeface="Bliss Light" charset="0"/>
              </a:rPr>
              <a:pPr algn="r"/>
              <a:t>‹Nr.›</a:t>
            </a:fld>
            <a:r>
              <a:rPr lang="de-DE" altLang="de-DE" sz="675">
                <a:solidFill>
                  <a:srgbClr val="606060"/>
                </a:solidFill>
                <a:latin typeface="Bliss Light" charset="0"/>
              </a:rPr>
              <a:t>  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1668466"/>
            <a:ext cx="9144000" cy="4935537"/>
          </a:xfrm>
          <a:prstGeom prst="rect">
            <a:avLst/>
          </a:prstGeom>
          <a:solidFill>
            <a:srgbClr val="8F1936">
              <a:alpha val="8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r>
              <a:rPr lang="de-DE" sz="1800">
                <a:ea typeface="ＭＳ Ｐゴシック" pitchFamily="-65" charset="-128"/>
              </a:rPr>
              <a:t>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9840" y="2591871"/>
            <a:ext cx="7735024" cy="1872000"/>
          </a:xfrm>
          <a:ln>
            <a:noFill/>
          </a:ln>
        </p:spPr>
        <p:txBody>
          <a:bodyPr anchor="t"/>
          <a:lstStyle>
            <a:lvl1pPr marL="0" indent="0">
              <a:buFont typeface="+mj-lt"/>
              <a:buNone/>
              <a:tabLst/>
              <a:defRPr kumimoji="0" lang="de-DE" sz="2400" b="0" i="0" u="none" strike="noStrike" kern="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Arial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714379" y="6604000"/>
            <a:ext cx="5040313" cy="254000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eaLnBrk="0" hangingPunct="0">
              <a:defRPr/>
            </a:pPr>
            <a:r>
              <a:rPr lang="de-DE" sz="675" dirty="0">
                <a:solidFill>
                  <a:srgbClr val="606060"/>
                </a:solidFill>
                <a:ea typeface="ＭＳ Ｐゴシック" pitchFamily="-65" charset="-128"/>
                <a:cs typeface="Arial" pitchFamily="34" charset="0"/>
              </a:rPr>
              <a:t>Feuerwehr- und Katastrophenschutzakademie</a:t>
            </a:r>
            <a:r>
              <a:rPr lang="de-DE" sz="675" baseline="0" dirty="0">
                <a:solidFill>
                  <a:srgbClr val="606060"/>
                </a:solidFill>
                <a:ea typeface="ＭＳ Ｐゴシック" pitchFamily="-65" charset="-128"/>
                <a:cs typeface="Arial" pitchFamily="34" charset="0"/>
              </a:rPr>
              <a:t> </a:t>
            </a:r>
            <a:r>
              <a:rPr lang="de-DE" sz="675" dirty="0">
                <a:solidFill>
                  <a:srgbClr val="606060"/>
                </a:solidFill>
                <a:ea typeface="ＭＳ Ｐゴシック" pitchFamily="-65" charset="-128"/>
                <a:cs typeface="Arial" pitchFamily="34" charset="0"/>
              </a:rPr>
              <a:t>Rheinland-Pfalz</a:t>
            </a:r>
          </a:p>
        </p:txBody>
      </p:sp>
      <p:pic>
        <p:nvPicPr>
          <p:cNvPr id="12" name="Grafik 1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8000" y="108428"/>
            <a:ext cx="2066400" cy="1402080"/>
          </a:xfrm>
          <a:prstGeom prst="rect">
            <a:avLst/>
          </a:prstGeom>
        </p:spPr>
      </p:pic>
      <p:grpSp>
        <p:nvGrpSpPr>
          <p:cNvPr id="13" name="Group 36"/>
          <p:cNvGrpSpPr>
            <a:grpSpLocks/>
          </p:cNvGrpSpPr>
          <p:nvPr/>
        </p:nvGrpSpPr>
        <p:grpSpPr bwMode="auto">
          <a:xfrm>
            <a:off x="0" y="1584325"/>
            <a:ext cx="7596336" cy="90488"/>
            <a:chOff x="0" y="671"/>
            <a:chExt cx="4576" cy="57"/>
          </a:xfrm>
        </p:grpSpPr>
        <p:sp>
          <p:nvSpPr>
            <p:cNvPr id="14" name="Rectangle 17"/>
            <p:cNvSpPr>
              <a:spLocks noChangeArrowheads="1"/>
            </p:cNvSpPr>
            <p:nvPr/>
          </p:nvSpPr>
          <p:spPr bwMode="auto">
            <a:xfrm>
              <a:off x="450" y="671"/>
              <a:ext cx="4126" cy="57"/>
            </a:xfrm>
            <a:prstGeom prst="rect">
              <a:avLst/>
            </a:prstGeom>
            <a:solidFill>
              <a:srgbClr val="8F193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de-DE" sz="1800">
                <a:ea typeface="ＭＳ Ｐゴシック" pitchFamily="-65" charset="-128"/>
              </a:endParaRPr>
            </a:p>
          </p:txBody>
        </p:sp>
        <p:sp>
          <p:nvSpPr>
            <p:cNvPr id="15" name="Rectangle 18"/>
            <p:cNvSpPr>
              <a:spLocks noChangeArrowheads="1"/>
            </p:cNvSpPr>
            <p:nvPr/>
          </p:nvSpPr>
          <p:spPr bwMode="auto">
            <a:xfrm>
              <a:off x="0" y="671"/>
              <a:ext cx="453" cy="5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de-DE" sz="1800">
                <a:ea typeface="ＭＳ Ｐゴシック" pitchFamily="-65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88934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>
  <p:cSld name="1_Zwischen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7264404" y="6604000"/>
            <a:ext cx="1160463" cy="254000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de-DE" altLang="de-DE" sz="675">
                <a:solidFill>
                  <a:srgbClr val="606060"/>
                </a:solidFill>
                <a:latin typeface="Bliss Light" charset="0"/>
              </a:rPr>
              <a:t>Folie </a:t>
            </a:r>
            <a:fld id="{2DA30F1B-19B2-4F90-B804-962DFBA4693A}" type="slidenum">
              <a:rPr lang="de-DE" altLang="de-DE" sz="675">
                <a:solidFill>
                  <a:srgbClr val="606060"/>
                </a:solidFill>
                <a:latin typeface="Bliss Light" charset="0"/>
              </a:rPr>
              <a:pPr algn="r"/>
              <a:t>‹Nr.›</a:t>
            </a:fld>
            <a:r>
              <a:rPr lang="de-DE" altLang="de-DE" sz="675">
                <a:solidFill>
                  <a:srgbClr val="606060"/>
                </a:solidFill>
                <a:latin typeface="Bliss Light" charset="0"/>
              </a:rPr>
              <a:t> 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9840" y="2591871"/>
            <a:ext cx="7735024" cy="1872000"/>
          </a:xfrm>
          <a:ln>
            <a:noFill/>
          </a:ln>
        </p:spPr>
        <p:txBody>
          <a:bodyPr anchor="t"/>
          <a:lstStyle>
            <a:lvl1pPr marL="0" indent="0">
              <a:buFont typeface="+mj-lt"/>
              <a:buNone/>
              <a:tabLst/>
              <a:defRPr kumimoji="0" lang="de-DE" sz="2400" b="0" i="0" u="none" strike="noStrike" kern="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j-ea"/>
                <a:cs typeface="Arial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714379" y="6604000"/>
            <a:ext cx="5040313" cy="254000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eaLnBrk="0" hangingPunct="0">
              <a:defRPr/>
            </a:pPr>
            <a:r>
              <a:rPr lang="de-DE" sz="675" dirty="0">
                <a:solidFill>
                  <a:srgbClr val="606060"/>
                </a:solidFill>
                <a:ea typeface="ＭＳ Ｐゴシック" pitchFamily="-65" charset="-128"/>
                <a:cs typeface="Arial" pitchFamily="34" charset="0"/>
              </a:rPr>
              <a:t>Feuerwehr- und Katastrophenschutzakademie</a:t>
            </a:r>
            <a:r>
              <a:rPr lang="de-DE" sz="675" baseline="0" dirty="0">
                <a:solidFill>
                  <a:srgbClr val="606060"/>
                </a:solidFill>
                <a:ea typeface="ＭＳ Ｐゴシック" pitchFamily="-65" charset="-128"/>
                <a:cs typeface="Arial" pitchFamily="34" charset="0"/>
              </a:rPr>
              <a:t> </a:t>
            </a:r>
            <a:r>
              <a:rPr lang="de-DE" sz="675" dirty="0">
                <a:solidFill>
                  <a:srgbClr val="606060"/>
                </a:solidFill>
                <a:ea typeface="ＭＳ Ｐゴシック" pitchFamily="-65" charset="-128"/>
                <a:cs typeface="Arial" pitchFamily="34" charset="0"/>
              </a:rPr>
              <a:t>Rheinland-Pfalz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5844" y="108428"/>
            <a:ext cx="1807464" cy="1402080"/>
          </a:xfrm>
          <a:prstGeom prst="rect">
            <a:avLst/>
          </a:prstGeom>
        </p:spPr>
      </p:pic>
      <p:grpSp>
        <p:nvGrpSpPr>
          <p:cNvPr id="12" name="Group 36"/>
          <p:cNvGrpSpPr>
            <a:grpSpLocks/>
          </p:cNvGrpSpPr>
          <p:nvPr/>
        </p:nvGrpSpPr>
        <p:grpSpPr bwMode="auto">
          <a:xfrm>
            <a:off x="0" y="1584325"/>
            <a:ext cx="7596336" cy="90488"/>
            <a:chOff x="0" y="671"/>
            <a:chExt cx="4576" cy="57"/>
          </a:xfrm>
        </p:grpSpPr>
        <p:sp>
          <p:nvSpPr>
            <p:cNvPr id="13" name="Rectangle 17"/>
            <p:cNvSpPr>
              <a:spLocks noChangeArrowheads="1"/>
            </p:cNvSpPr>
            <p:nvPr/>
          </p:nvSpPr>
          <p:spPr bwMode="auto">
            <a:xfrm>
              <a:off x="450" y="671"/>
              <a:ext cx="4126" cy="57"/>
            </a:xfrm>
            <a:prstGeom prst="rect">
              <a:avLst/>
            </a:prstGeom>
            <a:solidFill>
              <a:srgbClr val="8F193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de-DE" sz="1800">
                <a:ea typeface="ＭＳ Ｐゴシック" pitchFamily="-65" charset="-128"/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0" y="671"/>
              <a:ext cx="453" cy="5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de-DE" sz="1800">
                <a:ea typeface="ＭＳ Ｐゴシック" pitchFamily="-65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28883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5804" y="1879602"/>
            <a:ext cx="7739063" cy="4573588"/>
          </a:xfrm>
        </p:spPr>
        <p:txBody>
          <a:bodyPr/>
          <a:lstStyle>
            <a:lvl5pPr marL="270266" indent="3572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36381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54792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90366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>
  <p:cSld name="2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0" y="1584325"/>
            <a:ext cx="7264400" cy="90488"/>
            <a:chOff x="0" y="671"/>
            <a:chExt cx="4576" cy="57"/>
          </a:xfrm>
        </p:grpSpPr>
        <p:sp>
          <p:nvSpPr>
            <p:cNvPr id="4" name="Rectangle 17"/>
            <p:cNvSpPr>
              <a:spLocks noChangeArrowheads="1"/>
            </p:cNvSpPr>
            <p:nvPr/>
          </p:nvSpPr>
          <p:spPr bwMode="auto">
            <a:xfrm>
              <a:off x="450" y="671"/>
              <a:ext cx="4126" cy="57"/>
            </a:xfrm>
            <a:prstGeom prst="rect">
              <a:avLst/>
            </a:prstGeom>
            <a:solidFill>
              <a:srgbClr val="8F193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de-DE" sz="1800">
                <a:ea typeface="ＭＳ Ｐゴシック" pitchFamily="-65" charset="-128"/>
              </a:endParaRPr>
            </a:p>
          </p:txBody>
        </p:sp>
        <p:sp>
          <p:nvSpPr>
            <p:cNvPr id="5" name="Rectangle 18"/>
            <p:cNvSpPr>
              <a:spLocks noChangeArrowheads="1"/>
            </p:cNvSpPr>
            <p:nvPr/>
          </p:nvSpPr>
          <p:spPr bwMode="auto">
            <a:xfrm>
              <a:off x="0" y="671"/>
              <a:ext cx="453" cy="5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de-DE" sz="1800">
                <a:ea typeface="ＭＳ Ｐゴシック" pitchFamily="-65" charset="-128"/>
              </a:endParaRPr>
            </a:p>
          </p:txBody>
        </p:sp>
      </p:grpSp>
      <p:sp>
        <p:nvSpPr>
          <p:cNvPr id="6" name="Line 32"/>
          <p:cNvSpPr>
            <a:spLocks noChangeShapeType="1"/>
          </p:cNvSpPr>
          <p:nvPr/>
        </p:nvSpPr>
        <p:spPr bwMode="auto">
          <a:xfrm>
            <a:off x="0" y="6600825"/>
            <a:ext cx="9144000" cy="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de-DE" sz="1800" dirty="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264404" y="6604000"/>
            <a:ext cx="1160463" cy="254000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de-DE" altLang="de-DE" sz="675">
                <a:solidFill>
                  <a:srgbClr val="606060"/>
                </a:solidFill>
                <a:cs typeface="Arial" panose="020B0604020202020204" pitchFamily="34" charset="0"/>
              </a:rPr>
              <a:t>Folie </a:t>
            </a:r>
            <a:fld id="{30C34A14-197D-42AE-89B8-4EA67B3577AD}" type="slidenum">
              <a:rPr lang="de-DE" altLang="de-DE" sz="675">
                <a:solidFill>
                  <a:srgbClr val="606060"/>
                </a:solidFill>
                <a:cs typeface="Arial" panose="020B0604020202020204" pitchFamily="34" charset="0"/>
              </a:rPr>
              <a:pPr algn="r"/>
              <a:t>‹Nr.›</a:t>
            </a:fld>
            <a:r>
              <a:rPr lang="de-DE" altLang="de-DE" sz="675">
                <a:solidFill>
                  <a:srgbClr val="606060"/>
                </a:solidFill>
                <a:cs typeface="Arial" panose="020B0604020202020204" pitchFamily="34" charset="0"/>
              </a:rPr>
              <a:t>  </a:t>
            </a:r>
          </a:p>
        </p:txBody>
      </p:sp>
      <p:sp>
        <p:nvSpPr>
          <p:cNvPr id="9" name="Rectangle 18"/>
          <p:cNvSpPr>
            <a:spLocks noChangeArrowheads="1"/>
          </p:cNvSpPr>
          <p:nvPr/>
        </p:nvSpPr>
        <p:spPr bwMode="auto">
          <a:xfrm>
            <a:off x="4" y="1571627"/>
            <a:ext cx="7559675" cy="144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de-DE" sz="1800">
              <a:ea typeface="ＭＳ Ｐゴシック" pitchFamily="-65" charset="-128"/>
            </a:endParaRP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687166" y="446175"/>
            <a:ext cx="5838825" cy="4320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>
            <a:off x="714379" y="6604000"/>
            <a:ext cx="5040313" cy="254000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eaLnBrk="0" hangingPunct="0">
              <a:defRPr/>
            </a:pPr>
            <a:r>
              <a:rPr lang="de-DE" sz="675" dirty="0">
                <a:solidFill>
                  <a:srgbClr val="606060"/>
                </a:solidFill>
                <a:ea typeface="ＭＳ Ｐゴシック" pitchFamily="-65" charset="-128"/>
                <a:cs typeface="Arial" pitchFamily="34" charset="0"/>
              </a:rPr>
              <a:t>Feuerwehr- und Katastrophenschutzakademie</a:t>
            </a:r>
            <a:r>
              <a:rPr lang="de-DE" sz="675" baseline="0" dirty="0">
                <a:solidFill>
                  <a:srgbClr val="606060"/>
                </a:solidFill>
                <a:ea typeface="ＭＳ Ｐゴシック" pitchFamily="-65" charset="-128"/>
                <a:cs typeface="Arial" pitchFamily="34" charset="0"/>
              </a:rPr>
              <a:t> </a:t>
            </a:r>
            <a:r>
              <a:rPr lang="de-DE" sz="675" dirty="0">
                <a:solidFill>
                  <a:srgbClr val="606060"/>
                </a:solidFill>
                <a:ea typeface="ＭＳ Ｐゴシック" pitchFamily="-65" charset="-128"/>
                <a:cs typeface="Arial" pitchFamily="34" charset="0"/>
              </a:rPr>
              <a:t>Rheinland-Pfalz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5844" y="108428"/>
            <a:ext cx="1807464" cy="140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4960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3068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1" y="438151"/>
            <a:ext cx="58388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4" y="1879602"/>
            <a:ext cx="7739063" cy="457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Mastertextformat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grpSp>
        <p:nvGrpSpPr>
          <p:cNvPr id="3076" name="Group 36"/>
          <p:cNvGrpSpPr>
            <a:grpSpLocks/>
          </p:cNvGrpSpPr>
          <p:nvPr/>
        </p:nvGrpSpPr>
        <p:grpSpPr bwMode="auto">
          <a:xfrm>
            <a:off x="0" y="1584325"/>
            <a:ext cx="7596336" cy="90488"/>
            <a:chOff x="0" y="671"/>
            <a:chExt cx="4576" cy="57"/>
          </a:xfrm>
        </p:grpSpPr>
        <p:sp>
          <p:nvSpPr>
            <p:cNvPr id="1041" name="Rectangle 17"/>
            <p:cNvSpPr>
              <a:spLocks noChangeArrowheads="1"/>
            </p:cNvSpPr>
            <p:nvPr/>
          </p:nvSpPr>
          <p:spPr bwMode="auto">
            <a:xfrm>
              <a:off x="450" y="671"/>
              <a:ext cx="4126" cy="57"/>
            </a:xfrm>
            <a:prstGeom prst="rect">
              <a:avLst/>
            </a:prstGeom>
            <a:solidFill>
              <a:srgbClr val="8F193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de-DE" sz="1800">
                <a:ea typeface="ＭＳ Ｐゴシック" pitchFamily="-65" charset="-128"/>
              </a:endParaRPr>
            </a:p>
          </p:txBody>
        </p:sp>
        <p:sp>
          <p:nvSpPr>
            <p:cNvPr id="1042" name="Rectangle 18"/>
            <p:cNvSpPr>
              <a:spLocks noChangeArrowheads="1"/>
            </p:cNvSpPr>
            <p:nvPr/>
          </p:nvSpPr>
          <p:spPr bwMode="auto">
            <a:xfrm>
              <a:off x="0" y="671"/>
              <a:ext cx="453" cy="5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de-DE" sz="1800">
                <a:ea typeface="ＭＳ Ｐゴシック" pitchFamily="-65" charset="-128"/>
              </a:endParaRPr>
            </a:p>
          </p:txBody>
        </p:sp>
      </p:grpSp>
      <p:sp>
        <p:nvSpPr>
          <p:cNvPr id="1056" name="Line 32"/>
          <p:cNvSpPr>
            <a:spLocks noChangeShapeType="1"/>
          </p:cNvSpPr>
          <p:nvPr/>
        </p:nvSpPr>
        <p:spPr bwMode="auto">
          <a:xfrm>
            <a:off x="0" y="6600825"/>
            <a:ext cx="9144000" cy="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de-DE" sz="1800" dirty="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7264404" y="6604000"/>
            <a:ext cx="1160463" cy="254000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de-DE" altLang="de-DE" sz="675">
                <a:solidFill>
                  <a:srgbClr val="606060"/>
                </a:solidFill>
                <a:cs typeface="Arial" panose="020B0604020202020204" pitchFamily="34" charset="0"/>
              </a:rPr>
              <a:t>Folie </a:t>
            </a:r>
            <a:fld id="{E667EC9E-8CD3-44C8-8C39-F38DB932C193}" type="slidenum">
              <a:rPr lang="de-DE" altLang="de-DE" sz="675">
                <a:solidFill>
                  <a:srgbClr val="606060"/>
                </a:solidFill>
                <a:cs typeface="Arial" panose="020B0604020202020204" pitchFamily="34" charset="0"/>
              </a:rPr>
              <a:pPr algn="r"/>
              <a:t>‹Nr.›</a:t>
            </a:fld>
            <a:r>
              <a:rPr lang="de-DE" altLang="de-DE" sz="675">
                <a:solidFill>
                  <a:srgbClr val="606060"/>
                </a:solidFill>
                <a:cs typeface="Arial" panose="020B0604020202020204" pitchFamily="34" charset="0"/>
              </a:rPr>
              <a:t>  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714379" y="6604000"/>
            <a:ext cx="5040313" cy="254000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eaLnBrk="0" hangingPunct="0">
              <a:defRPr/>
            </a:pPr>
            <a:r>
              <a:rPr lang="de-DE" sz="675" dirty="0">
                <a:solidFill>
                  <a:srgbClr val="606060"/>
                </a:solidFill>
                <a:ea typeface="ＭＳ Ｐゴシック" pitchFamily="-65" charset="-128"/>
                <a:cs typeface="Arial" pitchFamily="34" charset="0"/>
              </a:rPr>
              <a:t>Feuerwehr- und Katastrophenschutzakademie</a:t>
            </a:r>
            <a:r>
              <a:rPr lang="de-DE" sz="675" baseline="0" dirty="0">
                <a:solidFill>
                  <a:srgbClr val="606060"/>
                </a:solidFill>
                <a:ea typeface="ＭＳ Ｐゴシック" pitchFamily="-65" charset="-128"/>
                <a:cs typeface="Arial" pitchFamily="34" charset="0"/>
              </a:rPr>
              <a:t> </a:t>
            </a:r>
            <a:r>
              <a:rPr lang="de-DE" sz="675" dirty="0">
                <a:solidFill>
                  <a:srgbClr val="606060"/>
                </a:solidFill>
                <a:ea typeface="ＭＳ Ｐゴシック" pitchFamily="-65" charset="-128"/>
                <a:cs typeface="Arial" pitchFamily="34" charset="0"/>
              </a:rPr>
              <a:t>Rheinland-Pfalz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8264" y="108428"/>
            <a:ext cx="2065044" cy="140208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92" r:id="rId1"/>
    <p:sldLayoutId id="2147483993" r:id="rId2"/>
    <p:sldLayoutId id="2147483994" r:id="rId3"/>
    <p:sldLayoutId id="2147483995" r:id="rId4"/>
    <p:sldLayoutId id="2147483996" r:id="rId5"/>
    <p:sldLayoutId id="2147483997" r:id="rId6"/>
    <p:sldLayoutId id="2147483998" r:id="rId7"/>
    <p:sldLayoutId id="2147483999" r:id="rId8"/>
    <p:sldLayoutId id="2147484000" r:id="rId9"/>
    <p:sldLayoutId id="2147484001" r:id="rId10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cap="all">
          <a:solidFill>
            <a:srgbClr val="8F1936"/>
          </a:solidFill>
          <a:latin typeface="Arial"/>
          <a:ea typeface="ＭＳ Ｐゴシック" pitchFamily="-107" charset="-128"/>
          <a:cs typeface="ＭＳ Ｐゴシック" pitchFamily="-107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8F1936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8F1936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8F1936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8F1936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5pPr>
      <a:lvl6pPr marL="342892" algn="l" rtl="0" eaLnBrk="1" fontAlgn="base" hangingPunct="1">
        <a:spcBef>
          <a:spcPct val="0"/>
        </a:spcBef>
        <a:spcAft>
          <a:spcPct val="0"/>
        </a:spcAft>
        <a:defRPr sz="2250">
          <a:solidFill>
            <a:srgbClr val="8F1936"/>
          </a:solidFill>
          <a:latin typeface="Bliss Regular" pitchFamily="-112" charset="0"/>
          <a:ea typeface="ＭＳ Ｐゴシック" pitchFamily="-112" charset="-128"/>
          <a:cs typeface="ＭＳ Ｐゴシック" pitchFamily="-112" charset="-128"/>
        </a:defRPr>
      </a:lvl6pPr>
      <a:lvl7pPr marL="685783" algn="l" rtl="0" eaLnBrk="1" fontAlgn="base" hangingPunct="1">
        <a:spcBef>
          <a:spcPct val="0"/>
        </a:spcBef>
        <a:spcAft>
          <a:spcPct val="0"/>
        </a:spcAft>
        <a:defRPr sz="2250">
          <a:solidFill>
            <a:srgbClr val="8F1936"/>
          </a:solidFill>
          <a:latin typeface="Bliss Regular" pitchFamily="-112" charset="0"/>
          <a:ea typeface="ＭＳ Ｐゴシック" pitchFamily="-112" charset="-128"/>
          <a:cs typeface="ＭＳ Ｐゴシック" pitchFamily="-112" charset="-128"/>
        </a:defRPr>
      </a:lvl7pPr>
      <a:lvl8pPr marL="1028675" algn="l" rtl="0" eaLnBrk="1" fontAlgn="base" hangingPunct="1">
        <a:spcBef>
          <a:spcPct val="0"/>
        </a:spcBef>
        <a:spcAft>
          <a:spcPct val="0"/>
        </a:spcAft>
        <a:defRPr sz="2250">
          <a:solidFill>
            <a:srgbClr val="8F1936"/>
          </a:solidFill>
          <a:latin typeface="Bliss Regular" pitchFamily="-112" charset="0"/>
          <a:ea typeface="ＭＳ Ｐゴシック" pitchFamily="-112" charset="-128"/>
          <a:cs typeface="ＭＳ Ｐゴシック" pitchFamily="-112" charset="-128"/>
        </a:defRPr>
      </a:lvl8pPr>
      <a:lvl9pPr marL="1371566" algn="l" rtl="0" eaLnBrk="1" fontAlgn="base" hangingPunct="1">
        <a:spcBef>
          <a:spcPct val="0"/>
        </a:spcBef>
        <a:spcAft>
          <a:spcPct val="0"/>
        </a:spcAft>
        <a:defRPr sz="2250">
          <a:solidFill>
            <a:srgbClr val="8F1936"/>
          </a:solidFill>
          <a:latin typeface="Bliss Regular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257168" indent="-257168" algn="l" rtl="0" eaLnBrk="1" fontAlgn="base" hangingPunct="1">
        <a:lnSpc>
          <a:spcPct val="90000"/>
        </a:lnSpc>
        <a:spcBef>
          <a:spcPts val="1050"/>
        </a:spcBef>
        <a:spcAft>
          <a:spcPct val="0"/>
        </a:spcAft>
        <a:defRPr sz="2400">
          <a:solidFill>
            <a:srgbClr val="8F1936"/>
          </a:solidFill>
          <a:latin typeface="Arial"/>
          <a:ea typeface="ＭＳ Ｐゴシック" pitchFamily="-107" charset="-128"/>
          <a:cs typeface="ＭＳ Ｐゴシック" pitchFamily="-107" charset="-128"/>
        </a:defRPr>
      </a:lvl1pPr>
      <a:lvl2pPr marL="1191" indent="-1191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defRPr sz="2100">
          <a:solidFill>
            <a:schemeClr val="tx1"/>
          </a:solidFill>
          <a:latin typeface="Arial"/>
          <a:ea typeface="ＭＳ Ｐゴシック" pitchFamily="-65" charset="-128"/>
          <a:cs typeface="Arial"/>
        </a:defRPr>
      </a:lvl2pPr>
      <a:lvl3pPr marL="272648" indent="-272648" algn="l" rtl="0" eaLnBrk="1" fontAlgn="base" hangingPunct="1">
        <a:lnSpc>
          <a:spcPct val="90000"/>
        </a:lnSpc>
        <a:spcBef>
          <a:spcPts val="1050"/>
        </a:spcBef>
        <a:spcAft>
          <a:spcPct val="0"/>
        </a:spcAft>
        <a:buClr>
          <a:srgbClr val="8F1936"/>
        </a:buClr>
        <a:buFont typeface="Bliss Regular" charset="0"/>
        <a:buAutoNum type="arabicPeriod"/>
        <a:tabLst>
          <a:tab pos="267884" algn="l"/>
        </a:tabLst>
        <a:defRPr sz="2100">
          <a:solidFill>
            <a:schemeClr val="tx1"/>
          </a:solidFill>
          <a:latin typeface="Arial"/>
          <a:ea typeface="ＭＳ Ｐゴシック" pitchFamily="-65" charset="-128"/>
          <a:cs typeface="Arial"/>
        </a:defRPr>
      </a:lvl3pPr>
      <a:lvl4pPr marL="269075" indent="-269075" algn="l" rtl="0" eaLnBrk="1" fontAlgn="base" hangingPunct="1">
        <a:lnSpc>
          <a:spcPct val="90000"/>
        </a:lnSpc>
        <a:spcBef>
          <a:spcPts val="1050"/>
        </a:spcBef>
        <a:spcAft>
          <a:spcPct val="0"/>
        </a:spcAft>
        <a:buClr>
          <a:srgbClr val="8F1936"/>
        </a:buClr>
        <a:buFont typeface="Wingdings" panose="05000000000000000000" pitchFamily="2" charset="2"/>
        <a:buChar char="§"/>
        <a:tabLst>
          <a:tab pos="272648" algn="l"/>
        </a:tabLst>
        <a:defRPr sz="2100">
          <a:solidFill>
            <a:schemeClr val="tx1"/>
          </a:solidFill>
          <a:latin typeface="Arial"/>
          <a:ea typeface="ＭＳ Ｐゴシック" pitchFamily="-65" charset="-128"/>
          <a:cs typeface="Arial"/>
        </a:defRPr>
      </a:lvl4pPr>
      <a:lvl5pPr marL="270266" indent="3572" algn="l" rtl="0" eaLnBrk="1" fontAlgn="base" hangingPunct="1">
        <a:lnSpc>
          <a:spcPct val="90000"/>
        </a:lnSpc>
        <a:spcBef>
          <a:spcPts val="300"/>
        </a:spcBef>
        <a:spcAft>
          <a:spcPct val="0"/>
        </a:spcAft>
        <a:defRPr sz="1800">
          <a:solidFill>
            <a:srgbClr val="404040"/>
          </a:solidFill>
          <a:latin typeface="Arial"/>
          <a:ea typeface="ＭＳ Ｐゴシック" pitchFamily="-65" charset="-128"/>
          <a:cs typeface="Arial"/>
        </a:defRPr>
      </a:lvl5pPr>
      <a:lvl6pPr marL="634589" algn="l" rtl="0" eaLnBrk="1" fontAlgn="base" hangingPunct="1">
        <a:lnSpc>
          <a:spcPct val="80000"/>
        </a:lnSpc>
        <a:spcBef>
          <a:spcPct val="0"/>
        </a:spcBef>
        <a:spcAft>
          <a:spcPct val="20000"/>
        </a:spcAft>
        <a:defRPr sz="1950">
          <a:solidFill>
            <a:schemeClr val="bg2"/>
          </a:solidFill>
          <a:latin typeface="+mn-lt"/>
          <a:ea typeface="+mn-ea"/>
        </a:defRPr>
      </a:lvl6pPr>
      <a:lvl7pPr marL="977480" algn="l" rtl="0" eaLnBrk="1" fontAlgn="base" hangingPunct="1">
        <a:lnSpc>
          <a:spcPct val="80000"/>
        </a:lnSpc>
        <a:spcBef>
          <a:spcPct val="0"/>
        </a:spcBef>
        <a:spcAft>
          <a:spcPct val="20000"/>
        </a:spcAft>
        <a:defRPr sz="1950">
          <a:solidFill>
            <a:schemeClr val="bg2"/>
          </a:solidFill>
          <a:latin typeface="+mn-lt"/>
          <a:ea typeface="+mn-ea"/>
        </a:defRPr>
      </a:lvl7pPr>
      <a:lvl8pPr marL="1320371" algn="l" rtl="0" eaLnBrk="1" fontAlgn="base" hangingPunct="1">
        <a:lnSpc>
          <a:spcPct val="80000"/>
        </a:lnSpc>
        <a:spcBef>
          <a:spcPct val="0"/>
        </a:spcBef>
        <a:spcAft>
          <a:spcPct val="20000"/>
        </a:spcAft>
        <a:defRPr sz="1950">
          <a:solidFill>
            <a:schemeClr val="bg2"/>
          </a:solidFill>
          <a:latin typeface="+mn-lt"/>
          <a:ea typeface="+mn-ea"/>
        </a:defRPr>
      </a:lvl8pPr>
      <a:lvl9pPr marL="1663262" algn="l" rtl="0" eaLnBrk="1" fontAlgn="base" hangingPunct="1">
        <a:lnSpc>
          <a:spcPct val="80000"/>
        </a:lnSpc>
        <a:spcBef>
          <a:spcPct val="0"/>
        </a:spcBef>
        <a:spcAft>
          <a:spcPct val="20000"/>
        </a:spcAft>
        <a:defRPr sz="1950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5" Type="http://schemas.microsoft.com/office/2007/relationships/hdphoto" Target="../media/hdphoto5.wdp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microsoft.com/office/2007/relationships/hdphoto" Target="../media/hdphoto7.wdp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3200" dirty="0"/>
              <a:t>6. Bedienung der Funkgeräte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168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6.1.4 Tastenübersicht</a:t>
            </a:r>
            <a:br>
              <a:rPr lang="de-DE" dirty="0"/>
            </a:br>
            <a:r>
              <a:rPr lang="de-DE" dirty="0"/>
              <a:t>HBC 3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059833" y="1879600"/>
            <a:ext cx="3312368" cy="4573588"/>
          </a:xfrm>
        </p:spPr>
        <p:txBody>
          <a:bodyPr/>
          <a:lstStyle/>
          <a:p>
            <a:pPr marL="457200" indent="-457200">
              <a:buFont typeface="Wingdings" pitchFamily="2" charset="2"/>
              <a:buChar char="Ø"/>
            </a:pPr>
            <a:r>
              <a:rPr lang="de-DE" sz="2000" dirty="0"/>
              <a:t>Monochromes Display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de-DE" sz="2000" dirty="0"/>
              <a:t>Tastenanordnung wie HRT</a:t>
            </a:r>
          </a:p>
          <a:p>
            <a:pPr marL="0" indent="0"/>
            <a:endParaRPr lang="de-DE" sz="2000" dirty="0"/>
          </a:p>
        </p:txBody>
      </p:sp>
      <p:pic>
        <p:nvPicPr>
          <p:cNvPr id="7" name="Picture 2" descr="C:\Users\lfks.LAP-MOBIL-07\Downloads\IMG_20210518_0935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282" b="99726" l="9942" r="899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836712"/>
            <a:ext cx="4159288" cy="5545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lfks.LAP-MOBIL-07\Downloads\IMG_20210518_1014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86" b="98986" l="9942" r="899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8174" y="1628800"/>
            <a:ext cx="3445964" cy="4594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58036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6.1.4 Tastenübersicht</a:t>
            </a:r>
            <a:br>
              <a:rPr lang="de-DE" dirty="0"/>
            </a:br>
            <a:r>
              <a:rPr lang="de-DE" dirty="0"/>
              <a:t>HBC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915816" y="1879600"/>
            <a:ext cx="6228184" cy="4573588"/>
          </a:xfrm>
        </p:spPr>
        <p:txBody>
          <a:bodyPr/>
          <a:lstStyle/>
          <a:p>
            <a:r>
              <a:rPr lang="de-DE" dirty="0"/>
              <a:t>Achtung: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de-DE" sz="2400" dirty="0"/>
              <a:t>Muss wie ein Telefonhörer gehalten werden!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de-DE" sz="2400" dirty="0"/>
              <a:t>Große Fehlerquelle</a:t>
            </a:r>
            <a:r>
              <a:rPr lang="de-DE" sz="2400" dirty="0">
                <a:sym typeface="Wingdings" pitchFamily="2" charset="2"/>
              </a:rPr>
              <a:t> Sprachübertragung sonst sehr leise</a:t>
            </a:r>
            <a:endParaRPr lang="de-DE" sz="2400" dirty="0"/>
          </a:p>
        </p:txBody>
      </p:sp>
      <p:pic>
        <p:nvPicPr>
          <p:cNvPr id="1026" name="Picture 2" descr="C:\Users\lfks.LAP-MOBIL-07\Downloads\IMG_20210518_1200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24" b="94929" l="9942" r="899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68560" y="1772816"/>
            <a:ext cx="3528392" cy="470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50481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6.1.5 HRT Lite (STP 8200)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0" y="6093296"/>
            <a:ext cx="259228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/>
              <a:t>Bildquelle: http://www.sepura.com/products/terminals/hand-held/stp8000-series/stp8200.aspx</a:t>
            </a:r>
          </a:p>
        </p:txBody>
      </p:sp>
      <p:pic>
        <p:nvPicPr>
          <p:cNvPr id="3074" name="Picture 2" descr="C:\Users\Referendar-1\Desktop\stp8200-angl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2060848"/>
            <a:ext cx="2131101" cy="386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3635896" y="2371810"/>
            <a:ext cx="49685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de-DE" dirty="0">
                <a:solidFill>
                  <a:schemeClr val="tx2"/>
                </a:solidFill>
              </a:rPr>
              <a:t>Keine Einzelrufmöglichkeit</a:t>
            </a:r>
          </a:p>
          <a:p>
            <a:pPr marL="342900" indent="-342900">
              <a:buFont typeface="Wingdings" pitchFamily="2" charset="2"/>
              <a:buChar char="Ø"/>
            </a:pPr>
            <a:endParaRPr lang="de-DE" dirty="0">
              <a:solidFill>
                <a:schemeClr val="tx2"/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de-DE" dirty="0">
                <a:solidFill>
                  <a:schemeClr val="tx2"/>
                </a:solidFill>
              </a:rPr>
              <a:t>3 frei programmierbare Tasten</a:t>
            </a:r>
          </a:p>
          <a:p>
            <a:pPr marL="342900" indent="-342900">
              <a:buFont typeface="Wingdings" pitchFamily="2" charset="2"/>
              <a:buChar char="Ø"/>
            </a:pPr>
            <a:endParaRPr lang="de-DE" dirty="0">
              <a:solidFill>
                <a:schemeClr val="tx2"/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de-DE" dirty="0">
                <a:solidFill>
                  <a:schemeClr val="tx2"/>
                </a:solidFill>
              </a:rPr>
              <a:t>Monochromes Display</a:t>
            </a:r>
          </a:p>
        </p:txBody>
      </p:sp>
    </p:spTree>
    <p:extLst>
      <p:ext uri="{BB962C8B-B14F-4D97-AF65-F5344CB8AC3E}">
        <p14:creationId xmlns:p14="http://schemas.microsoft.com/office/powerpoint/2010/main" val="10906979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Referendar-1\Desktop\ex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6790" y="1700808"/>
            <a:ext cx="3259863" cy="483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6.1.6 Ex-Geräte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051721" y="1879600"/>
            <a:ext cx="4536504" cy="4573588"/>
          </a:xfrm>
        </p:spPr>
        <p:txBody>
          <a:bodyPr/>
          <a:lstStyle/>
          <a:p>
            <a:pPr marL="457200" indent="-457200">
              <a:buFont typeface="Wingdings" pitchFamily="2" charset="2"/>
              <a:buChar char="Ø"/>
            </a:pPr>
            <a:r>
              <a:rPr lang="de-DE" sz="2400" dirty="0"/>
              <a:t>Gleiche Bedienung wie nicht Ex-Geräte (HRT(-Lite))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de-DE" sz="2400" dirty="0"/>
              <a:t>Bei nicht angeschlossenem Zubehör muss die rote Kappe verschlossen sein!</a:t>
            </a:r>
          </a:p>
        </p:txBody>
      </p:sp>
      <p:pic>
        <p:nvPicPr>
          <p:cNvPr id="4098" name="Picture 2" descr="C:\Users\Referendar-1\Desktop\ex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915" y="1828623"/>
            <a:ext cx="1431454" cy="458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1860337" y="6141692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/>
              <a:t>http://www.sepura.com/products/terminals/hand-held.aspx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69" b="95062" l="1053" r="97895">
                        <a14:foregroundMark x1="64211" y1="88889" x2="65263" y2="81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3933056"/>
            <a:ext cx="994007" cy="850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69" b="97531" l="1053" r="98947">
                        <a14:foregroundMark x1="63158" y1="81481" x2="63158" y2="901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4058" y="4077071"/>
            <a:ext cx="956294" cy="768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4817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6.1.7 HRT mit </a:t>
            </a:r>
            <a:r>
              <a:rPr lang="de-DE" dirty="0" err="1"/>
              <a:t>Totmann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2400" dirty="0"/>
              <a:t>Gibt Signal bei zu langer Bewegungslosigkeit</a:t>
            </a:r>
          </a:p>
        </p:txBody>
      </p:sp>
      <p:pic>
        <p:nvPicPr>
          <p:cNvPr id="1026" name="Picture 2" descr="Z:\Referat 21\Totmann\screenshot-20131209-001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904" y="2293268"/>
            <a:ext cx="2340864" cy="117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Referat 21\Totmann\screenshot-20131209-002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832" y="2293660"/>
            <a:ext cx="2340864" cy="117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Z:\Referat 21\Totmann\screenshot-20131209-003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2120" y="2273052"/>
            <a:ext cx="2340864" cy="117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Z:\Referat 21\Totmann\screenshot-20131209-004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904" y="3584056"/>
            <a:ext cx="2340864" cy="117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Z:\Referat 21\Totmann\screenshot-20131209-005.bm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832" y="3584056"/>
            <a:ext cx="2340864" cy="117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Z:\Referat 21\Totmann\screenshot-20131209-006.bm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2120" y="3584056"/>
            <a:ext cx="2340864" cy="117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Z:\Referat 21\Totmann\screenshot-20131209-007.bmp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904" y="4941168"/>
            <a:ext cx="2340864" cy="117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Z:\Referat 21\Totmann\screenshot-20131209-008.bmp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832" y="4941168"/>
            <a:ext cx="2340864" cy="117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16046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6.2 Ein- und Ausschalten</a:t>
            </a:r>
          </a:p>
        </p:txBody>
      </p:sp>
    </p:spTree>
    <p:extLst>
      <p:ext uri="{BB962C8B-B14F-4D97-AF65-F5344CB8AC3E}">
        <p14:creationId xmlns:p14="http://schemas.microsoft.com/office/powerpoint/2010/main" val="13858654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kumente und Einstellungen\praktikant-1\Desktop\Sprechfunker\Grafiken\Bilder- Module A + B\060103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544" y="3212976"/>
            <a:ext cx="3552825" cy="3095625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6.2 Einschalten </a:t>
            </a:r>
            <a:br>
              <a:rPr lang="de-DE" dirty="0"/>
            </a:br>
            <a:r>
              <a:rPr lang="de-DE" dirty="0"/>
              <a:t>Ausschalten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0" y="1879600"/>
            <a:ext cx="3852863" cy="4573588"/>
          </a:xfrm>
        </p:spPr>
        <p:txBody>
          <a:bodyPr/>
          <a:lstStyle/>
          <a:p>
            <a:r>
              <a:rPr lang="de-DE" sz="2400" u="sng" dirty="0"/>
              <a:t>Einschalten:</a:t>
            </a:r>
          </a:p>
          <a:p>
            <a:r>
              <a:rPr lang="de-DE" sz="2400" dirty="0"/>
              <a:t>	Zum Einschalten die Mode-Tasten kurze Zeit gedrückt halten</a:t>
            </a:r>
          </a:p>
          <a:p>
            <a:endParaRPr lang="de-DE" sz="2400" dirty="0"/>
          </a:p>
          <a:p>
            <a:r>
              <a:rPr lang="de-DE" sz="2400" u="sng" dirty="0"/>
              <a:t>Ausschalten:</a:t>
            </a:r>
          </a:p>
          <a:p>
            <a:r>
              <a:rPr lang="de-DE" sz="2400" dirty="0"/>
              <a:t>	Zum Ausschalten die Mode-Taste längere Zeit gedrückt halten</a:t>
            </a:r>
          </a:p>
        </p:txBody>
      </p:sp>
      <p:sp>
        <p:nvSpPr>
          <p:cNvPr id="5" name="Ellipse 4"/>
          <p:cNvSpPr/>
          <p:nvPr/>
        </p:nvSpPr>
        <p:spPr bwMode="auto">
          <a:xfrm>
            <a:off x="1331640" y="3140968"/>
            <a:ext cx="648072" cy="504056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150955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6.2 Einschalten </a:t>
            </a:r>
            <a:br>
              <a:rPr lang="de-DE" dirty="0"/>
            </a:br>
            <a:r>
              <a:rPr lang="de-DE" dirty="0"/>
              <a:t>Ausschalten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0" y="1879600"/>
            <a:ext cx="3852863" cy="4573588"/>
          </a:xfrm>
        </p:spPr>
        <p:txBody>
          <a:bodyPr/>
          <a:lstStyle/>
          <a:p>
            <a:r>
              <a:rPr lang="de-DE" sz="2400" u="sng" dirty="0"/>
              <a:t>Einschalten:</a:t>
            </a:r>
          </a:p>
          <a:p>
            <a:r>
              <a:rPr lang="de-DE" sz="2400" dirty="0"/>
              <a:t>	Zum Einschalten die Ein/Aus-Taste kurze Zeit gedrückt halten</a:t>
            </a:r>
          </a:p>
          <a:p>
            <a:endParaRPr lang="de-DE" sz="2400" dirty="0"/>
          </a:p>
          <a:p>
            <a:r>
              <a:rPr lang="de-DE" sz="2400" u="sng" dirty="0"/>
              <a:t>Ausschalten:</a:t>
            </a:r>
          </a:p>
          <a:p>
            <a:r>
              <a:rPr lang="de-DE" sz="2400" dirty="0"/>
              <a:t>	Zum Ausschalten die Ein/Aus-Taste längere Zeit gedrückt halten</a:t>
            </a:r>
          </a:p>
        </p:txBody>
      </p:sp>
      <p:grpSp>
        <p:nvGrpSpPr>
          <p:cNvPr id="4" name="Gruppieren 3"/>
          <p:cNvGrpSpPr/>
          <p:nvPr/>
        </p:nvGrpSpPr>
        <p:grpSpPr>
          <a:xfrm>
            <a:off x="179513" y="2510667"/>
            <a:ext cx="4004124" cy="3351712"/>
            <a:chOff x="179513" y="2510667"/>
            <a:chExt cx="4004124" cy="3351712"/>
          </a:xfrm>
        </p:grpSpPr>
        <p:pic>
          <p:nvPicPr>
            <p:cNvPr id="2050" name="Picture 2" descr="C:\Users\lfks.LAP-MOBIL-07\Downloads\IMG_20210518_094232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42" b="96674" l="67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b="-3629"/>
            <a:stretch/>
          </p:blipFill>
          <p:spPr bwMode="auto">
            <a:xfrm rot="16200000">
              <a:off x="505719" y="2184461"/>
              <a:ext cx="3351712" cy="40041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Ellipse 4"/>
            <p:cNvSpPr/>
            <p:nvPr/>
          </p:nvSpPr>
          <p:spPr bwMode="auto">
            <a:xfrm>
              <a:off x="2563500" y="5106880"/>
              <a:ext cx="504056" cy="626375"/>
            </a:xfrm>
            <a:prstGeom prst="ellips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55467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00" y="4234557"/>
            <a:ext cx="7171782" cy="226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6.2 Einschalten</a:t>
            </a:r>
            <a:br>
              <a:rPr lang="de-DE" dirty="0"/>
            </a:br>
            <a:r>
              <a:rPr lang="de-DE" dirty="0"/>
              <a:t>Ausschalten</a:t>
            </a:r>
          </a:p>
        </p:txBody>
      </p:sp>
      <p:sp>
        <p:nvSpPr>
          <p:cNvPr id="8" name="Ellipse 7"/>
          <p:cNvSpPr/>
          <p:nvPr/>
        </p:nvSpPr>
        <p:spPr bwMode="auto">
          <a:xfrm>
            <a:off x="1403648" y="4293096"/>
            <a:ext cx="720080" cy="648072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0" name="Inhaltsplatzhalter 2"/>
          <p:cNvSpPr txBox="1">
            <a:spLocks/>
          </p:cNvSpPr>
          <p:nvPr/>
        </p:nvSpPr>
        <p:spPr bwMode="auto">
          <a:xfrm>
            <a:off x="4572000" y="1879600"/>
            <a:ext cx="3852863" cy="1837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sng" strike="noStrike" kern="0" cap="none" spc="0" normalizeH="0" baseline="0" noProof="0" dirty="0">
                <a:ln>
                  <a:noFill/>
                </a:ln>
                <a:solidFill>
                  <a:srgbClr val="8F1936"/>
                </a:solidFill>
                <a:effectLst/>
                <a:uLnTx/>
                <a:uFillTx/>
                <a:latin typeface="Arial"/>
                <a:ea typeface="ＭＳ Ｐゴシック" pitchFamily="-107" charset="-128"/>
                <a:cs typeface="ＭＳ Ｐゴシック" pitchFamily="-107" charset="-128"/>
              </a:rPr>
              <a:t>Ausschalten:</a:t>
            </a:r>
          </a:p>
          <a:p>
            <a:pPr marL="342900" indent="-342900">
              <a:lnSpc>
                <a:spcPct val="90000"/>
              </a:lnSpc>
              <a:spcBef>
                <a:spcPts val="1400"/>
              </a:spcBef>
              <a:defRPr/>
            </a:pPr>
            <a:r>
              <a:rPr kumimoji="0" 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8F1936"/>
                </a:solidFill>
                <a:effectLst/>
                <a:uLnTx/>
                <a:uFillTx/>
                <a:latin typeface="Arial"/>
                <a:ea typeface="ＭＳ Ｐゴシック" pitchFamily="-107" charset="-128"/>
                <a:cs typeface="ＭＳ Ｐゴシック" pitchFamily="-107" charset="-128"/>
              </a:rPr>
              <a:t>	Zum Ausschalten den</a:t>
            </a:r>
            <a:r>
              <a:rPr lang="de-DE" dirty="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Navi-</a:t>
            </a:r>
            <a:r>
              <a:rPr lang="de-DE" dirty="0" err="1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Knob</a:t>
            </a:r>
            <a:r>
              <a:rPr lang="de-DE" dirty="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™ </a:t>
            </a:r>
            <a:r>
              <a:rPr kumimoji="0" 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8F1936"/>
                </a:solidFill>
                <a:effectLst/>
                <a:uLnTx/>
                <a:uFillTx/>
                <a:latin typeface="Arial"/>
                <a:ea typeface="ＭＳ Ｐゴシック" pitchFamily="-107" charset="-128"/>
                <a:cs typeface="ＭＳ Ｐゴシック" pitchFamily="-107" charset="-128"/>
              </a:rPr>
              <a:t>längere Zeit gedrückt halten</a:t>
            </a:r>
          </a:p>
        </p:txBody>
      </p:sp>
      <p:sp>
        <p:nvSpPr>
          <p:cNvPr id="11" name="Inhaltsplatzhalter 2"/>
          <p:cNvSpPr txBox="1">
            <a:spLocks/>
          </p:cNvSpPr>
          <p:nvPr/>
        </p:nvSpPr>
        <p:spPr bwMode="auto">
          <a:xfrm>
            <a:off x="539552" y="1772816"/>
            <a:ext cx="3852863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sng" strike="noStrike" kern="0" cap="none" spc="0" normalizeH="0" baseline="0" noProof="0" dirty="0">
                <a:ln>
                  <a:noFill/>
                </a:ln>
                <a:solidFill>
                  <a:srgbClr val="8F1936"/>
                </a:solidFill>
                <a:effectLst/>
                <a:uLnTx/>
                <a:uFillTx/>
                <a:latin typeface="Arial"/>
                <a:ea typeface="ＭＳ Ｐゴシック" pitchFamily="-107" charset="-128"/>
                <a:cs typeface="ＭＳ Ｐゴシック" pitchFamily="-107" charset="-128"/>
              </a:rPr>
              <a:t>Einschalten:</a:t>
            </a:r>
          </a:p>
          <a:p>
            <a:pPr marL="342900" indent="-342900">
              <a:lnSpc>
                <a:spcPct val="90000"/>
              </a:lnSpc>
              <a:spcBef>
                <a:spcPts val="1400"/>
              </a:spcBef>
              <a:defRPr/>
            </a:pPr>
            <a:r>
              <a:rPr kumimoji="0" 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8F1936"/>
                </a:solidFill>
                <a:effectLst/>
                <a:uLnTx/>
                <a:uFillTx/>
                <a:latin typeface="Arial"/>
                <a:ea typeface="ＭＳ Ｐゴシック" pitchFamily="-107" charset="-128"/>
                <a:cs typeface="ＭＳ Ｐゴシック" pitchFamily="-107" charset="-128"/>
              </a:rPr>
              <a:t>	Zum Einschalten den </a:t>
            </a:r>
            <a:r>
              <a:rPr lang="de-DE" dirty="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Navi-</a:t>
            </a:r>
            <a:r>
              <a:rPr lang="de-DE" dirty="0" err="1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Knob</a:t>
            </a:r>
            <a:r>
              <a:rPr lang="de-DE" dirty="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™ </a:t>
            </a:r>
            <a:r>
              <a:rPr kumimoji="0" 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8F1936"/>
                </a:solidFill>
                <a:effectLst/>
                <a:uLnTx/>
                <a:uFillTx/>
                <a:latin typeface="Arial"/>
                <a:ea typeface="ＭＳ Ｐゴシック" pitchFamily="-107" charset="-128"/>
                <a:cs typeface="ＭＳ Ｐゴシック" pitchFamily="-107" charset="-128"/>
              </a:rPr>
              <a:t>kurze Zeit gedrückt halten</a:t>
            </a:r>
          </a:p>
        </p:txBody>
      </p:sp>
    </p:spTree>
    <p:extLst>
      <p:ext uri="{BB962C8B-B14F-4D97-AF65-F5344CB8AC3E}">
        <p14:creationId xmlns:p14="http://schemas.microsoft.com/office/powerpoint/2010/main" val="37108048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lfks.LAP-MOBIL-07\Downloads\IMG_20210518_12503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3330788" y="1342802"/>
            <a:ext cx="2376264" cy="755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6.2 Einschalten</a:t>
            </a:r>
            <a:br>
              <a:rPr lang="de-DE" dirty="0"/>
            </a:br>
            <a:r>
              <a:rPr lang="de-DE" dirty="0"/>
              <a:t>Ausschalten</a:t>
            </a:r>
          </a:p>
        </p:txBody>
      </p:sp>
      <p:sp>
        <p:nvSpPr>
          <p:cNvPr id="8" name="Ellipse 7"/>
          <p:cNvSpPr/>
          <p:nvPr/>
        </p:nvSpPr>
        <p:spPr bwMode="auto">
          <a:xfrm>
            <a:off x="5652120" y="5589240"/>
            <a:ext cx="720080" cy="648072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0" name="Inhaltsplatzhalter 2"/>
          <p:cNvSpPr txBox="1">
            <a:spLocks/>
          </p:cNvSpPr>
          <p:nvPr/>
        </p:nvSpPr>
        <p:spPr bwMode="auto">
          <a:xfrm>
            <a:off x="4572000" y="1879600"/>
            <a:ext cx="3852863" cy="1837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sng" strike="noStrike" kern="0" cap="none" spc="0" normalizeH="0" baseline="0" noProof="0" dirty="0">
                <a:ln>
                  <a:noFill/>
                </a:ln>
                <a:solidFill>
                  <a:srgbClr val="8F1936"/>
                </a:solidFill>
                <a:effectLst/>
                <a:uLnTx/>
                <a:uFillTx/>
                <a:latin typeface="Arial"/>
                <a:ea typeface="ＭＳ Ｐゴシック" pitchFamily="-107" charset="-128"/>
                <a:cs typeface="ＭＳ Ｐゴシック" pitchFamily="-107" charset="-128"/>
              </a:rPr>
              <a:t>Ausschalten:</a:t>
            </a:r>
          </a:p>
          <a:p>
            <a:pPr marL="342900" indent="-342900">
              <a:lnSpc>
                <a:spcPct val="90000"/>
              </a:lnSpc>
              <a:spcBef>
                <a:spcPts val="1400"/>
              </a:spcBef>
              <a:defRPr/>
            </a:pPr>
            <a:r>
              <a:rPr kumimoji="0" 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8F1936"/>
                </a:solidFill>
                <a:effectLst/>
                <a:uLnTx/>
                <a:uFillTx/>
                <a:latin typeface="Arial"/>
                <a:ea typeface="ＭＳ Ｐゴシック" pitchFamily="-107" charset="-128"/>
                <a:cs typeface="ＭＳ Ｐゴシック" pitchFamily="-107" charset="-128"/>
              </a:rPr>
              <a:t>	Zum Ausschalten die</a:t>
            </a:r>
            <a:r>
              <a:rPr lang="de-DE" kern="0" dirty="0">
                <a:solidFill>
                  <a:srgbClr val="8F1936"/>
                </a:solidFill>
                <a:latin typeface="Arial"/>
                <a:ea typeface="ＭＳ Ｐゴシック" pitchFamily="-107" charset="-128"/>
                <a:cs typeface="ＭＳ Ｐゴシック" pitchFamily="-107" charset="-128"/>
              </a:rPr>
              <a:t> Ein/Aus-Taste </a:t>
            </a:r>
            <a:r>
              <a:rPr kumimoji="0" 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8F1936"/>
                </a:solidFill>
                <a:effectLst/>
                <a:uLnTx/>
                <a:uFillTx/>
                <a:latin typeface="Arial"/>
                <a:ea typeface="ＭＳ Ｐゴシック" pitchFamily="-107" charset="-128"/>
                <a:cs typeface="ＭＳ Ｐゴシック" pitchFamily="-107" charset="-128"/>
              </a:rPr>
              <a:t>längere Zeit gedrückt halten</a:t>
            </a:r>
          </a:p>
        </p:txBody>
      </p:sp>
      <p:sp>
        <p:nvSpPr>
          <p:cNvPr id="11" name="Inhaltsplatzhalter 2"/>
          <p:cNvSpPr txBox="1">
            <a:spLocks/>
          </p:cNvSpPr>
          <p:nvPr/>
        </p:nvSpPr>
        <p:spPr bwMode="auto">
          <a:xfrm>
            <a:off x="539552" y="1772816"/>
            <a:ext cx="3852863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sng" strike="noStrike" kern="0" cap="none" spc="0" normalizeH="0" baseline="0" noProof="0" dirty="0">
                <a:ln>
                  <a:noFill/>
                </a:ln>
                <a:solidFill>
                  <a:srgbClr val="8F1936"/>
                </a:solidFill>
                <a:effectLst/>
                <a:uLnTx/>
                <a:uFillTx/>
                <a:latin typeface="Arial"/>
                <a:ea typeface="ＭＳ Ｐゴシック" pitchFamily="-107" charset="-128"/>
                <a:cs typeface="ＭＳ Ｐゴシック" pitchFamily="-107" charset="-128"/>
              </a:rPr>
              <a:t>Einschalten:</a:t>
            </a:r>
          </a:p>
          <a:p>
            <a:pPr marL="342900" indent="-342900">
              <a:lnSpc>
                <a:spcPct val="90000"/>
              </a:lnSpc>
              <a:spcBef>
                <a:spcPts val="1400"/>
              </a:spcBef>
              <a:defRPr/>
            </a:pPr>
            <a:r>
              <a:rPr kumimoji="0" 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8F1936"/>
                </a:solidFill>
                <a:effectLst/>
                <a:uLnTx/>
                <a:uFillTx/>
                <a:latin typeface="Arial"/>
                <a:ea typeface="ＭＳ Ｐゴシック" pitchFamily="-107" charset="-128"/>
                <a:cs typeface="ＭＳ Ｐゴシック" pitchFamily="-107" charset="-128"/>
              </a:rPr>
              <a:t>	Zum Einschalten den </a:t>
            </a:r>
            <a:r>
              <a:rPr lang="de-DE" dirty="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Ein/ Aus-Taste </a:t>
            </a:r>
            <a:r>
              <a:rPr kumimoji="0" 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8F1936"/>
                </a:solidFill>
                <a:effectLst/>
                <a:uLnTx/>
                <a:uFillTx/>
                <a:latin typeface="Arial"/>
                <a:ea typeface="ＭＳ Ｐゴシック" pitchFamily="-107" charset="-128"/>
                <a:cs typeface="ＭＳ Ｐゴシック" pitchFamily="-107" charset="-128"/>
              </a:rPr>
              <a:t>kurze Zeit gedrückt halten</a:t>
            </a:r>
          </a:p>
        </p:txBody>
      </p:sp>
    </p:spTree>
    <p:extLst>
      <p:ext uri="{BB962C8B-B14F-4D97-AF65-F5344CB8AC3E}">
        <p14:creationId xmlns:p14="http://schemas.microsoft.com/office/powerpoint/2010/main" val="9775132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5976" y="1670477"/>
            <a:ext cx="3744416" cy="305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Sprechfunkbetrieb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                   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5086913" y="2420888"/>
            <a:ext cx="23042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2"/>
                </a:solidFill>
              </a:rPr>
              <a:t>Das wichtigste:</a:t>
            </a:r>
          </a:p>
          <a:p>
            <a:r>
              <a:rPr lang="de-DE" dirty="0">
                <a:solidFill>
                  <a:schemeClr val="tx2"/>
                </a:solidFill>
              </a:rPr>
              <a:t>Wie gehe ich mit den Geräten um?</a:t>
            </a:r>
          </a:p>
        </p:txBody>
      </p:sp>
      <p:pic>
        <p:nvPicPr>
          <p:cNvPr id="7" name="Picture 6" descr="C:\Users\Referendar-1\AppData\Local\Microsoft\Windows\Temporary Internet Files\Content.IE5\EGOVG5FM\MC900078711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7038" y="4581128"/>
            <a:ext cx="826707" cy="2005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770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676"/>
    </mc:Choice>
    <mc:Fallback xmlns="">
      <p:transition advTm="8676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6.2 Einschalten</a:t>
            </a:r>
            <a:br>
              <a:rPr lang="de-DE" dirty="0"/>
            </a:br>
            <a:r>
              <a:rPr lang="de-DE" dirty="0"/>
              <a:t>Ausschalten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491880" y="1879600"/>
            <a:ext cx="4932983" cy="4573588"/>
          </a:xfrm>
        </p:spPr>
        <p:txBody>
          <a:bodyPr/>
          <a:lstStyle/>
          <a:p>
            <a:pPr marL="457200" indent="-457200">
              <a:buFont typeface="Wingdings" pitchFamily="2" charset="2"/>
              <a:buChar char="Ø"/>
            </a:pPr>
            <a:r>
              <a:rPr lang="de-DE" sz="2400" dirty="0"/>
              <a:t>Zum Einschalten die Ein/Aus Taste drücken</a:t>
            </a:r>
          </a:p>
          <a:p>
            <a:endParaRPr lang="de-DE" sz="2400" dirty="0"/>
          </a:p>
          <a:p>
            <a:pPr marL="457200" indent="-457200">
              <a:buFont typeface="Wingdings" pitchFamily="2" charset="2"/>
              <a:buChar char="Ø"/>
            </a:pPr>
            <a:r>
              <a:rPr lang="de-DE" sz="2400" dirty="0"/>
              <a:t>Zum Ausschalten die Ein/Aus Taste drücken und festhalten</a:t>
            </a:r>
          </a:p>
          <a:p>
            <a:endParaRPr lang="de-DE" dirty="0"/>
          </a:p>
        </p:txBody>
      </p:sp>
      <p:pic>
        <p:nvPicPr>
          <p:cNvPr id="1026" name="Picture 2" descr="C:\Users\lfks.LAP-MOBIL-07\Downloads\IMG_20210518_0935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282" b="99726" l="9942" r="899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347" y="764704"/>
            <a:ext cx="4159288" cy="5545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/>
          <p:cNvSpPr/>
          <p:nvPr/>
        </p:nvSpPr>
        <p:spPr bwMode="auto">
          <a:xfrm>
            <a:off x="2331164" y="3717032"/>
            <a:ext cx="360040" cy="50405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i="0" u="none" strike="noStrike" normalizeH="0" baseline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421925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6.3 Wechsel der Betriebsart</a:t>
            </a:r>
          </a:p>
        </p:txBody>
      </p:sp>
    </p:spTree>
    <p:extLst>
      <p:ext uri="{BB962C8B-B14F-4D97-AF65-F5344CB8AC3E}">
        <p14:creationId xmlns:p14="http://schemas.microsoft.com/office/powerpoint/2010/main" val="13858654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688" y="1772816"/>
            <a:ext cx="1659400" cy="4826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6.3 Wechsel der Betriebsart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499992" y="1879600"/>
            <a:ext cx="3924871" cy="4573588"/>
          </a:xfrm>
        </p:spPr>
        <p:txBody>
          <a:bodyPr/>
          <a:lstStyle/>
          <a:p>
            <a:pPr marL="457200" indent="-457200">
              <a:buFont typeface="Wingdings" pitchFamily="2" charset="2"/>
              <a:buChar char="Ø"/>
            </a:pPr>
            <a:r>
              <a:rPr lang="de-DE" sz="2400" dirty="0"/>
              <a:t>Um einen Wechsel der Betriebsart durchzuführen, muss die </a:t>
            </a:r>
            <a:r>
              <a:rPr lang="de-DE" sz="2400" dirty="0" err="1"/>
              <a:t>Sidekey</a:t>
            </a:r>
            <a:r>
              <a:rPr lang="de-DE" sz="2400" dirty="0"/>
              <a:t>- Taste für einige Sekunden drückt werden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de-DE" sz="2400" dirty="0"/>
              <a:t>Diese Abkürzung ist nur beim HRT möglich!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de-DE" sz="2400" dirty="0"/>
              <a:t>Ansonsten über die Gruppenauswahlmenus</a:t>
            </a:r>
          </a:p>
        </p:txBody>
      </p:sp>
      <p:sp>
        <p:nvSpPr>
          <p:cNvPr id="5" name="Ellipse 4"/>
          <p:cNvSpPr/>
          <p:nvPr/>
        </p:nvSpPr>
        <p:spPr bwMode="auto">
          <a:xfrm>
            <a:off x="2339752" y="3645024"/>
            <a:ext cx="360040" cy="360040"/>
          </a:xfrm>
          <a:prstGeom prst="ellipse">
            <a:avLst/>
          </a:prstGeom>
          <a:noFill/>
          <a:ln w="22225" cap="flat" cmpd="sng" algn="ctr">
            <a:solidFill>
              <a:srgbClr val="871D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" name="Legende mit Linie 3 5"/>
          <p:cNvSpPr/>
          <p:nvPr/>
        </p:nvSpPr>
        <p:spPr bwMode="auto">
          <a:xfrm>
            <a:off x="1259632" y="2132856"/>
            <a:ext cx="1296144" cy="792088"/>
          </a:xfrm>
          <a:prstGeom prst="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63948"/>
              <a:gd name="adj6" fmla="val -16463"/>
              <a:gd name="adj7" fmla="val 209207"/>
              <a:gd name="adj8" fmla="val 82240"/>
            </a:avLst>
          </a:prstGeom>
          <a:solidFill>
            <a:schemeClr val="accent1">
              <a:lumMod val="90000"/>
            </a:schemeClr>
          </a:solidFill>
          <a:ln w="9525" cap="flat" cmpd="sng" algn="ctr">
            <a:solidFill>
              <a:srgbClr val="871D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Sidekey</a:t>
            </a:r>
            <a:r>
              <a:rPr kumimoji="0" lang="de-D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-Taste</a:t>
            </a:r>
          </a:p>
        </p:txBody>
      </p:sp>
    </p:spTree>
    <p:extLst>
      <p:ext uri="{BB962C8B-B14F-4D97-AF65-F5344CB8AC3E}">
        <p14:creationId xmlns:p14="http://schemas.microsoft.com/office/powerpoint/2010/main" val="7601946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lfks.LAP-MOBIL-07\Downloads\IMG_20210518_0951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442" b="98246" l="9942" r="899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1577414"/>
            <a:ext cx="3960440" cy="5280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6.3 Wechsel der Betriebsart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499992" y="1879600"/>
            <a:ext cx="3924871" cy="4573588"/>
          </a:xfrm>
        </p:spPr>
        <p:txBody>
          <a:bodyPr/>
          <a:lstStyle/>
          <a:p>
            <a:pPr marL="457200" indent="-457200">
              <a:buFont typeface="Wingdings" pitchFamily="2" charset="2"/>
              <a:buChar char="Ø"/>
            </a:pPr>
            <a:r>
              <a:rPr lang="de-DE" sz="2400" dirty="0"/>
              <a:t>Um einen Wechsel der Betriebsart durchzuführen, muss die </a:t>
            </a:r>
            <a:r>
              <a:rPr lang="de-DE" sz="2400" dirty="0" err="1"/>
              <a:t>Softkey</a:t>
            </a:r>
            <a:r>
              <a:rPr lang="de-DE" sz="2400" dirty="0"/>
              <a:t>- Taste B für einige Sekunden drückt werden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de-DE" sz="2400" dirty="0"/>
              <a:t>Diese Abkürzung ist nur beim HRT möglich!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de-DE" sz="2400" dirty="0"/>
              <a:t>Ansonsten über die Gruppenauswahlmenus</a:t>
            </a:r>
          </a:p>
        </p:txBody>
      </p:sp>
      <p:sp>
        <p:nvSpPr>
          <p:cNvPr id="5" name="Ellipse 4"/>
          <p:cNvSpPr/>
          <p:nvPr/>
        </p:nvSpPr>
        <p:spPr bwMode="auto">
          <a:xfrm>
            <a:off x="2375756" y="3501008"/>
            <a:ext cx="576064" cy="360040"/>
          </a:xfrm>
          <a:prstGeom prst="ellipse">
            <a:avLst/>
          </a:prstGeom>
          <a:noFill/>
          <a:ln w="22225" cap="flat" cmpd="sng" algn="ctr">
            <a:solidFill>
              <a:srgbClr val="871D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" name="Legende mit Linie 3 5"/>
          <p:cNvSpPr/>
          <p:nvPr/>
        </p:nvSpPr>
        <p:spPr bwMode="auto">
          <a:xfrm>
            <a:off x="971600" y="2132856"/>
            <a:ext cx="1584176" cy="792088"/>
          </a:xfrm>
          <a:prstGeom prst="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63948"/>
              <a:gd name="adj6" fmla="val -16463"/>
              <a:gd name="adj7" fmla="val 195959"/>
              <a:gd name="adj8" fmla="val 87918"/>
            </a:avLst>
          </a:prstGeom>
          <a:solidFill>
            <a:schemeClr val="accent1">
              <a:lumMod val="90000"/>
            </a:schemeClr>
          </a:solidFill>
          <a:ln w="9525" cap="flat" cmpd="sng" algn="ctr">
            <a:solidFill>
              <a:srgbClr val="871D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Softkey</a:t>
            </a:r>
            <a:r>
              <a:rPr kumimoji="0" lang="de-D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-Taste B</a:t>
            </a:r>
          </a:p>
        </p:txBody>
      </p:sp>
    </p:spTree>
    <p:extLst>
      <p:ext uri="{BB962C8B-B14F-4D97-AF65-F5344CB8AC3E}">
        <p14:creationId xmlns:p14="http://schemas.microsoft.com/office/powerpoint/2010/main" val="26120388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6.4 Gruppenwechsel</a:t>
            </a:r>
          </a:p>
        </p:txBody>
      </p:sp>
    </p:spTree>
    <p:extLst>
      <p:ext uri="{BB962C8B-B14F-4D97-AF65-F5344CB8AC3E}">
        <p14:creationId xmlns:p14="http://schemas.microsoft.com/office/powerpoint/2010/main" val="13858654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6.4.1 Gruppenwechsel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323528" y="2276872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1.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316611" y="4957171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3.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4572000" y="2646783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2.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4572000" y="4957171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4.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223528" y="1311616"/>
            <a:ext cx="2302670" cy="313199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612207" y="1217094"/>
            <a:ext cx="2347714" cy="3276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83340" y="3768085"/>
            <a:ext cx="2383045" cy="3132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594541" y="3696085"/>
            <a:ext cx="2383046" cy="32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5903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6.4.1 Gruppenwechsel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323528" y="2276872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5.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323528" y="4773203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7.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4566070" y="2429271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6.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4566070" y="4851106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8.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298869" y="1395080"/>
            <a:ext cx="2448000" cy="30600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510753" y="1268760"/>
            <a:ext cx="2520280" cy="324036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442749" y="3915224"/>
            <a:ext cx="2160240" cy="30600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690773" y="3825044"/>
            <a:ext cx="2160240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6736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6.4.1 Gruppenwechsel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55576" y="1916832"/>
            <a:ext cx="7739063" cy="4573588"/>
          </a:xfrm>
        </p:spPr>
        <p:txBody>
          <a:bodyPr/>
          <a:lstStyle/>
          <a:p>
            <a:pPr marL="457200" indent="-457200">
              <a:buFont typeface="Wingdings" pitchFamily="2" charset="2"/>
              <a:buChar char="Ø"/>
            </a:pPr>
            <a:r>
              <a:rPr lang="de-DE" dirty="0"/>
              <a:t>Vereinfachend kann hier auch eine Navigation über Mode-Taste und </a:t>
            </a:r>
            <a:r>
              <a:rPr lang="de-DE" dirty="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Navi-</a:t>
            </a:r>
            <a:r>
              <a:rPr lang="de-DE" dirty="0" err="1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Knob</a:t>
            </a:r>
            <a:r>
              <a:rPr lang="de-DE" dirty="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™ erfolgen</a:t>
            </a:r>
          </a:p>
          <a:p>
            <a:pPr marL="457200" indent="-457200">
              <a:buFont typeface="Wingdings" pitchFamily="2" charset="2"/>
              <a:buChar char="Ø"/>
            </a:pP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348612" y="3345064"/>
            <a:ext cx="2352025" cy="306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253579" y="3345064"/>
            <a:ext cx="2352026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7919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6.4.2 Gruppenwechsel SC20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323528" y="2276872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1.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316611" y="4957171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3.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4572000" y="2646783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2.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4572000" y="4957171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4.</a:t>
            </a:r>
          </a:p>
        </p:txBody>
      </p:sp>
      <p:pic>
        <p:nvPicPr>
          <p:cNvPr id="7170" name="Picture 2" descr="C:\Users\lfks.LAP-MOBIL-07\Downloads\IMG_20210518_10373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15614" y="1725760"/>
            <a:ext cx="1770497" cy="230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lfks.LAP-MOBIL-07\Downloads\IMG_20210518_10380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47839" y="1725243"/>
            <a:ext cx="1776489" cy="229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lfks.LAP-MOBIL-07\Downloads\IMG_20210518_10383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15615" y="4142562"/>
            <a:ext cx="1770497" cy="2407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lfks.LAP-MOBIL-07\Downloads\IMG_20210518_10392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47838" y="4142562"/>
            <a:ext cx="1776490" cy="228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Ellipse 15"/>
          <p:cNvSpPr/>
          <p:nvPr/>
        </p:nvSpPr>
        <p:spPr bwMode="auto">
          <a:xfrm>
            <a:off x="1187624" y="6250366"/>
            <a:ext cx="576064" cy="360040"/>
          </a:xfrm>
          <a:prstGeom prst="ellipse">
            <a:avLst/>
          </a:prstGeom>
          <a:noFill/>
          <a:ln w="22225" cap="flat" cmpd="sng" algn="ctr">
            <a:solidFill>
              <a:srgbClr val="871D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7" name="Ellipse 16"/>
          <p:cNvSpPr/>
          <p:nvPr/>
        </p:nvSpPr>
        <p:spPr bwMode="auto">
          <a:xfrm>
            <a:off x="1712831" y="6250366"/>
            <a:ext cx="576064" cy="360040"/>
          </a:xfrm>
          <a:prstGeom prst="ellipse">
            <a:avLst/>
          </a:prstGeom>
          <a:noFill/>
          <a:ln w="22225" cap="flat" cmpd="sng" algn="ctr">
            <a:solidFill>
              <a:srgbClr val="871D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339736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85800" y="438150"/>
            <a:ext cx="5974432" cy="923925"/>
          </a:xfrm>
        </p:spPr>
        <p:txBody>
          <a:bodyPr/>
          <a:lstStyle/>
          <a:p>
            <a:r>
              <a:rPr lang="de-DE" dirty="0"/>
              <a:t>6.4.2 Gruppenwechsel SC20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323528" y="2276872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5.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323528" y="4773203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7.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4566070" y="2429271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6.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4566070" y="4851106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8.</a:t>
            </a:r>
          </a:p>
        </p:txBody>
      </p:sp>
      <p:pic>
        <p:nvPicPr>
          <p:cNvPr id="6146" name="Picture 2" descr="C:\Users\lfks.LAP-MOBIL-07\Downloads\IMG_20210518_10412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84813" y="4313940"/>
            <a:ext cx="1655463" cy="2191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lfks.LAP-MOBIL-07\Downloads\IMG_20210518_10402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59632" y="1808868"/>
            <a:ext cx="1655807" cy="216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lfks.LAP-MOBIL-07\Downloads\IMG_20210518_10404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52120" y="1715640"/>
            <a:ext cx="1720850" cy="234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lfks.LAP-MOBIL-07\Downloads\IMG_20210518_10411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59878" y="4251072"/>
            <a:ext cx="1655561" cy="219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Ellipse 15"/>
          <p:cNvSpPr/>
          <p:nvPr/>
        </p:nvSpPr>
        <p:spPr bwMode="auto">
          <a:xfrm>
            <a:off x="1259878" y="6145096"/>
            <a:ext cx="576064" cy="360040"/>
          </a:xfrm>
          <a:prstGeom prst="ellipse">
            <a:avLst/>
          </a:prstGeom>
          <a:noFill/>
          <a:ln w="22225" cap="flat" cmpd="sng" algn="ctr">
            <a:solidFill>
              <a:srgbClr val="871D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011035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6.1 Tastenübersicht</a:t>
            </a:r>
          </a:p>
        </p:txBody>
      </p:sp>
    </p:spTree>
    <p:extLst>
      <p:ext uri="{BB962C8B-B14F-4D97-AF65-F5344CB8AC3E}">
        <p14:creationId xmlns:p14="http://schemas.microsoft.com/office/powerpoint/2010/main" val="6558348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fks.LAP-MOBIL-07\Downloads\IMG_20210518_11152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3608" y="3284984"/>
            <a:ext cx="2171700" cy="288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6.4.2 Gruppenwechsel SC20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55576" y="1916832"/>
            <a:ext cx="7739063" cy="4573588"/>
          </a:xfrm>
        </p:spPr>
        <p:txBody>
          <a:bodyPr/>
          <a:lstStyle/>
          <a:p>
            <a:pPr marL="457200" indent="-457200">
              <a:buFont typeface="Wingdings" pitchFamily="2" charset="2"/>
              <a:buChar char="Ø"/>
            </a:pPr>
            <a:r>
              <a:rPr lang="de-DE" dirty="0"/>
              <a:t>Vereinfachend kann auch </a:t>
            </a:r>
            <a:r>
              <a:rPr lang="de-DE" dirty="0" err="1"/>
              <a:t>hiereine</a:t>
            </a:r>
            <a:r>
              <a:rPr lang="de-DE" dirty="0"/>
              <a:t> Navigation über Gruppen-Taste und </a:t>
            </a:r>
            <a:r>
              <a:rPr lang="de-DE" dirty="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Navi-</a:t>
            </a:r>
            <a:r>
              <a:rPr lang="de-DE" dirty="0" err="1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Knob</a:t>
            </a:r>
            <a:r>
              <a:rPr lang="de-DE" dirty="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™ erfolgen</a:t>
            </a:r>
          </a:p>
          <a:p>
            <a:pPr marL="0" indent="0"/>
            <a:endParaRPr lang="de-DE" dirty="0"/>
          </a:p>
        </p:txBody>
      </p:sp>
      <p:sp>
        <p:nvSpPr>
          <p:cNvPr id="4" name="Ellipse 3"/>
          <p:cNvSpPr/>
          <p:nvPr/>
        </p:nvSpPr>
        <p:spPr bwMode="auto">
          <a:xfrm>
            <a:off x="1841426" y="5847978"/>
            <a:ext cx="576064" cy="360040"/>
          </a:xfrm>
          <a:prstGeom prst="ellipse">
            <a:avLst/>
          </a:prstGeom>
          <a:noFill/>
          <a:ln w="22225" cap="flat" cmpd="sng" algn="ctr">
            <a:solidFill>
              <a:srgbClr val="871D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2051" name="Picture 3" descr="C:\Users\lfks.LAP-MOBIL-07\Downloads\IMG_20210518_11145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68144" y="3284984"/>
            <a:ext cx="2212426" cy="295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74636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6.5 Shortcuts</a:t>
            </a:r>
          </a:p>
        </p:txBody>
      </p:sp>
    </p:spTree>
    <p:extLst>
      <p:ext uri="{BB962C8B-B14F-4D97-AF65-F5344CB8AC3E}">
        <p14:creationId xmlns:p14="http://schemas.microsoft.com/office/powerpoint/2010/main" val="13858654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6.5 Shortcuts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*2797</a:t>
            </a:r>
          </a:p>
          <a:p>
            <a:r>
              <a:rPr lang="de-DE" dirty="0"/>
              <a:t>Akkuinformationen</a:t>
            </a:r>
          </a:p>
          <a:p>
            <a:endParaRPr lang="de-DE" dirty="0"/>
          </a:p>
          <a:p>
            <a:r>
              <a:rPr lang="de-DE" dirty="0"/>
              <a:t>*477</a:t>
            </a:r>
          </a:p>
          <a:p>
            <a:r>
              <a:rPr lang="de-DE" dirty="0"/>
              <a:t>Feldstärke/ ISSI </a:t>
            </a:r>
          </a:p>
          <a:p>
            <a:r>
              <a:rPr lang="de-DE" dirty="0"/>
              <a:t>„Engineering Mode“</a:t>
            </a:r>
          </a:p>
        </p:txBody>
      </p:sp>
    </p:spTree>
    <p:extLst>
      <p:ext uri="{BB962C8B-B14F-4D97-AF65-F5344CB8AC3E}">
        <p14:creationId xmlns:p14="http://schemas.microsoft.com/office/powerpoint/2010/main" val="38895424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6.6 Einstellungen</a:t>
            </a:r>
          </a:p>
        </p:txBody>
      </p:sp>
    </p:spTree>
    <p:extLst>
      <p:ext uri="{BB962C8B-B14F-4D97-AF65-F5344CB8AC3E}">
        <p14:creationId xmlns:p14="http://schemas.microsoft.com/office/powerpoint/2010/main" val="15698732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6.6 Einstellungen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Wingdings" pitchFamily="2" charset="2"/>
              <a:buChar char="Ø"/>
            </a:pPr>
            <a:r>
              <a:rPr lang="de-DE" sz="3100" dirty="0"/>
              <a:t>Lautsprecher An/Aus</a:t>
            </a:r>
          </a:p>
          <a:p>
            <a:pPr marL="514350" indent="-514350">
              <a:buFont typeface="Wingdings" pitchFamily="2" charset="2"/>
              <a:buChar char="Ø"/>
            </a:pPr>
            <a:r>
              <a:rPr lang="de-DE" sz="3100" dirty="0"/>
              <a:t>Vibrationseinstellungen</a:t>
            </a:r>
          </a:p>
          <a:p>
            <a:pPr marL="514350" indent="-514350">
              <a:buFont typeface="Wingdings" pitchFamily="2" charset="2"/>
              <a:buChar char="Ø"/>
            </a:pPr>
            <a:r>
              <a:rPr lang="de-DE" sz="3100" dirty="0"/>
              <a:t>Beleuchtungsstärke</a:t>
            </a:r>
          </a:p>
          <a:p>
            <a:pPr marL="514350" indent="-514350">
              <a:buFont typeface="Wingdings" pitchFamily="2" charset="2"/>
              <a:buChar char="Ø"/>
            </a:pPr>
            <a:r>
              <a:rPr lang="de-DE" sz="3100" dirty="0"/>
              <a:t>„Senden aus“</a:t>
            </a:r>
          </a:p>
          <a:p>
            <a:pPr marL="514350" indent="-514350">
              <a:buFont typeface="Wingdings" pitchFamily="2" charset="2"/>
              <a:buChar char="Ø"/>
            </a:pPr>
            <a:r>
              <a:rPr lang="de-DE" sz="3100" dirty="0"/>
              <a:t>Softwareversion</a:t>
            </a:r>
          </a:p>
          <a:p>
            <a:pPr marL="514350" indent="-514350">
              <a:buFont typeface="Wingdings" pitchFamily="2" charset="2"/>
              <a:buChar char="Ø"/>
            </a:pPr>
            <a:r>
              <a:rPr lang="de-DE" sz="3100" dirty="0"/>
              <a:t>Datum/Uhrzeit</a:t>
            </a:r>
          </a:p>
          <a:p>
            <a:pPr marL="514350" indent="-514350">
              <a:buFont typeface="Wingdings" pitchFamily="2" charset="2"/>
              <a:buChar char="Ø"/>
            </a:pPr>
            <a:r>
              <a:rPr lang="de-DE" sz="3100" dirty="0"/>
              <a:t>Profile</a:t>
            </a:r>
          </a:p>
          <a:p>
            <a:pPr marL="514350" indent="-514350">
              <a:buFont typeface="Wingdings" pitchFamily="2" charset="2"/>
              <a:buChar char="Ø"/>
            </a:pPr>
            <a:r>
              <a:rPr lang="de-DE" sz="3100" dirty="0" err="1"/>
              <a:t>Kryptoeinstellungen</a:t>
            </a:r>
            <a:endParaRPr lang="de-DE" sz="3100" dirty="0"/>
          </a:p>
        </p:txBody>
      </p:sp>
    </p:spTree>
    <p:extLst>
      <p:ext uri="{BB962C8B-B14F-4D97-AF65-F5344CB8AC3E}">
        <p14:creationId xmlns:p14="http://schemas.microsoft.com/office/powerpoint/2010/main" val="21493889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6.7 Bedienungshinweise</a:t>
            </a:r>
          </a:p>
        </p:txBody>
      </p:sp>
    </p:spTree>
    <p:extLst>
      <p:ext uri="{BB962C8B-B14F-4D97-AF65-F5344CB8AC3E}">
        <p14:creationId xmlns:p14="http://schemas.microsoft.com/office/powerpoint/2010/main" val="13858654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6.7 Bedienungshinweise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Wingdings" pitchFamily="2" charset="2"/>
              <a:buChar char="Ø"/>
            </a:pPr>
            <a:r>
              <a:rPr lang="de-DE" dirty="0"/>
              <a:t>Wenn sie das Display des Gerätes lesen können, haben sie den richtigen Sprechabstand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de-DE" dirty="0"/>
              <a:t>Lautsprecherpositionen</a:t>
            </a:r>
          </a:p>
        </p:txBody>
      </p:sp>
    </p:spTree>
    <p:extLst>
      <p:ext uri="{BB962C8B-B14F-4D97-AF65-F5344CB8AC3E}">
        <p14:creationId xmlns:p14="http://schemas.microsoft.com/office/powerpoint/2010/main" val="38895424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6.8 LED-Signale HRT</a:t>
            </a:r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1315315"/>
              </p:ext>
            </p:extLst>
          </p:nvPr>
        </p:nvGraphicFramePr>
        <p:xfrm>
          <a:off x="179512" y="1916832"/>
          <a:ext cx="8712968" cy="446532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51125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algn="l"/>
                      <a:r>
                        <a:rPr lang="de-DE" sz="1400" b="0" u="none" strike="noStrike" kern="1200" baseline="0" dirty="0">
                          <a:solidFill>
                            <a:srgbClr val="FF0000"/>
                          </a:solidFill>
                        </a:rPr>
                        <a:t>Dauernd rot</a:t>
                      </a:r>
                      <a:endParaRPr lang="de-DE" sz="1400" b="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b="0" u="none" strike="noStrike" kern="1200" baseline="0" dirty="0"/>
                        <a:t>Senden oder</a:t>
                      </a:r>
                    </a:p>
                    <a:p>
                      <a:pPr algn="l"/>
                      <a:r>
                        <a:rPr lang="de-DE" sz="1100" b="0" u="none" strike="noStrike" kern="1200" baseline="0" dirty="0"/>
                        <a:t>Laden fehlgeschlagen (im Ladegerät</a:t>
                      </a:r>
                    </a:p>
                    <a:p>
                      <a:pPr algn="l"/>
                      <a:endParaRPr lang="de-DE" sz="11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970">
                <a:tc>
                  <a:txBody>
                    <a:bodyPr/>
                    <a:lstStyle/>
                    <a:p>
                      <a:pPr algn="l"/>
                      <a:r>
                        <a:rPr lang="de-DE" sz="1400" b="0" u="none" strike="noStrike" kern="1200" baseline="0" dirty="0">
                          <a:solidFill>
                            <a:srgbClr val="FF0000"/>
                          </a:solidFill>
                        </a:rPr>
                        <a:t>Zweimaliges rotes Aufleuchten</a:t>
                      </a:r>
                      <a:endParaRPr lang="de-DE" sz="1400" b="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u="none" strike="noStrike" kern="1200" baseline="0" dirty="0"/>
                        <a:t>Aufbau eines Anrufs erkannt.</a:t>
                      </a:r>
                      <a:endParaRPr lang="de-DE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2957">
                <a:tc>
                  <a:txBody>
                    <a:bodyPr/>
                    <a:lstStyle/>
                    <a:p>
                      <a:pPr algn="l"/>
                      <a:r>
                        <a:rPr lang="de-DE" sz="1400" b="0" u="none" strike="noStrike" kern="1200" baseline="0" dirty="0">
                          <a:solidFill>
                            <a:srgbClr val="FF0000"/>
                          </a:solidFill>
                        </a:rPr>
                        <a:t>Unterbrochenes rotes Blinken</a:t>
                      </a:r>
                      <a:endParaRPr lang="de-DE" sz="1400" b="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u="none" strike="noStrike" kern="1200" baseline="0" dirty="0"/>
                        <a:t>Endgerät versucht, sich mit einem Netz zu verbinden, oder Warnung „schwache Batterie“.</a:t>
                      </a:r>
                      <a:endParaRPr lang="de-DE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2957">
                <a:tc>
                  <a:txBody>
                    <a:bodyPr/>
                    <a:lstStyle/>
                    <a:p>
                      <a:pPr algn="l"/>
                      <a:r>
                        <a:rPr lang="de-DE" sz="1400" b="0" u="none" strike="noStrike" kern="1200" baseline="0" dirty="0">
                          <a:solidFill>
                            <a:srgbClr val="B08600"/>
                          </a:solidFill>
                        </a:rPr>
                        <a:t>Blinkend gelb</a:t>
                      </a:r>
                      <a:endParaRPr lang="de-DE" sz="1400" b="0" dirty="0">
                        <a:solidFill>
                          <a:srgbClr val="B086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u="none" strike="noStrike" kern="1200" baseline="0" dirty="0"/>
                        <a:t>Eingehender Anruf </a:t>
                      </a:r>
                    </a:p>
                    <a:p>
                      <a:pPr algn="l"/>
                      <a:r>
                        <a:rPr lang="de-DE" sz="1100" u="none" strike="noStrike" kern="1200" baseline="0" dirty="0"/>
                        <a:t>Eingehende SDS-/Statusnachricht</a:t>
                      </a:r>
                      <a:endParaRPr lang="de-DE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1448">
                <a:tc>
                  <a:txBody>
                    <a:bodyPr/>
                    <a:lstStyle/>
                    <a:p>
                      <a:pPr algn="l"/>
                      <a:r>
                        <a:rPr lang="de-DE" sz="1400" b="0" u="none" strike="noStrike" kern="1200" baseline="0" dirty="0">
                          <a:solidFill>
                            <a:srgbClr val="B08600"/>
                          </a:solidFill>
                        </a:rPr>
                        <a:t>Gelbes Blinken, viermaliges schnelles Aufleuchten gleichzeitig, wiederholt</a:t>
                      </a:r>
                      <a:endParaRPr lang="de-DE" sz="1400" b="0" dirty="0">
                        <a:solidFill>
                          <a:srgbClr val="B086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u="none" strike="noStrike" kern="1200" baseline="0" dirty="0"/>
                        <a:t>Sendesperre aktiviert.</a:t>
                      </a:r>
                      <a:endParaRPr lang="de-DE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4970">
                <a:tc>
                  <a:txBody>
                    <a:bodyPr/>
                    <a:lstStyle/>
                    <a:p>
                      <a:pPr algn="l"/>
                      <a:r>
                        <a:rPr lang="de-DE" sz="1400" b="0" u="none" strike="noStrike" kern="1200" baseline="0" dirty="0">
                          <a:solidFill>
                            <a:srgbClr val="B08600"/>
                          </a:solidFill>
                        </a:rPr>
                        <a:t>Dauernd gelb</a:t>
                      </a:r>
                      <a:endParaRPr lang="de-DE" sz="1400" b="0" dirty="0">
                        <a:solidFill>
                          <a:srgbClr val="B086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u="none" strike="noStrike" kern="1200" baseline="0" dirty="0"/>
                        <a:t>Endgerät wird geladen.</a:t>
                      </a:r>
                      <a:endParaRPr lang="de-DE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2957">
                <a:tc>
                  <a:txBody>
                    <a:bodyPr/>
                    <a:lstStyle/>
                    <a:p>
                      <a:pPr algn="l"/>
                      <a:r>
                        <a:rPr lang="de-DE" sz="1400" b="0" u="none" strike="noStrike" kern="1200" baseline="0" dirty="0">
                          <a:solidFill>
                            <a:srgbClr val="00B050"/>
                          </a:solidFill>
                        </a:rPr>
                        <a:t>Dauernd grün</a:t>
                      </a:r>
                      <a:endParaRPr lang="de-DE" sz="1400" b="0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u="none" strike="noStrike" kern="1200" baseline="0" dirty="0"/>
                        <a:t>Endgerät im Gespräch oder</a:t>
                      </a:r>
                    </a:p>
                    <a:p>
                      <a:pPr algn="l"/>
                      <a:r>
                        <a:rPr lang="de-DE" sz="1100" u="none" strike="noStrike" kern="1200" baseline="0" dirty="0"/>
                        <a:t>Laden erfolgreich </a:t>
                      </a:r>
                      <a:endParaRPr lang="de-DE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4970">
                <a:tc>
                  <a:txBody>
                    <a:bodyPr/>
                    <a:lstStyle/>
                    <a:p>
                      <a:pPr algn="l"/>
                      <a:r>
                        <a:rPr lang="de-DE" sz="1400" b="0" u="none" strike="noStrike" kern="1200" baseline="0" dirty="0">
                          <a:solidFill>
                            <a:srgbClr val="00B050"/>
                          </a:solidFill>
                        </a:rPr>
                        <a:t>Kurzes grünes Aufleuchten</a:t>
                      </a:r>
                      <a:endParaRPr lang="de-DE" sz="1400" b="0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u="none" strike="noStrike" kern="1200" baseline="0" dirty="0"/>
                        <a:t>Endgerät schaltet sich ein.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2957">
                <a:tc>
                  <a:txBody>
                    <a:bodyPr/>
                    <a:lstStyle/>
                    <a:p>
                      <a:pPr algn="l"/>
                      <a:r>
                        <a:rPr lang="de-DE" sz="1400" b="0" u="none" strike="noStrike" kern="1200" baseline="0" dirty="0">
                          <a:solidFill>
                            <a:srgbClr val="0070C0"/>
                          </a:solidFill>
                        </a:rPr>
                        <a:t>Blinkend blau</a:t>
                      </a:r>
                      <a:endParaRPr lang="de-DE" sz="1400" b="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u="none" strike="noStrike" kern="1200" baseline="0" dirty="0"/>
                        <a:t>Entweder verpasstes Ereignis oder Bluetooth®-Funktion</a:t>
                      </a:r>
                      <a:endParaRPr lang="de-DE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07927">
                <a:tc>
                  <a:txBody>
                    <a:bodyPr/>
                    <a:lstStyle/>
                    <a:p>
                      <a:pPr algn="l"/>
                      <a:r>
                        <a:rPr lang="de-DE" sz="1400" b="0" u="none" strike="noStrike" kern="1200" baseline="0" dirty="0">
                          <a:solidFill>
                            <a:srgbClr val="0070C0"/>
                          </a:solidFill>
                        </a:rPr>
                        <a:t>Aufleuchten 1 Sekunde lang, aus 1 Sekunde lang, aufleuchten eine weitere Sekunde lang und dann aus sieben Sekunden lang</a:t>
                      </a:r>
                      <a:endParaRPr lang="de-DE" sz="1400" b="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u="none" strike="noStrike" kern="1200" baseline="0" dirty="0"/>
                        <a:t>Zeigt ein verpasstes Ereignis an.</a:t>
                      </a:r>
                      <a:endParaRPr lang="de-DE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71943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332656"/>
            <a:ext cx="5786038" cy="61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4410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Fragen?</a:t>
            </a:r>
          </a:p>
        </p:txBody>
      </p:sp>
    </p:spTree>
    <p:extLst>
      <p:ext uri="{BB962C8B-B14F-4D97-AF65-F5344CB8AC3E}">
        <p14:creationId xmlns:p14="http://schemas.microsoft.com/office/powerpoint/2010/main" val="1385865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6.1.1 Tastenübersicht</a:t>
            </a:r>
            <a:br>
              <a:rPr lang="de-DE" dirty="0"/>
            </a:br>
            <a:r>
              <a:rPr lang="de-DE" dirty="0"/>
              <a:t>HRT „</a:t>
            </a:r>
            <a:r>
              <a:rPr lang="de-DE" dirty="0" err="1"/>
              <a:t>Sepura</a:t>
            </a:r>
            <a:r>
              <a:rPr lang="de-DE" dirty="0"/>
              <a:t> STP 8x00“</a:t>
            </a:r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888" y="1988840"/>
            <a:ext cx="1498125" cy="457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Legende mit Linie 3 4"/>
          <p:cNvSpPr/>
          <p:nvPr/>
        </p:nvSpPr>
        <p:spPr bwMode="auto">
          <a:xfrm>
            <a:off x="3059832" y="1772816"/>
            <a:ext cx="1368152" cy="324278"/>
          </a:xfrm>
          <a:prstGeom prst="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90471"/>
              <a:gd name="adj6" fmla="val -16667"/>
              <a:gd name="adj7" fmla="val 512803"/>
              <a:gd name="adj8" fmla="val 71802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Navi-Knob</a:t>
            </a:r>
            <a:r>
              <a:rPr kumimoji="0" lang="de-DE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™</a:t>
            </a:r>
          </a:p>
        </p:txBody>
      </p:sp>
      <p:sp>
        <p:nvSpPr>
          <p:cNvPr id="6" name="Legende mit Linie 3 5"/>
          <p:cNvSpPr/>
          <p:nvPr/>
        </p:nvSpPr>
        <p:spPr bwMode="auto">
          <a:xfrm>
            <a:off x="539552" y="2996952"/>
            <a:ext cx="1944216" cy="576064"/>
          </a:xfrm>
          <a:prstGeom prst="borderCallout3">
            <a:avLst>
              <a:gd name="adj1" fmla="val 45793"/>
              <a:gd name="adj2" fmla="val 102976"/>
              <a:gd name="adj3" fmla="val 47305"/>
              <a:gd name="adj4" fmla="val 118096"/>
              <a:gd name="adj5" fmla="val 130529"/>
              <a:gd name="adj6" fmla="val 118137"/>
              <a:gd name="adj7" fmla="val 188761"/>
              <a:gd name="adj8" fmla="val 172795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Mode</a:t>
            </a:r>
            <a:r>
              <a:rPr kumimoji="0" lang="de-DE" sz="16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kumimoji="0" lang="de-DE" sz="1600" b="0" i="0" u="none" strike="noStrike" cap="none" normalizeH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– Taste</a:t>
            </a:r>
            <a:endParaRPr kumimoji="0" lang="de-DE" sz="1600" b="0" i="0" u="none" strike="noStrike" cap="none" normalizeH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600" dirty="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Ein / Aus Schalter</a:t>
            </a:r>
            <a:endParaRPr kumimoji="0" lang="de-DE" sz="1600" b="0" i="0" u="none" strike="noStrike" cap="none" normalizeH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7" name="Legende mit Linie 1 6"/>
          <p:cNvSpPr/>
          <p:nvPr/>
        </p:nvSpPr>
        <p:spPr bwMode="auto">
          <a:xfrm>
            <a:off x="1475656" y="5517232"/>
            <a:ext cx="1296144" cy="288032"/>
          </a:xfrm>
          <a:prstGeom prst="borderCallout1">
            <a:avLst>
              <a:gd name="adj1" fmla="val 46859"/>
              <a:gd name="adj2" fmla="val 101794"/>
              <a:gd name="adj3" fmla="val 159140"/>
              <a:gd name="adj4" fmla="val 193639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600" dirty="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Zahlenblock</a:t>
            </a:r>
            <a:endParaRPr kumimoji="0" lang="de-DE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" name="Legende mit Linie 2 7"/>
          <p:cNvSpPr/>
          <p:nvPr/>
        </p:nvSpPr>
        <p:spPr bwMode="auto">
          <a:xfrm>
            <a:off x="6444208" y="4437112"/>
            <a:ext cx="1872208" cy="360040"/>
          </a:xfrm>
          <a:prstGeom prst="borderCallout2">
            <a:avLst>
              <a:gd name="adj1" fmla="val 49321"/>
              <a:gd name="adj2" fmla="val -193"/>
              <a:gd name="adj3" fmla="val 89129"/>
              <a:gd name="adj4" fmla="val -92329"/>
              <a:gd name="adj5" fmla="val 195097"/>
              <a:gd name="adj6" fmla="val -129881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Kontext - Tasten</a:t>
            </a:r>
          </a:p>
        </p:txBody>
      </p:sp>
      <p:sp>
        <p:nvSpPr>
          <p:cNvPr id="9" name="Legende mit Linie 2 8"/>
          <p:cNvSpPr/>
          <p:nvPr/>
        </p:nvSpPr>
        <p:spPr bwMode="auto">
          <a:xfrm>
            <a:off x="5796136" y="3429000"/>
            <a:ext cx="1656184" cy="360040"/>
          </a:xfrm>
          <a:prstGeom prst="borderCallout2">
            <a:avLst>
              <a:gd name="adj1" fmla="val 44954"/>
              <a:gd name="adj2" fmla="val -2198"/>
              <a:gd name="adj3" fmla="val 44324"/>
              <a:gd name="adj4" fmla="val -29319"/>
              <a:gd name="adj5" fmla="val 148587"/>
              <a:gd name="adj6" fmla="val -57242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Softkey</a:t>
            </a:r>
            <a:r>
              <a:rPr kumimoji="0" lang="de-DE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 - Taste</a:t>
            </a:r>
          </a:p>
        </p:txBody>
      </p:sp>
      <p:sp>
        <p:nvSpPr>
          <p:cNvPr id="10" name="Legende mit Linie 1 9"/>
          <p:cNvSpPr/>
          <p:nvPr/>
        </p:nvSpPr>
        <p:spPr bwMode="auto">
          <a:xfrm>
            <a:off x="5652120" y="2097094"/>
            <a:ext cx="1224136" cy="360040"/>
          </a:xfrm>
          <a:prstGeom prst="borderCallout1">
            <a:avLst>
              <a:gd name="adj1" fmla="val 45205"/>
              <a:gd name="adj2" fmla="val -1693"/>
              <a:gd name="adj3" fmla="val 68408"/>
              <a:gd name="adj4" fmla="val -58252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Antenne</a:t>
            </a:r>
          </a:p>
        </p:txBody>
      </p:sp>
      <p:sp>
        <p:nvSpPr>
          <p:cNvPr id="12" name="Legende mit Linie 2 11"/>
          <p:cNvSpPr/>
          <p:nvPr/>
        </p:nvSpPr>
        <p:spPr bwMode="auto">
          <a:xfrm>
            <a:off x="6444208" y="5733256"/>
            <a:ext cx="2016224" cy="360040"/>
          </a:xfrm>
          <a:prstGeom prst="borderCallout2">
            <a:avLst>
              <a:gd name="adj1" fmla="val 49438"/>
              <a:gd name="adj2" fmla="val -2635"/>
              <a:gd name="adj3" fmla="val 46793"/>
              <a:gd name="adj4" fmla="val -38267"/>
              <a:gd name="adj5" fmla="val -99672"/>
              <a:gd name="adj6" fmla="val -87033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600" dirty="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Navigations- Tasten</a:t>
            </a:r>
            <a:endParaRPr kumimoji="0" lang="de-DE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21" name="Gerade Verbindung 20"/>
          <p:cNvCxnSpPr>
            <a:endCxn id="18" idx="0"/>
          </p:cNvCxnSpPr>
          <p:nvPr/>
        </p:nvCxnSpPr>
        <p:spPr bwMode="auto">
          <a:xfrm>
            <a:off x="4716016" y="4869160"/>
            <a:ext cx="36004" cy="21602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Ellipse 13"/>
          <p:cNvSpPr/>
          <p:nvPr/>
        </p:nvSpPr>
        <p:spPr bwMode="auto">
          <a:xfrm>
            <a:off x="3851920" y="5517232"/>
            <a:ext cx="1080120" cy="1080120"/>
          </a:xfrm>
          <a:prstGeom prst="ellipse">
            <a:avLst/>
          </a:prstGeom>
          <a:noFill/>
          <a:ln w="25400" cap="flat" cmpd="sng" algn="ctr">
            <a:solidFill>
              <a:srgbClr val="871D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5" name="Ellipse 14"/>
          <p:cNvSpPr/>
          <p:nvPr/>
        </p:nvSpPr>
        <p:spPr bwMode="auto">
          <a:xfrm>
            <a:off x="4067944" y="5085184"/>
            <a:ext cx="576064" cy="576064"/>
          </a:xfrm>
          <a:prstGeom prst="ellipse">
            <a:avLst/>
          </a:prstGeom>
          <a:noFill/>
          <a:ln w="25400" cap="flat" cmpd="sng" algn="ctr">
            <a:solidFill>
              <a:srgbClr val="871D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8" name="Ellipse 17"/>
          <p:cNvSpPr/>
          <p:nvPr/>
        </p:nvSpPr>
        <p:spPr bwMode="auto">
          <a:xfrm>
            <a:off x="4644008" y="5085184"/>
            <a:ext cx="216024" cy="216024"/>
          </a:xfrm>
          <a:prstGeom prst="ellipse">
            <a:avLst/>
          </a:prstGeom>
          <a:noFill/>
          <a:ln w="25400" cap="flat" cmpd="sng" algn="ctr">
            <a:solidFill>
              <a:srgbClr val="871D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7" name="Ellipse 16"/>
          <p:cNvSpPr/>
          <p:nvPr/>
        </p:nvSpPr>
        <p:spPr bwMode="auto">
          <a:xfrm>
            <a:off x="3923928" y="5013176"/>
            <a:ext cx="216024" cy="216024"/>
          </a:xfrm>
          <a:prstGeom prst="ellipse">
            <a:avLst/>
          </a:prstGeom>
          <a:noFill/>
          <a:ln w="25400" cap="flat" cmpd="sng" algn="ctr">
            <a:solidFill>
              <a:srgbClr val="871D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8" name="Ellipse 27"/>
          <p:cNvSpPr/>
          <p:nvPr/>
        </p:nvSpPr>
        <p:spPr bwMode="auto">
          <a:xfrm>
            <a:off x="4572000" y="3861048"/>
            <a:ext cx="360040" cy="360040"/>
          </a:xfrm>
          <a:prstGeom prst="ellipse">
            <a:avLst/>
          </a:prstGeom>
          <a:noFill/>
          <a:ln w="25400" cap="flat" cmpd="sng" algn="ctr">
            <a:solidFill>
              <a:srgbClr val="871D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6" name="Ellipse 25"/>
          <p:cNvSpPr/>
          <p:nvPr/>
        </p:nvSpPr>
        <p:spPr bwMode="auto">
          <a:xfrm>
            <a:off x="3923928" y="3861048"/>
            <a:ext cx="360040" cy="360040"/>
          </a:xfrm>
          <a:prstGeom prst="ellipse">
            <a:avLst/>
          </a:prstGeom>
          <a:noFill/>
          <a:ln w="25400" cap="flat" cmpd="sng" algn="ctr">
            <a:solidFill>
              <a:srgbClr val="871D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7" name="Ellipse 26"/>
          <p:cNvSpPr/>
          <p:nvPr/>
        </p:nvSpPr>
        <p:spPr bwMode="auto">
          <a:xfrm>
            <a:off x="3851920" y="3212976"/>
            <a:ext cx="432048" cy="432048"/>
          </a:xfrm>
          <a:prstGeom prst="ellipse">
            <a:avLst/>
          </a:prstGeom>
          <a:noFill/>
          <a:ln w="25400" cap="flat" cmpd="sng" algn="ctr">
            <a:solidFill>
              <a:srgbClr val="871D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243786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Ende des </a:t>
            </a:r>
            <a:r>
              <a:rPr lang="de-DE" dirty="0" err="1"/>
              <a:t>kapitels</a:t>
            </a:r>
            <a:br>
              <a:rPr lang="de-DE" dirty="0"/>
            </a:br>
            <a:r>
              <a:rPr lang="de-DE" dirty="0"/>
              <a:t>„Bedienung der Funkgeräte“</a:t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6714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6.1.1 Tastenübersicht</a:t>
            </a:r>
            <a:br>
              <a:rPr lang="de-DE" dirty="0"/>
            </a:br>
            <a:r>
              <a:rPr lang="de-DE" dirty="0"/>
              <a:t>HRT „</a:t>
            </a:r>
            <a:r>
              <a:rPr lang="de-DE" dirty="0" err="1"/>
              <a:t>Sepura</a:t>
            </a:r>
            <a:r>
              <a:rPr lang="de-DE" dirty="0"/>
              <a:t> STP 8x00“</a:t>
            </a:r>
          </a:p>
        </p:txBody>
      </p:sp>
      <p:pic>
        <p:nvPicPr>
          <p:cNvPr id="6" name="Inhaltsplatzhalter 5" descr="f332_1_neu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568" y="1988840"/>
            <a:ext cx="2476500" cy="2105025"/>
          </a:xfrm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2160" y="1412776"/>
            <a:ext cx="1945122" cy="5657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Legende mit Linie 2 6"/>
          <p:cNvSpPr/>
          <p:nvPr/>
        </p:nvSpPr>
        <p:spPr bwMode="auto">
          <a:xfrm>
            <a:off x="3995936" y="2060848"/>
            <a:ext cx="2448272" cy="648072"/>
          </a:xfrm>
          <a:prstGeom prst="borderCallout2">
            <a:avLst>
              <a:gd name="adj1" fmla="val 50664"/>
              <a:gd name="adj2" fmla="val 313"/>
              <a:gd name="adj3" fmla="val 51504"/>
              <a:gd name="adj4" fmla="val -16667"/>
              <a:gd name="adj5" fmla="val 71348"/>
              <a:gd name="adj6" fmla="val -7537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Notruf-Taste</a:t>
            </a:r>
          </a:p>
        </p:txBody>
      </p:sp>
      <p:sp>
        <p:nvSpPr>
          <p:cNvPr id="14" name="Legende mit Linie 2 13"/>
          <p:cNvSpPr/>
          <p:nvPr/>
        </p:nvSpPr>
        <p:spPr bwMode="auto">
          <a:xfrm flipH="1">
            <a:off x="2051720" y="5445224"/>
            <a:ext cx="2016224" cy="612648"/>
          </a:xfrm>
          <a:prstGeom prst="borderCallout2">
            <a:avLst>
              <a:gd name="adj1" fmla="val 49845"/>
              <a:gd name="adj2" fmla="val 359"/>
              <a:gd name="adj3" fmla="val 50398"/>
              <a:gd name="adj4" fmla="val -62775"/>
              <a:gd name="adj5" fmla="val -102674"/>
              <a:gd name="adj6" fmla="val -13019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Sprechtaste</a:t>
            </a:r>
          </a:p>
        </p:txBody>
      </p:sp>
      <p:sp>
        <p:nvSpPr>
          <p:cNvPr id="15" name="Legende mit Linie 2 14"/>
          <p:cNvSpPr/>
          <p:nvPr/>
        </p:nvSpPr>
        <p:spPr bwMode="auto">
          <a:xfrm flipH="1">
            <a:off x="1691680" y="4581128"/>
            <a:ext cx="2325960" cy="612648"/>
          </a:xfrm>
          <a:prstGeom prst="borderCallout2">
            <a:avLst>
              <a:gd name="adj1" fmla="val 47357"/>
              <a:gd name="adj2" fmla="val -2429"/>
              <a:gd name="adj3" fmla="val 46596"/>
              <a:gd name="adj4" fmla="val -58998"/>
              <a:gd name="adj5" fmla="val -99358"/>
              <a:gd name="adj6" fmla="val -11925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Sidekey</a:t>
            </a:r>
            <a:r>
              <a:rPr kumimoji="0" lang="de-DE" sz="2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 - Taste</a:t>
            </a: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" name="Ellipse 7"/>
          <p:cNvSpPr/>
          <p:nvPr/>
        </p:nvSpPr>
        <p:spPr bwMode="auto">
          <a:xfrm>
            <a:off x="1403648" y="2276872"/>
            <a:ext cx="720080" cy="720080"/>
          </a:xfrm>
          <a:prstGeom prst="ellipse">
            <a:avLst/>
          </a:prstGeom>
          <a:noFill/>
          <a:ln w="25400" cap="flat" cmpd="sng" algn="ctr">
            <a:solidFill>
              <a:srgbClr val="871D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194279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lfks.LAP-MOBIL-07\Downloads\IMG_20210518_1021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78" b="98657" l="9942" r="899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9985" y="1385128"/>
            <a:ext cx="3983910" cy="5311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6.1.2 Tastenübersicht</a:t>
            </a:r>
            <a:br>
              <a:rPr lang="de-DE" dirty="0"/>
            </a:br>
            <a:r>
              <a:rPr lang="de-DE" dirty="0"/>
              <a:t>HRT „</a:t>
            </a:r>
            <a:r>
              <a:rPr lang="de-DE" dirty="0" err="1"/>
              <a:t>Sepura</a:t>
            </a:r>
            <a:r>
              <a:rPr lang="de-DE" dirty="0"/>
              <a:t> SC 20“</a:t>
            </a:r>
          </a:p>
        </p:txBody>
      </p:sp>
      <p:sp>
        <p:nvSpPr>
          <p:cNvPr id="5" name="Legende mit Linie 3 4"/>
          <p:cNvSpPr/>
          <p:nvPr/>
        </p:nvSpPr>
        <p:spPr bwMode="auto">
          <a:xfrm>
            <a:off x="1197653" y="1876408"/>
            <a:ext cx="1368152" cy="324278"/>
          </a:xfrm>
          <a:prstGeom prst="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90471"/>
              <a:gd name="adj6" fmla="val -16667"/>
              <a:gd name="adj7" fmla="val 400011"/>
              <a:gd name="adj8" fmla="val 155521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Navi-Knob</a:t>
            </a:r>
            <a:r>
              <a:rPr kumimoji="0" lang="de-DE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™</a:t>
            </a:r>
          </a:p>
        </p:txBody>
      </p:sp>
      <p:sp>
        <p:nvSpPr>
          <p:cNvPr id="6" name="Legende mit Linie 3 5"/>
          <p:cNvSpPr/>
          <p:nvPr/>
        </p:nvSpPr>
        <p:spPr bwMode="auto">
          <a:xfrm>
            <a:off x="6306464" y="5578898"/>
            <a:ext cx="1944216" cy="576064"/>
          </a:xfrm>
          <a:prstGeom prst="borderCallout3">
            <a:avLst>
              <a:gd name="adj1" fmla="val 49135"/>
              <a:gd name="adj2" fmla="val -494"/>
              <a:gd name="adj3" fmla="val 18900"/>
              <a:gd name="adj4" fmla="val -44288"/>
              <a:gd name="adj5" fmla="val 5214"/>
              <a:gd name="adj6" fmla="val -66029"/>
              <a:gd name="adj7" fmla="val -6731"/>
              <a:gd name="adj8" fmla="val -85632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600" dirty="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Ein / Aus Schalter Home Button</a:t>
            </a:r>
            <a:endParaRPr kumimoji="0" lang="de-DE" sz="1600" b="0" i="0" u="none" strike="noStrike" cap="none" normalizeH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7" name="Legende mit Linie 1 6"/>
          <p:cNvSpPr/>
          <p:nvPr/>
        </p:nvSpPr>
        <p:spPr bwMode="auto">
          <a:xfrm>
            <a:off x="227055" y="5934889"/>
            <a:ext cx="1296144" cy="288032"/>
          </a:xfrm>
          <a:prstGeom prst="borderCallout1">
            <a:avLst>
              <a:gd name="adj1" fmla="val 46859"/>
              <a:gd name="adj2" fmla="val 101794"/>
              <a:gd name="adj3" fmla="val 78938"/>
              <a:gd name="adj4" fmla="val 244879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600" dirty="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Zahlenblock</a:t>
            </a:r>
            <a:endParaRPr kumimoji="0" lang="de-DE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" name="Legende mit Linie 2 7"/>
          <p:cNvSpPr/>
          <p:nvPr/>
        </p:nvSpPr>
        <p:spPr bwMode="auto">
          <a:xfrm>
            <a:off x="7271792" y="4479163"/>
            <a:ext cx="1872208" cy="360040"/>
          </a:xfrm>
          <a:prstGeom prst="borderCallout2">
            <a:avLst>
              <a:gd name="adj1" fmla="val 49321"/>
              <a:gd name="adj2" fmla="val -193"/>
              <a:gd name="adj3" fmla="val -68907"/>
              <a:gd name="adj4" fmla="val -112598"/>
              <a:gd name="adj5" fmla="val 173710"/>
              <a:gd name="adj6" fmla="val -154044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Kontext - Tasten</a:t>
            </a:r>
          </a:p>
        </p:txBody>
      </p:sp>
      <p:sp>
        <p:nvSpPr>
          <p:cNvPr id="9" name="Legende mit Linie 2 8"/>
          <p:cNvSpPr/>
          <p:nvPr/>
        </p:nvSpPr>
        <p:spPr bwMode="auto">
          <a:xfrm>
            <a:off x="746584" y="3194974"/>
            <a:ext cx="1819221" cy="612068"/>
          </a:xfrm>
          <a:prstGeom prst="borderCallout2">
            <a:avLst>
              <a:gd name="adj1" fmla="val 49672"/>
              <a:gd name="adj2" fmla="val 100974"/>
              <a:gd name="adj3" fmla="val 135534"/>
              <a:gd name="adj4" fmla="val 172792"/>
              <a:gd name="adj5" fmla="val 299555"/>
              <a:gd name="adj6" fmla="val 177144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Mode/Gruppen - Taste</a:t>
            </a:r>
          </a:p>
        </p:txBody>
      </p:sp>
      <p:sp>
        <p:nvSpPr>
          <p:cNvPr id="10" name="Legende mit Linie 1 9"/>
          <p:cNvSpPr/>
          <p:nvPr/>
        </p:nvSpPr>
        <p:spPr bwMode="auto">
          <a:xfrm>
            <a:off x="6666504" y="2110555"/>
            <a:ext cx="1224136" cy="360040"/>
          </a:xfrm>
          <a:prstGeom prst="borderCallout1">
            <a:avLst>
              <a:gd name="adj1" fmla="val 45205"/>
              <a:gd name="adj2" fmla="val -1693"/>
              <a:gd name="adj3" fmla="val 36327"/>
              <a:gd name="adj4" fmla="val -163615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Antenne</a:t>
            </a:r>
          </a:p>
        </p:txBody>
      </p:sp>
      <p:sp>
        <p:nvSpPr>
          <p:cNvPr id="12" name="Legende mit Linie 2 11"/>
          <p:cNvSpPr/>
          <p:nvPr/>
        </p:nvSpPr>
        <p:spPr bwMode="auto">
          <a:xfrm>
            <a:off x="215789" y="4746764"/>
            <a:ext cx="2016224" cy="360040"/>
          </a:xfrm>
          <a:prstGeom prst="borderCallout2">
            <a:avLst>
              <a:gd name="adj1" fmla="val 46765"/>
              <a:gd name="adj2" fmla="val 100959"/>
              <a:gd name="adj3" fmla="val 52140"/>
              <a:gd name="adj4" fmla="val 118317"/>
              <a:gd name="adj5" fmla="val 189053"/>
              <a:gd name="adj6" fmla="val 176009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600" dirty="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Navigations- Tasten</a:t>
            </a:r>
            <a:endParaRPr kumimoji="0" lang="de-DE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4" name="Ellipse 13"/>
          <p:cNvSpPr/>
          <p:nvPr/>
        </p:nvSpPr>
        <p:spPr bwMode="auto">
          <a:xfrm>
            <a:off x="3419872" y="5733255"/>
            <a:ext cx="1224136" cy="864097"/>
          </a:xfrm>
          <a:prstGeom prst="ellipse">
            <a:avLst/>
          </a:prstGeom>
          <a:noFill/>
          <a:ln w="25400" cap="flat" cmpd="sng" algn="ctr">
            <a:solidFill>
              <a:srgbClr val="871D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5" name="Ellipse 14"/>
          <p:cNvSpPr/>
          <p:nvPr/>
        </p:nvSpPr>
        <p:spPr bwMode="auto">
          <a:xfrm>
            <a:off x="3725064" y="5298013"/>
            <a:ext cx="576064" cy="576064"/>
          </a:xfrm>
          <a:prstGeom prst="ellipse">
            <a:avLst/>
          </a:prstGeom>
          <a:noFill/>
          <a:ln w="25400" cap="flat" cmpd="sng" algn="ctr">
            <a:solidFill>
              <a:srgbClr val="871D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8" name="Ellipse 17"/>
          <p:cNvSpPr/>
          <p:nvPr/>
        </p:nvSpPr>
        <p:spPr bwMode="auto">
          <a:xfrm>
            <a:off x="4236931" y="5151522"/>
            <a:ext cx="216024" cy="216024"/>
          </a:xfrm>
          <a:prstGeom prst="ellipse">
            <a:avLst/>
          </a:prstGeom>
          <a:noFill/>
          <a:ln w="25400" cap="flat" cmpd="sng" algn="ctr">
            <a:solidFill>
              <a:srgbClr val="871D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7" name="Ellipse 16"/>
          <p:cNvSpPr/>
          <p:nvPr/>
        </p:nvSpPr>
        <p:spPr bwMode="auto">
          <a:xfrm>
            <a:off x="3822317" y="5106804"/>
            <a:ext cx="317635" cy="248072"/>
          </a:xfrm>
          <a:prstGeom prst="ellipse">
            <a:avLst/>
          </a:prstGeom>
          <a:noFill/>
          <a:ln w="25400" cap="flat" cmpd="sng" algn="ctr">
            <a:solidFill>
              <a:srgbClr val="871D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8" name="Ellipse 27"/>
          <p:cNvSpPr/>
          <p:nvPr/>
        </p:nvSpPr>
        <p:spPr bwMode="auto">
          <a:xfrm>
            <a:off x="3347864" y="3032956"/>
            <a:ext cx="474454" cy="468052"/>
          </a:xfrm>
          <a:prstGeom prst="ellipse">
            <a:avLst/>
          </a:prstGeom>
          <a:noFill/>
          <a:ln w="25400" cap="flat" cmpd="sng" algn="ctr">
            <a:solidFill>
              <a:srgbClr val="871D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6" name="Ellipse 25"/>
          <p:cNvSpPr/>
          <p:nvPr/>
        </p:nvSpPr>
        <p:spPr bwMode="auto">
          <a:xfrm>
            <a:off x="4236931" y="5381239"/>
            <a:ext cx="360040" cy="360040"/>
          </a:xfrm>
          <a:prstGeom prst="ellipse">
            <a:avLst/>
          </a:prstGeom>
          <a:noFill/>
          <a:ln w="25400" cap="flat" cmpd="sng" algn="ctr">
            <a:solidFill>
              <a:srgbClr val="871D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7" name="Ellipse 26"/>
          <p:cNvSpPr/>
          <p:nvPr/>
        </p:nvSpPr>
        <p:spPr bwMode="auto">
          <a:xfrm>
            <a:off x="4236931" y="2038547"/>
            <a:ext cx="432048" cy="432048"/>
          </a:xfrm>
          <a:prstGeom prst="ellipse">
            <a:avLst/>
          </a:prstGeom>
          <a:noFill/>
          <a:ln w="25400" cap="flat" cmpd="sng" algn="ctr">
            <a:solidFill>
              <a:srgbClr val="871D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2" name="Ellipse 21"/>
          <p:cNvSpPr/>
          <p:nvPr/>
        </p:nvSpPr>
        <p:spPr bwMode="auto">
          <a:xfrm>
            <a:off x="3509040" y="5169537"/>
            <a:ext cx="216024" cy="216024"/>
          </a:xfrm>
          <a:prstGeom prst="ellipse">
            <a:avLst/>
          </a:prstGeom>
          <a:noFill/>
          <a:ln w="25400" cap="flat" cmpd="sng" algn="ctr">
            <a:solidFill>
              <a:srgbClr val="871D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13" name="Gerade Verbindung 12"/>
          <p:cNvCxnSpPr/>
          <p:nvPr/>
        </p:nvCxnSpPr>
        <p:spPr bwMode="auto">
          <a:xfrm flipH="1">
            <a:off x="3725064" y="4221088"/>
            <a:ext cx="1423000" cy="88571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2166282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7" name="Picture 3" descr="C:\Users\lfks.LAP-MOBIL-07\Downloads\IMG_20210518_1009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85" b="99398" l="9942" r="899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0602" y="1832177"/>
            <a:ext cx="2919928" cy="2479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lfks.LAP-MOBIL-07\Downloads\IMG_20210518_0951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42" b="98246" l="9942" r="899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3309" y="1753783"/>
            <a:ext cx="3829249" cy="510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6.1.2 Tastenübersicht</a:t>
            </a:r>
            <a:br>
              <a:rPr lang="de-DE" dirty="0"/>
            </a:br>
            <a:r>
              <a:rPr lang="de-DE" dirty="0"/>
              <a:t>HRT „</a:t>
            </a:r>
            <a:r>
              <a:rPr lang="de-DE" dirty="0" err="1"/>
              <a:t>Sepura</a:t>
            </a:r>
            <a:r>
              <a:rPr lang="de-DE" dirty="0"/>
              <a:t> SC 20“</a:t>
            </a:r>
          </a:p>
        </p:txBody>
      </p:sp>
      <p:sp>
        <p:nvSpPr>
          <p:cNvPr id="7" name="Legende mit Linie 2 6"/>
          <p:cNvSpPr/>
          <p:nvPr/>
        </p:nvSpPr>
        <p:spPr bwMode="auto">
          <a:xfrm>
            <a:off x="3995936" y="2060848"/>
            <a:ext cx="2448272" cy="648072"/>
          </a:xfrm>
          <a:prstGeom prst="borderCallout2">
            <a:avLst>
              <a:gd name="adj1" fmla="val 50664"/>
              <a:gd name="adj2" fmla="val 313"/>
              <a:gd name="adj3" fmla="val 51504"/>
              <a:gd name="adj4" fmla="val -16667"/>
              <a:gd name="adj5" fmla="val 71348"/>
              <a:gd name="adj6" fmla="val -7537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Notruf-Taste</a:t>
            </a:r>
          </a:p>
        </p:txBody>
      </p:sp>
      <p:sp>
        <p:nvSpPr>
          <p:cNvPr id="14" name="Legende mit Linie 2 13"/>
          <p:cNvSpPr/>
          <p:nvPr/>
        </p:nvSpPr>
        <p:spPr bwMode="auto">
          <a:xfrm flipH="1">
            <a:off x="7220019" y="1970548"/>
            <a:ext cx="1897313" cy="612648"/>
          </a:xfrm>
          <a:prstGeom prst="borderCallout2">
            <a:avLst>
              <a:gd name="adj1" fmla="val 369751"/>
              <a:gd name="adj2" fmla="val 123366"/>
              <a:gd name="adj3" fmla="val 331778"/>
              <a:gd name="adj4" fmla="val 51721"/>
              <a:gd name="adj5" fmla="val 102939"/>
              <a:gd name="adj6" fmla="val 50424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Sprechtaste</a:t>
            </a:r>
          </a:p>
        </p:txBody>
      </p:sp>
      <p:sp>
        <p:nvSpPr>
          <p:cNvPr id="8" name="Ellipse 7"/>
          <p:cNvSpPr/>
          <p:nvPr/>
        </p:nvSpPr>
        <p:spPr bwMode="auto">
          <a:xfrm>
            <a:off x="1403648" y="2276872"/>
            <a:ext cx="720080" cy="720080"/>
          </a:xfrm>
          <a:prstGeom prst="ellipse">
            <a:avLst/>
          </a:prstGeom>
          <a:noFill/>
          <a:ln w="25400" cap="flat" cmpd="sng" algn="ctr">
            <a:solidFill>
              <a:srgbClr val="871D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5" name="Legende mit Linie 2 14"/>
          <p:cNvSpPr/>
          <p:nvPr/>
        </p:nvSpPr>
        <p:spPr bwMode="auto">
          <a:xfrm flipH="1">
            <a:off x="395536" y="5011832"/>
            <a:ext cx="2469976" cy="612648"/>
          </a:xfrm>
          <a:prstGeom prst="borderCallout2">
            <a:avLst>
              <a:gd name="adj1" fmla="val 49804"/>
              <a:gd name="adj2" fmla="val -609"/>
              <a:gd name="adj3" fmla="val 32970"/>
              <a:gd name="adj4" fmla="val -64678"/>
              <a:gd name="adj5" fmla="val -231485"/>
              <a:gd name="adj6" fmla="val -13867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Softkey</a:t>
            </a:r>
            <a:r>
              <a:rPr kumimoji="0" lang="de-DE" sz="2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 - Tasten</a:t>
            </a: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4097" name="Gerade Verbindung 4096"/>
          <p:cNvCxnSpPr/>
          <p:nvPr/>
        </p:nvCxnSpPr>
        <p:spPr bwMode="auto">
          <a:xfrm flipV="1">
            <a:off x="4427984" y="3789040"/>
            <a:ext cx="1872208" cy="144016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00" name="Gerade Verbindung 4099"/>
          <p:cNvCxnSpPr/>
          <p:nvPr/>
        </p:nvCxnSpPr>
        <p:spPr bwMode="auto">
          <a:xfrm flipV="1">
            <a:off x="4427984" y="4797152"/>
            <a:ext cx="2016224" cy="43204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3" name="Ellipse 42"/>
          <p:cNvSpPr/>
          <p:nvPr/>
        </p:nvSpPr>
        <p:spPr bwMode="auto">
          <a:xfrm>
            <a:off x="6020391" y="3945127"/>
            <a:ext cx="720080" cy="720080"/>
          </a:xfrm>
          <a:prstGeom prst="ellipse">
            <a:avLst/>
          </a:prstGeom>
          <a:noFill/>
          <a:ln w="25400" cap="flat" cmpd="sng" algn="ctr">
            <a:solidFill>
              <a:srgbClr val="871D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48595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3648" y="2831753"/>
            <a:ext cx="7171782" cy="226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6.1.3 Tastenübersicht</a:t>
            </a:r>
            <a:br>
              <a:rPr lang="de-DE" dirty="0"/>
            </a:br>
            <a:r>
              <a:rPr lang="de-DE" dirty="0" err="1"/>
              <a:t>mrt</a:t>
            </a:r>
            <a:r>
              <a:rPr lang="de-DE" dirty="0"/>
              <a:t> „</a:t>
            </a:r>
            <a:r>
              <a:rPr lang="de-DE" dirty="0" err="1"/>
              <a:t>Sepura</a:t>
            </a:r>
            <a:r>
              <a:rPr lang="de-DE" dirty="0"/>
              <a:t> </a:t>
            </a:r>
            <a:r>
              <a:rPr lang="de-DE" dirty="0" err="1"/>
              <a:t>srg</a:t>
            </a:r>
            <a:r>
              <a:rPr lang="de-DE" dirty="0"/>
              <a:t> 3900“</a:t>
            </a:r>
          </a:p>
        </p:txBody>
      </p:sp>
      <p:sp>
        <p:nvSpPr>
          <p:cNvPr id="5" name="Legende mit Linie 2 4"/>
          <p:cNvSpPr/>
          <p:nvPr/>
        </p:nvSpPr>
        <p:spPr bwMode="auto">
          <a:xfrm flipH="1">
            <a:off x="179512" y="3789040"/>
            <a:ext cx="1029816" cy="43204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37795"/>
              <a:gd name="adj6" fmla="val -127043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Notruf</a:t>
            </a:r>
          </a:p>
        </p:txBody>
      </p:sp>
      <p:sp>
        <p:nvSpPr>
          <p:cNvPr id="7" name="Legende mit Linie 2 6"/>
          <p:cNvSpPr/>
          <p:nvPr/>
        </p:nvSpPr>
        <p:spPr bwMode="auto">
          <a:xfrm>
            <a:off x="3059832" y="2004401"/>
            <a:ext cx="2088232" cy="61264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39070"/>
              <a:gd name="adj6" fmla="val -23954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kumimoji="0" lang="de-DE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Navi</a:t>
            </a:r>
            <a:r>
              <a:rPr kumimoji="0" 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 – </a:t>
            </a:r>
            <a:r>
              <a:rPr kumimoji="0" lang="de-DE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Kno</a:t>
            </a:r>
            <a:r>
              <a:rPr lang="de-DE" sz="1800" dirty="0" err="1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b</a:t>
            </a:r>
            <a:r>
              <a:rPr lang="de-DE" sz="1800" dirty="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™</a:t>
            </a:r>
          </a:p>
          <a:p>
            <a:pPr eaLnBrk="0" hangingPunct="0"/>
            <a:r>
              <a:rPr lang="de-DE" sz="1800" dirty="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Ein / Aus Schalter</a:t>
            </a:r>
            <a:endParaRPr kumimoji="0" 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" name="Legende mit Linie 2 7"/>
          <p:cNvSpPr/>
          <p:nvPr/>
        </p:nvSpPr>
        <p:spPr bwMode="auto">
          <a:xfrm>
            <a:off x="5947384" y="5880771"/>
            <a:ext cx="1656184" cy="720080"/>
          </a:xfrm>
          <a:prstGeom prst="borderCallout2">
            <a:avLst>
              <a:gd name="adj1" fmla="val 47512"/>
              <a:gd name="adj2" fmla="val -2581"/>
              <a:gd name="adj3" fmla="val 46735"/>
              <a:gd name="adj4" fmla="val -25993"/>
              <a:gd name="adj5" fmla="val -358658"/>
              <a:gd name="adj6" fmla="val -1993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2000" dirty="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Kontext Tasten</a:t>
            </a:r>
            <a:endParaRPr kumimoji="0" lang="de-DE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" name="Legende mit Linie 2 8"/>
          <p:cNvSpPr/>
          <p:nvPr/>
        </p:nvSpPr>
        <p:spPr bwMode="auto">
          <a:xfrm>
            <a:off x="6588223" y="1968397"/>
            <a:ext cx="1872208" cy="684656"/>
          </a:xfrm>
          <a:prstGeom prst="borderCallout2">
            <a:avLst>
              <a:gd name="adj1" fmla="val 18750"/>
              <a:gd name="adj2" fmla="val -8333"/>
              <a:gd name="adj3" fmla="val 17179"/>
              <a:gd name="adj4" fmla="val -12645"/>
              <a:gd name="adj5" fmla="val 218745"/>
              <a:gd name="adj6" fmla="val -1231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Navigations- Tasten</a:t>
            </a:r>
          </a:p>
        </p:txBody>
      </p:sp>
      <p:sp>
        <p:nvSpPr>
          <p:cNvPr id="10" name="Legende mit Linie 2 9"/>
          <p:cNvSpPr/>
          <p:nvPr/>
        </p:nvSpPr>
        <p:spPr bwMode="auto">
          <a:xfrm>
            <a:off x="7506579" y="5193196"/>
            <a:ext cx="1619672" cy="648072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65412"/>
              <a:gd name="adj6" fmla="val -6342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Zahlenblock</a:t>
            </a:r>
          </a:p>
        </p:txBody>
      </p:sp>
      <p:sp>
        <p:nvSpPr>
          <p:cNvPr id="11" name="Ellipse 10"/>
          <p:cNvSpPr/>
          <p:nvPr/>
        </p:nvSpPr>
        <p:spPr bwMode="auto">
          <a:xfrm>
            <a:off x="5855568" y="2939513"/>
            <a:ext cx="432048" cy="432048"/>
          </a:xfrm>
          <a:prstGeom prst="ellipse">
            <a:avLst/>
          </a:prstGeom>
          <a:noFill/>
          <a:ln w="25400" cap="flat" cmpd="sng" algn="ctr">
            <a:solidFill>
              <a:srgbClr val="871D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2" name="Ellipse 11"/>
          <p:cNvSpPr/>
          <p:nvPr/>
        </p:nvSpPr>
        <p:spPr bwMode="auto">
          <a:xfrm>
            <a:off x="2195736" y="2965405"/>
            <a:ext cx="576064" cy="576064"/>
          </a:xfrm>
          <a:prstGeom prst="ellipse">
            <a:avLst/>
          </a:prstGeom>
          <a:noFill/>
          <a:ln w="25400" cap="flat" cmpd="sng" algn="ctr">
            <a:solidFill>
              <a:srgbClr val="871D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3" name="Ellipse 12"/>
          <p:cNvSpPr/>
          <p:nvPr/>
        </p:nvSpPr>
        <p:spPr bwMode="auto">
          <a:xfrm>
            <a:off x="2555776" y="3789040"/>
            <a:ext cx="432048" cy="432048"/>
          </a:xfrm>
          <a:prstGeom prst="ellipse">
            <a:avLst/>
          </a:prstGeom>
          <a:noFill/>
          <a:ln w="25400" cap="flat" cmpd="sng" algn="ctr">
            <a:solidFill>
              <a:srgbClr val="871D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4" name="Ellipse 13"/>
          <p:cNvSpPr/>
          <p:nvPr/>
        </p:nvSpPr>
        <p:spPr bwMode="auto">
          <a:xfrm>
            <a:off x="6001855" y="3541469"/>
            <a:ext cx="694928" cy="694928"/>
          </a:xfrm>
          <a:prstGeom prst="ellipse">
            <a:avLst/>
          </a:prstGeom>
          <a:noFill/>
          <a:ln w="25400" cap="flat" cmpd="sng" algn="ctr">
            <a:solidFill>
              <a:srgbClr val="871D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5" name="Ellipse 14"/>
          <p:cNvSpPr/>
          <p:nvPr/>
        </p:nvSpPr>
        <p:spPr bwMode="auto">
          <a:xfrm>
            <a:off x="6876255" y="3144945"/>
            <a:ext cx="1584176" cy="1584176"/>
          </a:xfrm>
          <a:prstGeom prst="ellipse">
            <a:avLst/>
          </a:prstGeom>
          <a:noFill/>
          <a:ln w="25400" cap="flat" cmpd="sng" algn="ctr">
            <a:solidFill>
              <a:srgbClr val="871D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6" name="Ellipse 15"/>
          <p:cNvSpPr/>
          <p:nvPr/>
        </p:nvSpPr>
        <p:spPr bwMode="auto">
          <a:xfrm>
            <a:off x="5855568" y="4512619"/>
            <a:ext cx="432048" cy="432048"/>
          </a:xfrm>
          <a:prstGeom prst="ellipse">
            <a:avLst/>
          </a:prstGeom>
          <a:noFill/>
          <a:ln w="25400" cap="flat" cmpd="sng" algn="ctr">
            <a:solidFill>
              <a:srgbClr val="871D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7" name="Ellipse 16"/>
          <p:cNvSpPr/>
          <p:nvPr/>
        </p:nvSpPr>
        <p:spPr bwMode="auto">
          <a:xfrm>
            <a:off x="2471193" y="4480810"/>
            <a:ext cx="432048" cy="432048"/>
          </a:xfrm>
          <a:prstGeom prst="ellipse">
            <a:avLst/>
          </a:prstGeom>
          <a:noFill/>
          <a:ln w="25400" cap="flat" cmpd="sng" algn="ctr">
            <a:solidFill>
              <a:srgbClr val="871D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21" name="Gerade Verbindung 20"/>
          <p:cNvCxnSpPr/>
          <p:nvPr/>
        </p:nvCxnSpPr>
        <p:spPr bwMode="auto">
          <a:xfrm flipH="1">
            <a:off x="2687217" y="4869160"/>
            <a:ext cx="12575" cy="86409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Gerader Verbinder 22"/>
          <p:cNvCxnSpPr/>
          <p:nvPr/>
        </p:nvCxnSpPr>
        <p:spPr bwMode="auto">
          <a:xfrm flipH="1" flipV="1">
            <a:off x="2687217" y="5733256"/>
            <a:ext cx="2820887" cy="50755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682797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fks.LAP-MOBIL-07\Downloads\IMG_20210518_12503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3893200" y="285150"/>
            <a:ext cx="2296704" cy="7303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6.1.3 Tastenübersicht </a:t>
            </a:r>
            <a:r>
              <a:rPr lang="de-DE" dirty="0" err="1"/>
              <a:t>mrt</a:t>
            </a:r>
            <a:endParaRPr lang="de-DE" dirty="0"/>
          </a:p>
        </p:txBody>
      </p:sp>
      <p:sp>
        <p:nvSpPr>
          <p:cNvPr id="5" name="Legende mit Linie 2 4"/>
          <p:cNvSpPr/>
          <p:nvPr/>
        </p:nvSpPr>
        <p:spPr bwMode="auto">
          <a:xfrm flipH="1">
            <a:off x="179512" y="3789040"/>
            <a:ext cx="1029816" cy="43204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37795"/>
              <a:gd name="adj6" fmla="val -127043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Notruf</a:t>
            </a:r>
          </a:p>
        </p:txBody>
      </p:sp>
      <p:sp>
        <p:nvSpPr>
          <p:cNvPr id="7" name="Legende mit Linie 2 6"/>
          <p:cNvSpPr/>
          <p:nvPr/>
        </p:nvSpPr>
        <p:spPr bwMode="auto">
          <a:xfrm>
            <a:off x="3059832" y="2004401"/>
            <a:ext cx="2088232" cy="61264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39070"/>
              <a:gd name="adj6" fmla="val -23954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kumimoji="0" 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Navi – </a:t>
            </a:r>
            <a:r>
              <a:rPr kumimoji="0" lang="de-DE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Kno</a:t>
            </a:r>
            <a:r>
              <a:rPr lang="de-DE" sz="1800" dirty="0" err="1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b</a:t>
            </a:r>
            <a:r>
              <a:rPr lang="de-DE" sz="1800" dirty="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™</a:t>
            </a:r>
          </a:p>
        </p:txBody>
      </p:sp>
      <p:sp>
        <p:nvSpPr>
          <p:cNvPr id="8" name="Legende mit Linie 2 7"/>
          <p:cNvSpPr/>
          <p:nvPr/>
        </p:nvSpPr>
        <p:spPr bwMode="auto">
          <a:xfrm>
            <a:off x="1030946" y="5821753"/>
            <a:ext cx="1656184" cy="720080"/>
          </a:xfrm>
          <a:prstGeom prst="borderCallout2">
            <a:avLst>
              <a:gd name="adj1" fmla="val 50185"/>
              <a:gd name="adj2" fmla="val 100868"/>
              <a:gd name="adj3" fmla="val 49409"/>
              <a:gd name="adj4" fmla="val 145452"/>
              <a:gd name="adj5" fmla="val -104686"/>
              <a:gd name="adj6" fmla="val 246748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2000" dirty="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Kontext Tasten</a:t>
            </a:r>
            <a:endParaRPr kumimoji="0" lang="de-DE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" name="Legende mit Linie 2 8"/>
          <p:cNvSpPr/>
          <p:nvPr/>
        </p:nvSpPr>
        <p:spPr bwMode="auto">
          <a:xfrm>
            <a:off x="6588223" y="1968397"/>
            <a:ext cx="1872208" cy="684656"/>
          </a:xfrm>
          <a:prstGeom prst="borderCallout2">
            <a:avLst>
              <a:gd name="adj1" fmla="val 18750"/>
              <a:gd name="adj2" fmla="val -8333"/>
              <a:gd name="adj3" fmla="val 17179"/>
              <a:gd name="adj4" fmla="val -12645"/>
              <a:gd name="adj5" fmla="val 218745"/>
              <a:gd name="adj6" fmla="val -1231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Navigations- Tasten</a:t>
            </a:r>
          </a:p>
        </p:txBody>
      </p:sp>
      <p:sp>
        <p:nvSpPr>
          <p:cNvPr id="10" name="Legende mit Linie 2 9"/>
          <p:cNvSpPr/>
          <p:nvPr/>
        </p:nvSpPr>
        <p:spPr bwMode="auto">
          <a:xfrm>
            <a:off x="7506579" y="5193196"/>
            <a:ext cx="1619672" cy="648072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65412"/>
              <a:gd name="adj6" fmla="val -6342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Zahlenblock</a:t>
            </a:r>
          </a:p>
        </p:txBody>
      </p:sp>
      <p:sp>
        <p:nvSpPr>
          <p:cNvPr id="11" name="Ellipse 10"/>
          <p:cNvSpPr/>
          <p:nvPr/>
        </p:nvSpPr>
        <p:spPr bwMode="auto">
          <a:xfrm>
            <a:off x="4932040" y="4729121"/>
            <a:ext cx="432048" cy="432048"/>
          </a:xfrm>
          <a:prstGeom prst="ellipse">
            <a:avLst/>
          </a:prstGeom>
          <a:noFill/>
          <a:ln w="25400" cap="flat" cmpd="sng" algn="ctr">
            <a:solidFill>
              <a:srgbClr val="871D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2" name="Ellipse 11"/>
          <p:cNvSpPr/>
          <p:nvPr/>
        </p:nvSpPr>
        <p:spPr bwMode="auto">
          <a:xfrm>
            <a:off x="2195736" y="2965405"/>
            <a:ext cx="576064" cy="576064"/>
          </a:xfrm>
          <a:prstGeom prst="ellipse">
            <a:avLst/>
          </a:prstGeom>
          <a:noFill/>
          <a:ln w="25400" cap="flat" cmpd="sng" algn="ctr">
            <a:solidFill>
              <a:srgbClr val="871D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3" name="Ellipse 12"/>
          <p:cNvSpPr/>
          <p:nvPr/>
        </p:nvSpPr>
        <p:spPr bwMode="auto">
          <a:xfrm>
            <a:off x="2555776" y="3789040"/>
            <a:ext cx="432048" cy="432048"/>
          </a:xfrm>
          <a:prstGeom prst="ellipse">
            <a:avLst/>
          </a:prstGeom>
          <a:noFill/>
          <a:ln w="25400" cap="flat" cmpd="sng" algn="ctr">
            <a:solidFill>
              <a:srgbClr val="871D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4" name="Ellipse 13"/>
          <p:cNvSpPr/>
          <p:nvPr/>
        </p:nvSpPr>
        <p:spPr bwMode="auto">
          <a:xfrm>
            <a:off x="6001855" y="3541469"/>
            <a:ext cx="694928" cy="694928"/>
          </a:xfrm>
          <a:prstGeom prst="ellipse">
            <a:avLst/>
          </a:prstGeom>
          <a:noFill/>
          <a:ln w="25400" cap="flat" cmpd="sng" algn="ctr">
            <a:solidFill>
              <a:srgbClr val="871D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5" name="Ellipse 14"/>
          <p:cNvSpPr/>
          <p:nvPr/>
        </p:nvSpPr>
        <p:spPr bwMode="auto">
          <a:xfrm>
            <a:off x="6876255" y="3144945"/>
            <a:ext cx="1584176" cy="1584176"/>
          </a:xfrm>
          <a:prstGeom prst="ellipse">
            <a:avLst/>
          </a:prstGeom>
          <a:noFill/>
          <a:ln w="25400" cap="flat" cmpd="sng" algn="ctr">
            <a:solidFill>
              <a:srgbClr val="871D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6" name="Ellipse 15"/>
          <p:cNvSpPr/>
          <p:nvPr/>
        </p:nvSpPr>
        <p:spPr bwMode="auto">
          <a:xfrm>
            <a:off x="6156177" y="4458991"/>
            <a:ext cx="702350" cy="540260"/>
          </a:xfrm>
          <a:prstGeom prst="ellipse">
            <a:avLst/>
          </a:prstGeom>
          <a:noFill/>
          <a:ln w="25400" cap="flat" cmpd="sng" algn="ctr">
            <a:solidFill>
              <a:srgbClr val="871D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7" name="Ellipse 16"/>
          <p:cNvSpPr/>
          <p:nvPr/>
        </p:nvSpPr>
        <p:spPr bwMode="auto">
          <a:xfrm>
            <a:off x="3275856" y="4761148"/>
            <a:ext cx="432048" cy="432048"/>
          </a:xfrm>
          <a:prstGeom prst="ellipse">
            <a:avLst/>
          </a:prstGeom>
          <a:noFill/>
          <a:ln w="25400" cap="flat" cmpd="sng" algn="ctr">
            <a:solidFill>
              <a:srgbClr val="871D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21" name="Gerade Verbindung 20"/>
          <p:cNvCxnSpPr/>
          <p:nvPr/>
        </p:nvCxnSpPr>
        <p:spPr bwMode="auto">
          <a:xfrm flipH="1">
            <a:off x="3419872" y="5228296"/>
            <a:ext cx="63630" cy="95349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Legende mit Linie 2 19"/>
          <p:cNvSpPr/>
          <p:nvPr/>
        </p:nvSpPr>
        <p:spPr bwMode="auto">
          <a:xfrm>
            <a:off x="4990153" y="5635010"/>
            <a:ext cx="2088232" cy="612648"/>
          </a:xfrm>
          <a:prstGeom prst="borderCallout2">
            <a:avLst>
              <a:gd name="adj1" fmla="val -3245"/>
              <a:gd name="adj2" fmla="val 62650"/>
              <a:gd name="adj3" fmla="val -97511"/>
              <a:gd name="adj4" fmla="val 67222"/>
              <a:gd name="adj5" fmla="val -98165"/>
              <a:gd name="adj6" fmla="val 6731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de-DE" sz="1800" dirty="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Ein/Aus- Schalter</a:t>
            </a:r>
          </a:p>
          <a:p>
            <a:pPr eaLnBrk="0" hangingPunct="0"/>
            <a:r>
              <a:rPr lang="de-DE" sz="1800" dirty="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Home Button</a:t>
            </a:r>
          </a:p>
        </p:txBody>
      </p:sp>
    </p:spTree>
    <p:extLst>
      <p:ext uri="{BB962C8B-B14F-4D97-AF65-F5344CB8AC3E}">
        <p14:creationId xmlns:p14="http://schemas.microsoft.com/office/powerpoint/2010/main" val="4185771463"/>
      </p:ext>
    </p:extLst>
  </p:cSld>
  <p:clrMapOvr>
    <a:masterClrMapping/>
  </p:clrMapOvr>
</p:sld>
</file>

<file path=ppt/theme/theme1.xml><?xml version="1.0" encoding="utf-8"?>
<a:theme xmlns:a="http://schemas.openxmlformats.org/drawingml/2006/main" name="Aufzählung Standart">
  <a:themeElements>
    <a:clrScheme name="Landes-Rot">
      <a:dk1>
        <a:srgbClr val="000000"/>
      </a:dk1>
      <a:lt1>
        <a:srgbClr val="FFFFFF"/>
      </a:lt1>
      <a:dk2>
        <a:srgbClr val="871D33"/>
      </a:dk2>
      <a:lt2>
        <a:srgbClr val="2D2015"/>
      </a:lt2>
      <a:accent1>
        <a:srgbClr val="E7D2D6"/>
      </a:accent1>
      <a:accent2>
        <a:srgbClr val="CFA5AD"/>
      </a:accent2>
      <a:accent3>
        <a:srgbClr val="B77785"/>
      </a:accent3>
      <a:accent4>
        <a:srgbClr val="9F4A5C"/>
      </a:accent4>
      <a:accent5>
        <a:srgbClr val="871D33"/>
      </a:accent5>
      <a:accent6>
        <a:srgbClr val="C0C0C0"/>
      </a:accent6>
      <a:hlink>
        <a:srgbClr val="CCB400"/>
      </a:hlink>
      <a:folHlink>
        <a:srgbClr val="8C9EA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ufzählung Standart 1">
        <a:dk1>
          <a:srgbClr val="000000"/>
        </a:dk1>
        <a:lt1>
          <a:srgbClr val="FFFFFF"/>
        </a:lt1>
        <a:dk2>
          <a:srgbClr val="871D33"/>
        </a:dk2>
        <a:lt2>
          <a:srgbClr val="2D2015"/>
        </a:lt2>
        <a:accent1>
          <a:srgbClr val="F6D1C6"/>
        </a:accent1>
        <a:accent2>
          <a:srgbClr val="8F5F2F"/>
        </a:accent2>
        <a:accent3>
          <a:srgbClr val="FFFFFF"/>
        </a:accent3>
        <a:accent4>
          <a:srgbClr val="000000"/>
        </a:accent4>
        <a:accent5>
          <a:srgbClr val="FAE5DF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customXsn xmlns="http://schemas.microsoft.com/office/2006/metadata/customXsn">
  <xsnLocation>http://intranet/_cts/Word-Dokument (2007)/220cfe8ec6df9e16customXsn.xsn</xsnLocation>
  <cached>True</cached>
  <openByDefault>True</openByDefault>
  <xsnScope>http://intranet</xsnScope>
</customXsn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ErgaenzendeInfos xmlns="7e132b99-a126-4418-9f0f-d82c01e3054b">Präsentationen</ErgaenzendeInfos>
    <Unterrichtseinheit xmlns="7e132b99-a126-4418-9f0f-d82c01e3054b">Ausbilden</Unterrichtseinheit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Word-Datei (2007)" ma:contentTypeID="0x0101004BFDAE3AACC7E14A848B43DB703D43EA009D5A0F31896E004FAC62277B73DEB69A" ma:contentTypeVersion="7" ma:contentTypeDescription="" ma:contentTypeScope="" ma:versionID="90b7d608e74570253b40d74e866bedfa">
  <xsd:schema xmlns:xsd="http://www.w3.org/2001/XMLSchema" xmlns:xs="http://www.w3.org/2001/XMLSchema" xmlns:p="http://schemas.microsoft.com/office/2006/metadata/properties" xmlns:ns2="7e132b99-a126-4418-9f0f-d82c01e3054b" targetNamespace="http://schemas.microsoft.com/office/2006/metadata/properties" ma:root="true" ma:fieldsID="3990ea2898aef24dd4c604f2fcb49371" ns2:_="">
    <xsd:import namespace="7e132b99-a126-4418-9f0f-d82c01e3054b"/>
    <xsd:element name="properties">
      <xsd:complexType>
        <xsd:sequence>
          <xsd:element name="documentManagement">
            <xsd:complexType>
              <xsd:all>
                <xsd:element ref="ns2:Unterrichtseinheit" minOccurs="0"/>
                <xsd:element ref="ns2:ErgaenzendeInfo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132b99-a126-4418-9f0f-d82c01e3054b" elementFormDefault="qualified">
    <xsd:import namespace="http://schemas.microsoft.com/office/2006/documentManagement/types"/>
    <xsd:import namespace="http://schemas.microsoft.com/office/infopath/2007/PartnerControls"/>
    <xsd:element name="Unterrichtseinheit" ma:index="8" nillable="true" ma:displayName="Unterrichtseinheit" ma:format="Dropdown" ma:internalName="Unterrichtseinheit">
      <xsd:simpleType>
        <xsd:restriction base="dms:Choice">
          <xsd:enumeration value="ABC"/>
          <xsd:enumeration value="Ausbilden"/>
        </xsd:restriction>
      </xsd:simpleType>
    </xsd:element>
    <xsd:element name="ErgaenzendeInfos" ma:index="9" nillable="true" ma:displayName="Ergänzende Infos" ma:format="Dropdown" ma:internalName="ErgaenzendeInfos">
      <xsd:simpleType>
        <xsd:restriction base="dms:Choice">
          <xsd:enumeration value="Erg. Info´s"/>
          <xsd:enumeration value="Präsentationen"/>
          <xsd:enumeration value="Vorbereitung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411CCF3-0857-4849-A879-7D719B4E6CA2}">
  <ds:schemaRefs>
    <ds:schemaRef ds:uri="http://schemas.microsoft.com/office/2006/metadata/customXsn"/>
  </ds:schemaRefs>
</ds:datastoreItem>
</file>

<file path=customXml/itemProps2.xml><?xml version="1.0" encoding="utf-8"?>
<ds:datastoreItem xmlns:ds="http://schemas.openxmlformats.org/officeDocument/2006/customXml" ds:itemID="{F0FC39F8-FACD-4F8D-94F8-DE2AA1401FE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257D784-98E7-4EB7-B0D9-B0DAC98D8A5C}">
  <ds:schemaRefs>
    <ds:schemaRef ds:uri="http://schemas.microsoft.com/office/2006/metadata/properties"/>
    <ds:schemaRef ds:uri="http://schemas.microsoft.com/office/infopath/2007/PartnerControls"/>
    <ds:schemaRef ds:uri="7e132b99-a126-4418-9f0f-d82c01e3054b"/>
    <ds:schemaRef ds:uri="http://purl.org/dc/elements/1.1/"/>
    <ds:schemaRef ds:uri="http://schemas.microsoft.com/office/2006/documentManagement/types"/>
    <ds:schemaRef ds:uri="http://purl.org/dc/terms/"/>
    <ds:schemaRef ds:uri="http://purl.org/dc/dcmitype/"/>
    <ds:schemaRef ds:uri="http://www.w3.org/XML/1998/namespace"/>
    <ds:schemaRef ds:uri="http://schemas.openxmlformats.org/package/2006/metadata/core-properties"/>
  </ds:schemaRefs>
</ds:datastoreItem>
</file>

<file path=customXml/itemProps4.xml><?xml version="1.0" encoding="utf-8"?>
<ds:datastoreItem xmlns:ds="http://schemas.openxmlformats.org/officeDocument/2006/customXml" ds:itemID="{5C7540FB-2601-4307-98F4-082E191357E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e132b99-a126-4418-9f0f-d82c01e3054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Folienmaster_lfks</Template>
  <TotalTime>0</TotalTime>
  <Words>728</Words>
  <Application>Microsoft Office PowerPoint</Application>
  <PresentationFormat>Bildschirmpräsentation (4:3)</PresentationFormat>
  <Paragraphs>180</Paragraphs>
  <Slides>40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40</vt:i4>
      </vt:variant>
    </vt:vector>
  </HeadingPairs>
  <TitlesOfParts>
    <vt:vector size="45" baseType="lpstr">
      <vt:lpstr>Arial</vt:lpstr>
      <vt:lpstr>Bliss Light</vt:lpstr>
      <vt:lpstr>Bliss Regular</vt:lpstr>
      <vt:lpstr>Wingdings</vt:lpstr>
      <vt:lpstr>Aufzählung Standart</vt:lpstr>
      <vt:lpstr>6. Bedienung der Funkgeräte</vt:lpstr>
      <vt:lpstr>Sprechfunkbetrieb</vt:lpstr>
      <vt:lpstr>6.1 Tastenübersicht</vt:lpstr>
      <vt:lpstr>6.1.1 Tastenübersicht HRT „Sepura STP 8x00“</vt:lpstr>
      <vt:lpstr>6.1.1 Tastenübersicht HRT „Sepura STP 8x00“</vt:lpstr>
      <vt:lpstr>6.1.2 Tastenübersicht HRT „Sepura SC 20“</vt:lpstr>
      <vt:lpstr>6.1.2 Tastenübersicht HRT „Sepura SC 20“</vt:lpstr>
      <vt:lpstr>6.1.3 Tastenübersicht mrt „Sepura srg 3900“</vt:lpstr>
      <vt:lpstr>6.1.3 Tastenübersicht mrt</vt:lpstr>
      <vt:lpstr>6.1.4 Tastenübersicht HBC 3</vt:lpstr>
      <vt:lpstr>6.1.4 Tastenübersicht HBC</vt:lpstr>
      <vt:lpstr>6.1.5 HRT Lite (STP 8200)</vt:lpstr>
      <vt:lpstr>6.1.6 Ex-Geräte</vt:lpstr>
      <vt:lpstr>6.1.7 HRT mit Totmann</vt:lpstr>
      <vt:lpstr>6.2 Ein- und Ausschalten</vt:lpstr>
      <vt:lpstr>6.2 Einschalten  Ausschalten</vt:lpstr>
      <vt:lpstr>6.2 Einschalten  Ausschalten</vt:lpstr>
      <vt:lpstr>6.2 Einschalten Ausschalten</vt:lpstr>
      <vt:lpstr>6.2 Einschalten Ausschalten</vt:lpstr>
      <vt:lpstr>6.2 Einschalten Ausschalten</vt:lpstr>
      <vt:lpstr>6.3 Wechsel der Betriebsart</vt:lpstr>
      <vt:lpstr>6.3 Wechsel der Betriebsart</vt:lpstr>
      <vt:lpstr>6.3 Wechsel der Betriebsart</vt:lpstr>
      <vt:lpstr>6.4 Gruppenwechsel</vt:lpstr>
      <vt:lpstr>6.4.1 Gruppenwechsel</vt:lpstr>
      <vt:lpstr>6.4.1 Gruppenwechsel</vt:lpstr>
      <vt:lpstr>6.4.1 Gruppenwechsel</vt:lpstr>
      <vt:lpstr>6.4.2 Gruppenwechsel SC20</vt:lpstr>
      <vt:lpstr>6.4.2 Gruppenwechsel SC20</vt:lpstr>
      <vt:lpstr>6.4.2 Gruppenwechsel SC20</vt:lpstr>
      <vt:lpstr>6.5 Shortcuts</vt:lpstr>
      <vt:lpstr>6.5 Shortcuts</vt:lpstr>
      <vt:lpstr>6.6 Einstellungen</vt:lpstr>
      <vt:lpstr>6.6 Einstellungen</vt:lpstr>
      <vt:lpstr>6.7 Bedienungshinweise</vt:lpstr>
      <vt:lpstr>6.7 Bedienungshinweise</vt:lpstr>
      <vt:lpstr>6.8 LED-Signale HRT</vt:lpstr>
      <vt:lpstr>PowerPoint-Präsentation</vt:lpstr>
      <vt:lpstr>Fragen?</vt:lpstr>
      <vt:lpstr>Ende des kapitels „Bedienung der Funkgeräte“ 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FOLIENMASTER</dc:title>
  <dc:creator>Referendar-1</dc:creator>
  <cp:lastModifiedBy>Andreas Schürmann</cp:lastModifiedBy>
  <cp:revision>262</cp:revision>
  <cp:lastPrinted>2009-02-09T14:57:03Z</cp:lastPrinted>
  <dcterms:created xsi:type="dcterms:W3CDTF">2013-08-06T07:01:55Z</dcterms:created>
  <dcterms:modified xsi:type="dcterms:W3CDTF">2024-02-16T11:08:16Z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0x0101004BFDAE3AACC7E14A848B43DB703D43EA009D5A0F31896E004FAC62277B73DEB69A</vt:lpwstr>
  </property>
</Properties>
</file>