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91" r:id="rId5"/>
  </p:sldMasterIdLst>
  <p:notesMasterIdLst>
    <p:notesMasterId r:id="rId16"/>
  </p:notesMasterIdLst>
  <p:handoutMasterIdLst>
    <p:handoutMasterId r:id="rId17"/>
  </p:handoutMasterIdLst>
  <p:sldIdLst>
    <p:sldId id="346" r:id="rId6"/>
    <p:sldId id="551" r:id="rId7"/>
    <p:sldId id="562" r:id="rId8"/>
    <p:sldId id="553" r:id="rId9"/>
    <p:sldId id="557" r:id="rId10"/>
    <p:sldId id="558" r:id="rId11"/>
    <p:sldId id="559" r:id="rId12"/>
    <p:sldId id="560" r:id="rId13"/>
    <p:sldId id="561" r:id="rId14"/>
    <p:sldId id="555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71A0"/>
    <a:srgbClr val="D7DFE9"/>
    <a:srgbClr val="AFBFD3"/>
    <a:srgbClr val="88A0BC"/>
    <a:srgbClr val="6080A6"/>
    <a:srgbClr val="386090"/>
    <a:srgbClr val="DAD0D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93" autoAdjust="0"/>
  </p:normalViewPr>
  <p:slideViewPr>
    <p:cSldViewPr showGuides="1">
      <p:cViewPr varScale="1">
        <p:scale>
          <a:sx n="108" d="100"/>
          <a:sy n="108" d="100"/>
        </p:scale>
        <p:origin x="17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4366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061EF004-8AE8-4851-BFD9-ED5DFF37B03E}" type="datetime1">
              <a:rPr lang="de-DE"/>
              <a:pPr>
                <a:defRPr/>
              </a:pPr>
              <a:t>21.01.2025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113BE717-0813-4DB8-92A2-2A8A7DEC13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51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35C26736-5859-444D-BC53-CB511B99F1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866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D4C4D611-EC41-44D8-8BB5-EAC916575E24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1673225"/>
            <a:ext cx="9144000" cy="4937125"/>
          </a:xfrm>
          <a:prstGeom prst="rect">
            <a:avLst/>
          </a:prstGeom>
          <a:solidFill>
            <a:srgbClr val="8F1936">
              <a:alpha val="9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3099" y="2525621"/>
            <a:ext cx="7751764" cy="2185214"/>
          </a:xfrm>
        </p:spPr>
        <p:txBody>
          <a:bodyPr anchor="t"/>
          <a:lstStyle>
            <a:lvl1pPr>
              <a:defRPr sz="4800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7739063" cy="9233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de-DE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A0347E2-7172-4071-84AF-2C134B1F89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8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7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Folie </a:t>
            </a:r>
            <a:fld id="{B7B64A30-FA59-4D60-A97A-2E8D466683A1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03925" y="6604000"/>
            <a:ext cx="1260475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74BDF7-63C4-4B25-BDC5-617530EC59B7}" type="datetime4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21. Januar 2025</a:t>
            </a:fld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65" charset="-128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1668463"/>
            <a:ext cx="9144000" cy="4935537"/>
          </a:xfrm>
          <a:prstGeom prst="rect">
            <a:avLst/>
          </a:prstGeom>
          <a:solidFill>
            <a:srgbClr val="8F1936">
              <a:alpha val="8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rPr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375" y="2667000"/>
            <a:ext cx="7720013" cy="9239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48587" cy="2338388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rgbClr val="CCCCCC"/>
                </a:solidFill>
              </a:defRPr>
            </a:lvl1pPr>
            <a:lvl2pPr marL="0" indent="-1588" algn="l">
              <a:lnSpc>
                <a:spcPct val="100000"/>
              </a:lnSpc>
              <a:spcBef>
                <a:spcPts val="0"/>
              </a:spcBef>
              <a:defRPr sz="2400">
                <a:solidFill>
                  <a:srgbClr val="CCCCCC"/>
                </a:solidFill>
              </a:defRPr>
            </a:lvl2pPr>
            <a:lvl3pPr marL="0" indent="-1588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CCCCCC"/>
                </a:solidFill>
              </a:defRPr>
            </a:lvl3pPr>
            <a:lvl4pPr marL="0" indent="-1588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CCCCCC"/>
                </a:solidFill>
              </a:defRPr>
            </a:lvl4pPr>
            <a:lvl5pPr marL="0" indent="-1588" algn="l">
              <a:lnSpc>
                <a:spcPct val="100000"/>
              </a:lnSpc>
              <a:spcBef>
                <a:spcPts val="0"/>
              </a:spcBef>
              <a:defRPr sz="2400">
                <a:solidFill>
                  <a:srgbClr val="CCCCCC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0CAE1CA-782A-4311-87AD-A34E1F3EF5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191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7" name="Line 32"/>
          <p:cNvSpPr>
            <a:spLocks noChangeShapeType="1"/>
          </p:cNvSpPr>
          <p:nvPr/>
        </p:nvSpPr>
        <p:spPr bwMode="auto">
          <a:xfrm>
            <a:off x="0" y="6604000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0A52D750-A4E4-42DB-B0EF-A3D541BEF80E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9924" y="2538376"/>
            <a:ext cx="7754939" cy="2185214"/>
          </a:xfrm>
        </p:spPr>
        <p:txBody>
          <a:bodyPr anchor="t"/>
          <a:lstStyle>
            <a:lvl1pPr>
              <a:defRPr sz="4800" cap="all">
                <a:solidFill>
                  <a:srgbClr val="8F193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7739063" cy="9233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de-DE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8F1936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1384C8B-F04E-4A7C-871E-88F2708A19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6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826D3A0A-ED06-48D5-AD33-2022D126F767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668463"/>
            <a:ext cx="9144000" cy="4935537"/>
          </a:xfrm>
          <a:prstGeom prst="rect">
            <a:avLst/>
          </a:prstGeom>
          <a:solidFill>
            <a:srgbClr val="8F1936">
              <a:alpha val="8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rPr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9840" y="2591870"/>
            <a:ext cx="7735024" cy="1872000"/>
          </a:xfrm>
          <a:ln>
            <a:noFill/>
          </a:ln>
        </p:spPr>
        <p:txBody>
          <a:bodyPr anchor="t"/>
          <a:lstStyle>
            <a:lvl1pPr marL="0" indent="0">
              <a:buFont typeface="+mj-lt"/>
              <a:buNone/>
              <a:tabLst/>
              <a:defRPr kumimoji="0" lang="de-DE" sz="3200" b="0" i="0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E715E93-F2FB-426F-A2EC-E542A046C9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80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1_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2DA30F1B-19B2-4F90-B804-962DFBA4693A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9840" y="2591870"/>
            <a:ext cx="7735024" cy="1872000"/>
          </a:xfrm>
          <a:ln>
            <a:noFill/>
          </a:ln>
        </p:spPr>
        <p:txBody>
          <a:bodyPr anchor="t"/>
          <a:lstStyle>
            <a:lvl1pPr marL="0" indent="0">
              <a:buFont typeface="+mj-lt"/>
              <a:buNone/>
              <a:tabLst/>
              <a:defRPr kumimoji="0" lang="de-DE" sz="3200" b="0" i="0" u="none" strike="noStrike" kern="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D38B25B-EF50-4331-9DA1-7ABC22F9ED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248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4573588"/>
          </a:xfrm>
        </p:spPr>
        <p:txBody>
          <a:bodyPr/>
          <a:lstStyle>
            <a:lvl5pPr marL="360363" indent="4763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090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872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131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6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Folie </a:t>
            </a:r>
            <a:fld id="{30C34A14-197D-42AE-89B8-4EA67B3577AD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0" y="1571625"/>
            <a:ext cx="755967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87162" y="446174"/>
            <a:ext cx="5838825" cy="432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95236F0-6781-40C5-AD9D-5D62D035D0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22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41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38150"/>
            <a:ext cx="5838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79600"/>
            <a:ext cx="7739063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grpSp>
        <p:nvGrpSpPr>
          <p:cNvPr id="3076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Folie </a:t>
            </a:r>
            <a:fld id="{E667EC9E-8CD3-44C8-8C39-F38DB932C193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13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</p:spTree>
    <p:extLst>
      <p:ext uri="{BB962C8B-B14F-4D97-AF65-F5344CB8AC3E}">
        <p14:creationId xmlns:p14="http://schemas.microsoft.com/office/powerpoint/2010/main" val="114845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39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8F1936"/>
          </a:solidFill>
          <a:latin typeface="Arial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defRPr sz="3200">
          <a:solidFill>
            <a:srgbClr val="8F1936"/>
          </a:solidFill>
          <a:latin typeface="Arial"/>
          <a:ea typeface="ＭＳ Ｐゴシック" pitchFamily="-107" charset="-128"/>
          <a:cs typeface="ＭＳ Ｐゴシック" pitchFamily="-107" charset="-128"/>
        </a:defRPr>
      </a:lvl1pPr>
      <a:lvl2pPr marL="1588" indent="-158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defRPr sz="28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2pPr>
      <a:lvl3pPr marL="363538" indent="-363538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rgbClr val="8F1936"/>
        </a:buClr>
        <a:buFont typeface="Bliss Regular" charset="0"/>
        <a:buAutoNum type="arabicPeriod"/>
        <a:tabLst>
          <a:tab pos="357188" algn="l"/>
        </a:tabLst>
        <a:defRPr sz="28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3pPr>
      <a:lvl4pPr marL="358775" indent="-358775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rgbClr val="8F1936"/>
        </a:buClr>
        <a:buFont typeface="Wingdings" panose="05000000000000000000" pitchFamily="2" charset="2"/>
        <a:buChar char="§"/>
        <a:tabLst>
          <a:tab pos="363538" algn="l"/>
        </a:tabLst>
        <a:defRPr sz="28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360363" indent="4763" algn="l" rtl="0" eaLnBrk="1" fontAlgn="base" hangingPunct="1">
        <a:lnSpc>
          <a:spcPct val="90000"/>
        </a:lnSpc>
        <a:spcBef>
          <a:spcPts val="400"/>
        </a:spcBef>
        <a:spcAft>
          <a:spcPct val="0"/>
        </a:spcAft>
        <a:defRPr sz="2400">
          <a:solidFill>
            <a:srgbClr val="404040"/>
          </a:solidFill>
          <a:latin typeface="Arial"/>
          <a:ea typeface="ＭＳ Ｐゴシック" pitchFamily="-65" charset="-128"/>
          <a:cs typeface="Arial"/>
        </a:defRPr>
      </a:lvl5pPr>
      <a:lvl6pPr marL="8461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6pPr>
      <a:lvl7pPr marL="13033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7pPr>
      <a:lvl8pPr marL="17605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8pPr>
      <a:lvl9pPr marL="22177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1	Lehrgangsorganisation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616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3148"/>
    </mc:Choice>
    <mc:Fallback xmlns="">
      <p:transition advTm="331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FrageN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935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Lehrgangs-voraussetzung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2276872"/>
            <a:ext cx="8062663" cy="4176316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erfolgreich abgeschlossene </a:t>
            </a:r>
            <a:r>
              <a:rPr lang="de-DE" sz="2400" dirty="0" err="1">
                <a:solidFill>
                  <a:schemeClr val="tx1"/>
                </a:solidFill>
              </a:rPr>
              <a:t>Truppmannausbildung</a:t>
            </a:r>
            <a:r>
              <a:rPr lang="de-DE" sz="2400" dirty="0">
                <a:solidFill>
                  <a:schemeClr val="tx1"/>
                </a:solidFill>
              </a:rPr>
              <a:t> Teil 1 (Grundausbildungslehrgang)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de-DE" sz="2400" dirty="0">
              <a:solidFill>
                <a:schemeClr val="tx2"/>
              </a:solidFill>
            </a:endParaRPr>
          </a:p>
          <a:p>
            <a:pPr marL="0" indent="0">
              <a:buClr>
                <a:schemeClr val="tx2"/>
              </a:buClr>
            </a:pPr>
            <a:endParaRPr lang="de-DE" sz="24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de-DE" sz="2000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 rot="1301620">
            <a:off x="2704455" y="3904798"/>
            <a:ext cx="3236942" cy="1424668"/>
            <a:chOff x="5940152" y="2132856"/>
            <a:chExt cx="2216984" cy="1080120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2132856"/>
              <a:ext cx="2216984" cy="1080120"/>
            </a:xfrm>
            <a:prstGeom prst="rect">
              <a:avLst/>
            </a:prstGeom>
          </p:spPr>
        </p:pic>
        <p:sp>
          <p:nvSpPr>
            <p:cNvPr id="5" name="Textfeld 4"/>
            <p:cNvSpPr txBox="1"/>
            <p:nvPr/>
          </p:nvSpPr>
          <p:spPr>
            <a:xfrm>
              <a:off x="6653166" y="2406413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FwDV</a:t>
              </a:r>
              <a:r>
                <a:rPr lang="de-DE" dirty="0"/>
                <a:t>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3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Lernziel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846639" cy="4573588"/>
          </a:xfrm>
        </p:spPr>
        <p:txBody>
          <a:bodyPr/>
          <a:lstStyle/>
          <a:p>
            <a:pPr marL="0" indent="0">
              <a:buClr>
                <a:schemeClr val="tx2"/>
              </a:buClr>
            </a:pPr>
            <a:endParaRPr lang="de-DE" sz="24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Befähigung zum Übermitteln von Nachrichten mit Sprechfunkgeräten im Feuerwehrdienst</a:t>
            </a:r>
          </a:p>
          <a:p>
            <a:pPr>
              <a:buClr>
                <a:schemeClr val="tx2"/>
              </a:buClr>
            </a:pP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2743456" cy="30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9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Lehrgangsablauf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Clr>
                <a:schemeClr val="tx2"/>
              </a:buClr>
            </a:pPr>
            <a:r>
              <a:rPr lang="de-DE" sz="2800" dirty="0">
                <a:solidFill>
                  <a:schemeClr val="tx2"/>
                </a:solidFill>
              </a:rPr>
              <a:t>Der Unterricht ist unterteilt in:</a:t>
            </a:r>
            <a:endParaRPr lang="de-DE" sz="2000" dirty="0">
              <a:solidFill>
                <a:schemeClr val="tx2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 err="1">
                <a:solidFill>
                  <a:schemeClr val="tx1"/>
                </a:solidFill>
              </a:rPr>
              <a:t>Feuerwehrausbilung</a:t>
            </a:r>
            <a:r>
              <a:rPr lang="de-DE" sz="2000" b="1" dirty="0">
                <a:solidFill>
                  <a:schemeClr val="tx1"/>
                </a:solidFill>
              </a:rPr>
              <a:t> im Unterrichtsraum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b="1" dirty="0">
                <a:solidFill>
                  <a:schemeClr val="accent4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6 Unterrichtsstunden</a:t>
            </a:r>
          </a:p>
          <a:p>
            <a:pPr marL="88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Feuerwehrausbildung in der Praxis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b="1" dirty="0">
                <a:solidFill>
                  <a:schemeClr val="accent4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9 Unterrichtsstunden</a:t>
            </a:r>
          </a:p>
          <a:p>
            <a:pPr marL="88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Lernerfolgskontrolle</a:t>
            </a:r>
          </a:p>
          <a:p>
            <a:pPr>
              <a:buClr>
                <a:schemeClr val="tx2"/>
              </a:buClr>
            </a:pPr>
            <a:r>
              <a:rPr lang="de-DE" sz="2400" dirty="0">
                <a:solidFill>
                  <a:schemeClr val="tx1"/>
                </a:solidFill>
              </a:rPr>
              <a:t>		</a:t>
            </a:r>
            <a:r>
              <a:rPr lang="de-DE" sz="2400" dirty="0">
                <a:solidFill>
                  <a:schemeClr val="accent4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1 Unterrichtsstunde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48322" y="3759347"/>
            <a:ext cx="467811" cy="110996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564904"/>
            <a:ext cx="1082280" cy="770989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5229200"/>
            <a:ext cx="115624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7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Clr>
                <a:schemeClr val="tx2"/>
              </a:buClr>
            </a:pPr>
            <a:r>
              <a:rPr lang="de-DE" sz="2800" dirty="0">
                <a:solidFill>
                  <a:schemeClr val="tx2"/>
                </a:solidFill>
              </a:rPr>
              <a:t>Feuerwehrausbildung im Unterrichtsraum:</a:t>
            </a:r>
            <a:endParaRPr lang="de-DE" sz="2000" dirty="0">
              <a:solidFill>
                <a:schemeClr val="tx2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Rechtliche Grundlagen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b="1" dirty="0">
                <a:solidFill>
                  <a:schemeClr val="accent4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Zuständigkeiten / Dienstvorschriften / Verpflichtung</a:t>
            </a:r>
            <a:endParaRPr lang="de-DE" sz="2000" b="1" dirty="0">
              <a:solidFill>
                <a:schemeClr val="tx1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Physikalisch- technische Grundlagen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b="1" dirty="0">
                <a:solidFill>
                  <a:schemeClr val="accent4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Wellenausbreitung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accent4"/>
                </a:solidFill>
              </a:rPr>
              <a:t>		</a:t>
            </a:r>
            <a:r>
              <a:rPr lang="de-DE" sz="2000" dirty="0">
                <a:solidFill>
                  <a:schemeClr val="accent4"/>
                </a:solidFill>
              </a:rPr>
              <a:t>Digitalfunk</a:t>
            </a:r>
            <a:endParaRPr lang="de-DE" sz="2000" b="1" dirty="0">
              <a:solidFill>
                <a:schemeClr val="tx1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Kartenkunde</a:t>
            </a:r>
          </a:p>
          <a:p>
            <a:pPr>
              <a:buClr>
                <a:schemeClr val="tx2"/>
              </a:buClr>
            </a:pPr>
            <a:r>
              <a:rPr lang="de-DE" sz="2400" dirty="0">
                <a:solidFill>
                  <a:schemeClr val="tx1"/>
                </a:solidFill>
              </a:rPr>
              <a:t>		</a:t>
            </a:r>
            <a:r>
              <a:rPr lang="de-DE" sz="2400" dirty="0">
                <a:solidFill>
                  <a:schemeClr val="accent4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Grundlagen / </a:t>
            </a:r>
            <a:r>
              <a:rPr lang="de-DE" sz="2000" dirty="0" err="1">
                <a:solidFill>
                  <a:schemeClr val="accent4"/>
                </a:solidFill>
              </a:rPr>
              <a:t>UTM</a:t>
            </a:r>
            <a:endParaRPr lang="de-DE" sz="2000" dirty="0">
              <a:solidFill>
                <a:schemeClr val="accent4"/>
              </a:solidFill>
            </a:endParaRPr>
          </a:p>
          <a:p>
            <a:pPr>
              <a:buClr>
                <a:schemeClr val="tx2"/>
              </a:buClr>
            </a:pPr>
            <a:r>
              <a:rPr lang="de-DE" sz="2000" dirty="0">
                <a:solidFill>
                  <a:schemeClr val="accent4"/>
                </a:solidFill>
              </a:rPr>
              <a:t>			Rettungskarte Forst</a:t>
            </a:r>
          </a:p>
        </p:txBody>
      </p:sp>
    </p:spTree>
    <p:extLst>
      <p:ext uri="{BB962C8B-B14F-4D97-AF65-F5344CB8AC3E}">
        <p14:creationId xmlns:p14="http://schemas.microsoft.com/office/powerpoint/2010/main" val="315997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Clr>
                <a:schemeClr val="tx2"/>
              </a:buClr>
            </a:pPr>
            <a:r>
              <a:rPr lang="de-DE" sz="2800" dirty="0">
                <a:solidFill>
                  <a:schemeClr val="tx2"/>
                </a:solidFill>
              </a:rPr>
              <a:t>Feuerwehrausbildung in der Praxis</a:t>
            </a:r>
            <a:endParaRPr lang="de-DE" sz="2000" dirty="0">
              <a:solidFill>
                <a:schemeClr val="tx2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Sprechfunkbetrieb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Sprechfunkgeräte/ Gerätekunde</a:t>
            </a:r>
            <a:endParaRPr lang="de-DE" sz="2000" b="1" dirty="0">
              <a:solidFill>
                <a:schemeClr val="tx1"/>
              </a:solidFill>
            </a:endParaRP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Funkverkehrsabwicklung/ Kommunikation/ Funkrufnamen</a:t>
            </a:r>
          </a:p>
          <a:p>
            <a:pPr marL="540000" indent="0">
              <a:buClr>
                <a:schemeClr val="tx2"/>
              </a:buClr>
            </a:pPr>
            <a:r>
              <a:rPr lang="de-DE" sz="2000" dirty="0">
                <a:solidFill>
                  <a:schemeClr val="accent4"/>
                </a:solidFill>
              </a:rPr>
              <a:t>	Meldungen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4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LErnerfolgskontrolle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846640" cy="4573588"/>
          </a:xfrm>
        </p:spPr>
        <p:txBody>
          <a:bodyPr/>
          <a:lstStyle/>
          <a:p>
            <a:pPr marL="0" indent="0">
              <a:spcAft>
                <a:spcPts val="1200"/>
              </a:spcAft>
              <a:buClr>
                <a:schemeClr val="tx2"/>
              </a:buClr>
            </a:pPr>
            <a:r>
              <a:rPr lang="de-DE" sz="2400" dirty="0">
                <a:solidFill>
                  <a:schemeClr val="tx1"/>
                </a:solidFill>
              </a:rPr>
              <a:t>Gemäß §18 Absatz 1 der Feuerwehrverordnung (</a:t>
            </a:r>
            <a:r>
              <a:rPr lang="de-DE" sz="2400" dirty="0" err="1">
                <a:solidFill>
                  <a:schemeClr val="tx1"/>
                </a:solidFill>
              </a:rPr>
              <a:t>FwVO</a:t>
            </a:r>
            <a:r>
              <a:rPr lang="de-DE" sz="2400" dirty="0">
                <a:solidFill>
                  <a:schemeClr val="tx1"/>
                </a:solidFill>
              </a:rPr>
              <a:t>) ist nach jeder Ausbildung festzustellen, ob die Lehrgangs-Teilnehmer das Ausbildungsziel erreicht haben.</a:t>
            </a: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Praktischer Teil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2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Erfolgt im Rahmen der praktischen Unterweisung anhand der 	gezeigten Arbeitsergebnisse, oder in Form einer praktischen 	Lernerfolgskontrolle.</a:t>
            </a: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de-DE" sz="2000" b="1" dirty="0">
              <a:solidFill>
                <a:schemeClr val="tx1"/>
              </a:solidFill>
            </a:endParaRPr>
          </a:p>
          <a:p>
            <a:pPr marL="88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1"/>
                </a:solidFill>
              </a:rPr>
              <a:t>Schriftlicher Teil</a:t>
            </a:r>
          </a:p>
          <a:p>
            <a:pPr marL="540000" indent="0">
              <a:buClr>
                <a:schemeClr val="tx2"/>
              </a:buClr>
            </a:pP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dirty="0">
                <a:solidFill>
                  <a:schemeClr val="accent4"/>
                </a:solidFill>
              </a:rPr>
              <a:t>Die Überprüfung der theoretischen Kenntnisse erfolgt durch 	eine Lernerfolgskontrolle mit ca. 20 Fragen</a:t>
            </a:r>
            <a:endParaRPr lang="de-DE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LEhrgangshinweise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846640" cy="45735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Lehrgangs- und Tagesablauf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Stundenplan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Unterrichtseinheiten mit Zeitenangaben und Pausen            (Feuerwehrausbildung im Unterrichtsraum sowie in der Praxis)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Praktische Inhalte in Gruppen und Funkübungen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Verfahrensweise mit Verpflegung und Getränken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Verfahrensweise der Ausgabe von Lernunterlagen (Teilnehmerheft)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Ablauf der Lernerfolgskontrolle</a:t>
            </a:r>
          </a:p>
          <a:p>
            <a:pPr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42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Lehrgangshinweise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846640" cy="45735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latin typeface="Arial" charset="0"/>
              </a:rPr>
              <a:t>Abschalten von Handys und Rufmeldern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latin typeface="Arial" charset="0"/>
              </a:rPr>
              <a:t>Rauchverbot während des Unterrichtes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latin typeface="Arial" charset="0"/>
              </a:rPr>
              <a:t>Pflegliche Benutzung des Ausbildungsortes (Hausordnung beachten)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latin typeface="Arial" charset="0"/>
              </a:rPr>
              <a:t>Korrekte und einheitliche Dienstkleidung / Schutzausrüstung gemäß UVV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latin typeface="Arial" charset="0"/>
              </a:rPr>
              <a:t>Sofortige Meldung von Unfällen und Mängeln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latin typeface="Arial" charset="0"/>
              </a:rPr>
              <a:t>Fahrzeug- / Gerätepflege nach Beendigung der Ausbildung</a:t>
            </a:r>
          </a:p>
          <a:p>
            <a:pPr marL="0" indent="0">
              <a:spcAft>
                <a:spcPts val="1200"/>
              </a:spcAft>
              <a:buClr>
                <a:schemeClr val="tx2"/>
              </a:buClr>
            </a:pPr>
            <a:endParaRPr lang="de-DE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76677"/>
      </p:ext>
    </p:extLst>
  </p:cSld>
  <p:clrMapOvr>
    <a:masterClrMapping/>
  </p:clrMapOvr>
</p:sld>
</file>

<file path=ppt/theme/theme1.xml><?xml version="1.0" encoding="utf-8"?>
<a:theme xmlns:a="http://schemas.openxmlformats.org/drawingml/2006/main" name="Aufzählung Standart">
  <a:themeElements>
    <a:clrScheme name="Landes-Rot">
      <a:dk1>
        <a:srgbClr val="000000"/>
      </a:dk1>
      <a:lt1>
        <a:srgbClr val="FFFFFF"/>
      </a:lt1>
      <a:dk2>
        <a:srgbClr val="871D33"/>
      </a:dk2>
      <a:lt2>
        <a:srgbClr val="2D2015"/>
      </a:lt2>
      <a:accent1>
        <a:srgbClr val="E7D2D6"/>
      </a:accent1>
      <a:accent2>
        <a:srgbClr val="CFA5AD"/>
      </a:accent2>
      <a:accent3>
        <a:srgbClr val="B77785"/>
      </a:accent3>
      <a:accent4>
        <a:srgbClr val="9F4A5C"/>
      </a:accent4>
      <a:accent5>
        <a:srgbClr val="871D33"/>
      </a:accent5>
      <a:accent6>
        <a:srgbClr val="C0C0C0"/>
      </a:accent6>
      <a:hlink>
        <a:srgbClr val="CCB400"/>
      </a:hlink>
      <a:folHlink>
        <a:srgbClr val="8C9EA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fzählung Standart 1">
        <a:dk1>
          <a:srgbClr val="000000"/>
        </a:dk1>
        <a:lt1>
          <a:srgbClr val="FFFFFF"/>
        </a:lt1>
        <a:dk2>
          <a:srgbClr val="871D33"/>
        </a:dk2>
        <a:lt2>
          <a:srgbClr val="2D2015"/>
        </a:lt2>
        <a:accent1>
          <a:srgbClr val="F6D1C6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FAE5DF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>http://intranet/_cts/Word-Dokument (2007)/220cfe8ec6df9e16customXsn.xsn</xsnLocation>
  <cached>True</cached>
  <openByDefault>True</openByDefault>
  <xsnScope>http://intranet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d-Datei (2007)" ma:contentTypeID="0x0101004BFDAE3AACC7E14A848B43DB703D43EA009D5A0F31896E004FAC62277B73DEB69A" ma:contentTypeVersion="7" ma:contentTypeDescription="" ma:contentTypeScope="" ma:versionID="90b7d608e74570253b40d74e866bedfa">
  <xsd:schema xmlns:xsd="http://www.w3.org/2001/XMLSchema" xmlns:xs="http://www.w3.org/2001/XMLSchema" xmlns:p="http://schemas.microsoft.com/office/2006/metadata/properties" xmlns:ns2="7e132b99-a126-4418-9f0f-d82c01e3054b" targetNamespace="http://schemas.microsoft.com/office/2006/metadata/properties" ma:root="true" ma:fieldsID="3990ea2898aef24dd4c604f2fcb49371" ns2:_="">
    <xsd:import namespace="7e132b99-a126-4418-9f0f-d82c01e3054b"/>
    <xsd:element name="properties">
      <xsd:complexType>
        <xsd:sequence>
          <xsd:element name="documentManagement">
            <xsd:complexType>
              <xsd:all>
                <xsd:element ref="ns2:Unterrichtseinheit" minOccurs="0"/>
                <xsd:element ref="ns2:ErgaenzendeInfo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132b99-a126-4418-9f0f-d82c01e3054b" elementFormDefault="qualified">
    <xsd:import namespace="http://schemas.microsoft.com/office/2006/documentManagement/types"/>
    <xsd:import namespace="http://schemas.microsoft.com/office/infopath/2007/PartnerControls"/>
    <xsd:element name="Unterrichtseinheit" ma:index="8" nillable="true" ma:displayName="Unterrichtseinheit" ma:format="Dropdown" ma:internalName="Unterrichtseinheit">
      <xsd:simpleType>
        <xsd:restriction base="dms:Choice">
          <xsd:enumeration value="ABC"/>
          <xsd:enumeration value="Ausbilden"/>
        </xsd:restriction>
      </xsd:simpleType>
    </xsd:element>
    <xsd:element name="ErgaenzendeInfos" ma:index="9" nillable="true" ma:displayName="Ergänzende Infos" ma:format="Dropdown" ma:internalName="ErgaenzendeInfos">
      <xsd:simpleType>
        <xsd:restriction base="dms:Choice">
          <xsd:enumeration value="Erg. Info´s"/>
          <xsd:enumeration value="Präsentationen"/>
          <xsd:enumeration value="Vorbereitu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gaenzendeInfos xmlns="7e132b99-a126-4418-9f0f-d82c01e3054b" xsi:nil="true"/>
    <Unterrichtseinheit xmlns="7e132b99-a126-4418-9f0f-d82c01e3054b" xsi:nil="true"/>
  </documentManagement>
</p:properties>
</file>

<file path=customXml/itemProps1.xml><?xml version="1.0" encoding="utf-8"?>
<ds:datastoreItem xmlns:ds="http://schemas.openxmlformats.org/officeDocument/2006/customXml" ds:itemID="{84A78295-5DAF-4DEF-87A5-0B77342F98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5D6DBC-2C7E-4FCF-8BD8-C5B461644448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FCEC7FCF-ACFD-43B3-B41C-F8D0477007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132b99-a126-4418-9f0f-d82c01e305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FA9401D-E4D6-4BE5-8571-6E8EBF7CF83E}">
  <ds:schemaRefs>
    <ds:schemaRef ds:uri="http://purl.org/dc/elements/1.1/"/>
    <ds:schemaRef ds:uri="7e132b99-a126-4418-9f0f-d82c01e3054b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</Words>
  <Application>Microsoft Office PowerPoint</Application>
  <PresentationFormat>Bildschirmpräsentation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Bliss Light</vt:lpstr>
      <vt:lpstr>Bliss Regular</vt:lpstr>
      <vt:lpstr>Wingdings</vt:lpstr>
      <vt:lpstr>Aufzählung Standart</vt:lpstr>
      <vt:lpstr>1 Lehrgangsorganisation</vt:lpstr>
      <vt:lpstr>Lehrgangs-voraussetzung</vt:lpstr>
      <vt:lpstr>Lernziel</vt:lpstr>
      <vt:lpstr>Lehrgangsablauf</vt:lpstr>
      <vt:lpstr>Inhalt</vt:lpstr>
      <vt:lpstr>Inhalt</vt:lpstr>
      <vt:lpstr>LErnerfolgskontrolle</vt:lpstr>
      <vt:lpstr>LEhrgangshinweise</vt:lpstr>
      <vt:lpstr>Lehrgangshinweise</vt:lpstr>
      <vt:lpstr>FrageN?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Kreisausbildung_Sprechfunk_1_Lehrgangsorganisation</dc:title>
  <dc:creator>Praktikant-1</dc:creator>
  <cp:lastModifiedBy>Jannick Schmidt</cp:lastModifiedBy>
  <cp:revision>227</cp:revision>
  <cp:lastPrinted>2009-02-09T14:57:03Z</cp:lastPrinted>
  <dcterms:created xsi:type="dcterms:W3CDTF">2013-08-06T07:01:55Z</dcterms:created>
  <dcterms:modified xsi:type="dcterms:W3CDTF">2025-01-21T06:07:09Z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0x0101004BFDAE3AACC7E14A848B43DB703D43EA009D5A0F31896E004FAC62277B73DEB69A</vt:lpwstr>
  </property>
</Properties>
</file>