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001" r:id="rId5"/>
  </p:sldMasterIdLst>
  <p:notesMasterIdLst>
    <p:notesMasterId r:id="rId26"/>
  </p:notesMasterIdLst>
  <p:handoutMasterIdLst>
    <p:handoutMasterId r:id="rId27"/>
  </p:handoutMasterIdLst>
  <p:sldIdLst>
    <p:sldId id="346" r:id="rId6"/>
    <p:sldId id="479" r:id="rId7"/>
    <p:sldId id="435" r:id="rId8"/>
    <p:sldId id="438" r:id="rId9"/>
    <p:sldId id="478" r:id="rId10"/>
    <p:sldId id="439" r:id="rId11"/>
    <p:sldId id="388" r:id="rId12"/>
    <p:sldId id="470" r:id="rId13"/>
    <p:sldId id="437" r:id="rId14"/>
    <p:sldId id="456" r:id="rId15"/>
    <p:sldId id="457" r:id="rId16"/>
    <p:sldId id="458" r:id="rId17"/>
    <p:sldId id="459" r:id="rId18"/>
    <p:sldId id="463" r:id="rId19"/>
    <p:sldId id="474" r:id="rId20"/>
    <p:sldId id="475" r:id="rId21"/>
    <p:sldId id="466" r:id="rId22"/>
    <p:sldId id="467" r:id="rId23"/>
    <p:sldId id="468" r:id="rId24"/>
    <p:sldId id="378" r:id="rId2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sire Schmitt" initials="DS" lastIdx="1" clrIdx="0">
    <p:extLst>
      <p:ext uri="{19B8F6BF-5375-455C-9EA6-DF929625EA0E}">
        <p15:presenceInfo xmlns:p15="http://schemas.microsoft.com/office/powerpoint/2012/main" userId="S-1-5-21-2902444162-3300437224-1353918871-71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71A0"/>
    <a:srgbClr val="D7DFE9"/>
    <a:srgbClr val="AFBFD3"/>
    <a:srgbClr val="88A0BC"/>
    <a:srgbClr val="6080A6"/>
    <a:srgbClr val="386090"/>
    <a:srgbClr val="DAD0DF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08" autoAdjust="0"/>
    <p:restoredTop sz="94016" autoAdjust="0"/>
  </p:normalViewPr>
  <p:slideViewPr>
    <p:cSldViewPr showGuides="1">
      <p:cViewPr varScale="1">
        <p:scale>
          <a:sx n="107" d="100"/>
          <a:sy n="107" d="100"/>
        </p:scale>
        <p:origin x="22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fld id="{061EF004-8AE8-4851-BFD9-ED5DFF37B03E}" type="datetime1">
              <a:rPr lang="de-DE"/>
              <a:pPr>
                <a:defRPr/>
              </a:pPr>
              <a:t>21.01.2025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fld id="{113BE717-0813-4DB8-92A2-2A8A7DEC138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515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fld id="{35C26736-5859-444D-BC53-CB511B99F12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866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Inhalte sind in Physikalisch-technische Grundlagen und Sprechfunkbetrieb integriert,</a:t>
            </a:r>
            <a:r>
              <a:rPr lang="de-DE" baseline="0" dirty="0"/>
              <a:t> da sie die Grundlage bilden.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26736-5859-444D-BC53-CB511B99F126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6061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Grundgesetz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26736-5859-444D-BC53-CB511B99F126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945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dirty="0"/>
              <a:t>Die</a:t>
            </a:r>
            <a:r>
              <a:rPr lang="de-DE" b="0" baseline="0" dirty="0"/>
              <a:t> ? Sind verlinkt zum Gesetzestext.</a:t>
            </a:r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26736-5859-444D-BC53-CB511B99F126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6300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Telekommunikationsgesetz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26736-5859-444D-BC53-CB511B99F126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5069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26736-5859-444D-BC53-CB511B99F126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8850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Strafgesetzbuch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26736-5859-444D-BC53-CB511B99F126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373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26736-5859-444D-BC53-CB511B99F126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516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Verpflichtungsgesetz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26736-5859-444D-BC53-CB511B99F126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4879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0" y="1585913"/>
            <a:ext cx="7264400" cy="90487"/>
            <a:chOff x="0" y="672"/>
            <a:chExt cx="4576" cy="57"/>
          </a:xfrm>
        </p:grpSpPr>
        <p:sp>
          <p:nvSpPr>
            <p:cNvPr id="5" name="Rectangle 17"/>
            <p:cNvSpPr>
              <a:spLocks noChangeArrowheads="1"/>
            </p:cNvSpPr>
            <p:nvPr/>
          </p:nvSpPr>
          <p:spPr bwMode="auto">
            <a:xfrm>
              <a:off x="450" y="672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0" y="672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Folie </a:t>
            </a:r>
            <a:fld id="{D4C4D611-EC41-44D8-8BB5-EAC916575E24}" type="slidenum"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  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1673225"/>
            <a:ext cx="9144000" cy="4937125"/>
          </a:xfrm>
          <a:prstGeom prst="rect">
            <a:avLst/>
          </a:prstGeom>
          <a:solidFill>
            <a:srgbClr val="8F1936">
              <a:alpha val="9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65" charset="-128"/>
              <a:cs typeface="+mn-cs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t>Landesamt für Brand- und Katastrophenschutz Rheinland-Pfalz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3099" y="2525621"/>
            <a:ext cx="7751764" cy="2185214"/>
          </a:xfrm>
        </p:spPr>
        <p:txBody>
          <a:bodyPr anchor="t"/>
          <a:lstStyle>
            <a:lvl1pPr>
              <a:defRPr sz="4800" cap="all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4800600"/>
            <a:ext cx="7739063" cy="92333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kumimoji="0" lang="de-DE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lvl="0"/>
            <a:r>
              <a:rPr lang="de-DE"/>
              <a:t>Formatvorlage des Untertitelmasters durch Klicken bearbeiten</a:t>
            </a:r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2A0347E2-7172-4071-84AF-2C134B1F89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22" r="-2137"/>
          <a:stretch/>
        </p:blipFill>
        <p:spPr>
          <a:xfrm>
            <a:off x="6660232" y="286455"/>
            <a:ext cx="2232247" cy="99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69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0" y="1584325"/>
            <a:ext cx="7264400" cy="90488"/>
            <a:chOff x="0" y="671"/>
            <a:chExt cx="4576" cy="57"/>
          </a:xfrm>
        </p:grpSpPr>
        <p:sp>
          <p:nvSpPr>
            <p:cNvPr id="5" name="Rectangle 17"/>
            <p:cNvSpPr>
              <a:spLocks noChangeArrowheads="1"/>
            </p:cNvSpPr>
            <p:nvPr/>
          </p:nvSpPr>
          <p:spPr bwMode="auto">
            <a:xfrm>
              <a:off x="450" y="671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0" y="671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</p:grpSp>
      <p:sp>
        <p:nvSpPr>
          <p:cNvPr id="7" name="Line 32"/>
          <p:cNvSpPr>
            <a:spLocks noChangeShapeType="1"/>
          </p:cNvSpPr>
          <p:nvPr/>
        </p:nvSpPr>
        <p:spPr bwMode="auto">
          <a:xfrm>
            <a:off x="0" y="6600825"/>
            <a:ext cx="9144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Folie </a:t>
            </a:r>
            <a:fld id="{B7B64A30-FA59-4D60-A97A-2E8D466683A1}" type="slidenum"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alt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03925" y="6604000"/>
            <a:ext cx="1260475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74BDF7-63C4-4B25-BDC5-617530EC59B7}" type="datetime4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21. Januar 2025</a:t>
            </a:fld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65" charset="-128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1668463"/>
            <a:ext cx="9144000" cy="4935537"/>
          </a:xfrm>
          <a:prstGeom prst="rect">
            <a:avLst/>
          </a:prstGeom>
          <a:solidFill>
            <a:srgbClr val="8F1936">
              <a:alpha val="8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rPr>
              <a:t>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4375" y="2667000"/>
            <a:ext cx="7720013" cy="9239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4114800"/>
            <a:ext cx="7748587" cy="2338388"/>
          </a:xfrm>
        </p:spPr>
        <p:txBody>
          <a:bodyPr/>
          <a:lstStyle>
            <a:lvl1pPr marL="0" algn="l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rgbClr val="CCCCCC"/>
                </a:solidFill>
              </a:defRPr>
            </a:lvl1pPr>
            <a:lvl2pPr marL="0" indent="-1588" algn="l">
              <a:lnSpc>
                <a:spcPct val="100000"/>
              </a:lnSpc>
              <a:spcBef>
                <a:spcPts val="0"/>
              </a:spcBef>
              <a:defRPr sz="2400">
                <a:solidFill>
                  <a:srgbClr val="CCCCCC"/>
                </a:solidFill>
              </a:defRPr>
            </a:lvl2pPr>
            <a:lvl3pPr marL="0" indent="-1588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CCCCCC"/>
                </a:solidFill>
              </a:defRPr>
            </a:lvl3pPr>
            <a:lvl4pPr marL="0" indent="-1588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CCCCCC"/>
                </a:solidFill>
              </a:defRPr>
            </a:lvl4pPr>
            <a:lvl5pPr marL="0" indent="-1588" algn="l">
              <a:lnSpc>
                <a:spcPct val="100000"/>
              </a:lnSpc>
              <a:spcBef>
                <a:spcPts val="0"/>
              </a:spcBef>
              <a:defRPr sz="2400">
                <a:solidFill>
                  <a:srgbClr val="CCCCCC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t>Landesamt für Brand- und Katastrophenschutz Rheinland-Pfalz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20CAE1CA-782A-4311-87AD-A34E1F3EF5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22" r="-2137"/>
          <a:stretch/>
        </p:blipFill>
        <p:spPr>
          <a:xfrm>
            <a:off x="6660232" y="286455"/>
            <a:ext cx="2232247" cy="99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36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1917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7724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0" y="1585913"/>
            <a:ext cx="7264400" cy="90487"/>
            <a:chOff x="0" y="672"/>
            <a:chExt cx="4576" cy="57"/>
          </a:xfrm>
        </p:grpSpPr>
        <p:sp>
          <p:nvSpPr>
            <p:cNvPr id="5" name="Rectangle 17"/>
            <p:cNvSpPr>
              <a:spLocks noChangeArrowheads="1"/>
            </p:cNvSpPr>
            <p:nvPr/>
          </p:nvSpPr>
          <p:spPr bwMode="auto">
            <a:xfrm>
              <a:off x="450" y="672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0" y="672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</p:grpSp>
      <p:sp>
        <p:nvSpPr>
          <p:cNvPr id="7" name="Line 32"/>
          <p:cNvSpPr>
            <a:spLocks noChangeShapeType="1"/>
          </p:cNvSpPr>
          <p:nvPr/>
        </p:nvSpPr>
        <p:spPr bwMode="auto">
          <a:xfrm>
            <a:off x="0" y="6604000"/>
            <a:ext cx="9144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Folie </a:t>
            </a:r>
            <a:fld id="{0A52D750-A4E4-42DB-B0EF-A3D541BEF80E}" type="slidenum"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  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69924" y="2538376"/>
            <a:ext cx="7754939" cy="2185214"/>
          </a:xfrm>
        </p:spPr>
        <p:txBody>
          <a:bodyPr anchor="t"/>
          <a:lstStyle>
            <a:lvl1pPr>
              <a:defRPr sz="4800" cap="all">
                <a:solidFill>
                  <a:srgbClr val="8F1936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4800600"/>
            <a:ext cx="7739063" cy="92333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kumimoji="0" lang="de-DE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8F1936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lvl="0"/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t>Landesamt für Brand- und Katastrophenschutz Rheinland-Pfalz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A1384C8B-F04E-4A7C-871E-88F2708A19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22" r="-2137"/>
          <a:stretch/>
        </p:blipFill>
        <p:spPr>
          <a:xfrm>
            <a:off x="6660232" y="286455"/>
            <a:ext cx="2232247" cy="99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038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85913"/>
            <a:ext cx="7264400" cy="90487"/>
            <a:chOff x="0" y="672"/>
            <a:chExt cx="4576" cy="57"/>
          </a:xfrm>
        </p:grpSpPr>
        <p:sp>
          <p:nvSpPr>
            <p:cNvPr id="4" name="Rectangle 17"/>
            <p:cNvSpPr>
              <a:spLocks noChangeArrowheads="1"/>
            </p:cNvSpPr>
            <p:nvPr/>
          </p:nvSpPr>
          <p:spPr bwMode="auto">
            <a:xfrm>
              <a:off x="450" y="672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  <p:sp>
          <p:nvSpPr>
            <p:cNvPr id="5" name="Rectangle 18"/>
            <p:cNvSpPr>
              <a:spLocks noChangeArrowheads="1"/>
            </p:cNvSpPr>
            <p:nvPr/>
          </p:nvSpPr>
          <p:spPr bwMode="auto">
            <a:xfrm>
              <a:off x="0" y="672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Folie </a:t>
            </a:r>
            <a:fld id="{826D3A0A-ED06-48D5-AD33-2022D126F767}" type="slidenum"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 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668463"/>
            <a:ext cx="9144000" cy="4935537"/>
          </a:xfrm>
          <a:prstGeom prst="rect">
            <a:avLst/>
          </a:prstGeom>
          <a:solidFill>
            <a:srgbClr val="8F1936">
              <a:alpha val="8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rPr>
              <a:t>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9840" y="2591870"/>
            <a:ext cx="7735024" cy="1872000"/>
          </a:xfrm>
          <a:ln>
            <a:noFill/>
          </a:ln>
        </p:spPr>
        <p:txBody>
          <a:bodyPr anchor="t"/>
          <a:lstStyle>
            <a:lvl1pPr marL="0" indent="0">
              <a:buFont typeface="+mj-lt"/>
              <a:buNone/>
              <a:tabLst/>
              <a:defRPr kumimoji="0" lang="de-DE" sz="3200" b="0" i="0" u="none" strike="noStrike" kern="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t>Landesamt für Brand- und Katastrophenschutz Rheinland-Pfalz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E715E93-F2FB-426F-A2EC-E542A046C9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22" r="-2137"/>
          <a:stretch/>
        </p:blipFill>
        <p:spPr>
          <a:xfrm>
            <a:off x="6660232" y="286455"/>
            <a:ext cx="2232247" cy="99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915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>
  <p:cSld name="1_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85913"/>
            <a:ext cx="7264400" cy="90487"/>
            <a:chOff x="0" y="672"/>
            <a:chExt cx="4576" cy="57"/>
          </a:xfrm>
        </p:grpSpPr>
        <p:sp>
          <p:nvSpPr>
            <p:cNvPr id="4" name="Rectangle 17"/>
            <p:cNvSpPr>
              <a:spLocks noChangeArrowheads="1"/>
            </p:cNvSpPr>
            <p:nvPr/>
          </p:nvSpPr>
          <p:spPr bwMode="auto">
            <a:xfrm>
              <a:off x="450" y="672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  <p:sp>
          <p:nvSpPr>
            <p:cNvPr id="5" name="Rectangle 18"/>
            <p:cNvSpPr>
              <a:spLocks noChangeArrowheads="1"/>
            </p:cNvSpPr>
            <p:nvPr/>
          </p:nvSpPr>
          <p:spPr bwMode="auto">
            <a:xfrm>
              <a:off x="0" y="672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Folie </a:t>
            </a:r>
            <a:fld id="{2DA30F1B-19B2-4F90-B804-962DFBA4693A}" type="slidenum"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Bliss Light" charset="0"/>
                <a:ea typeface="ＭＳ Ｐゴシック" panose="020B0600070205080204" pitchFamily="34" charset="-128"/>
                <a:cs typeface="+mn-cs"/>
              </a:rPr>
              <a:t>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9840" y="2591870"/>
            <a:ext cx="7735024" cy="1872000"/>
          </a:xfrm>
          <a:ln>
            <a:noFill/>
          </a:ln>
        </p:spPr>
        <p:txBody>
          <a:bodyPr anchor="t"/>
          <a:lstStyle>
            <a:lvl1pPr marL="0" indent="0">
              <a:buFont typeface="+mj-lt"/>
              <a:buNone/>
              <a:tabLst/>
              <a:defRPr kumimoji="0" lang="de-DE" sz="3200" b="0" i="0" u="none" strike="noStrike" kern="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j-ea"/>
                <a:cs typeface="Arial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t>Landesamt für Brand- und Katastrophenschutz Rheinland-Pfalz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D38B25B-EF50-4331-9DA1-7ABC22F9ED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22" r="-2137"/>
          <a:stretch/>
        </p:blipFill>
        <p:spPr>
          <a:xfrm>
            <a:off x="6660232" y="286455"/>
            <a:ext cx="2232247" cy="99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0397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79600"/>
            <a:ext cx="7739063" cy="4573588"/>
          </a:xfrm>
        </p:spPr>
        <p:txBody>
          <a:bodyPr/>
          <a:lstStyle>
            <a:lvl5pPr marL="360363" indent="4763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999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1386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6168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2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84325"/>
            <a:ext cx="7264400" cy="90488"/>
            <a:chOff x="0" y="671"/>
            <a:chExt cx="4576" cy="57"/>
          </a:xfrm>
        </p:grpSpPr>
        <p:sp>
          <p:nvSpPr>
            <p:cNvPr id="4" name="Rectangle 17"/>
            <p:cNvSpPr>
              <a:spLocks noChangeArrowheads="1"/>
            </p:cNvSpPr>
            <p:nvPr/>
          </p:nvSpPr>
          <p:spPr bwMode="auto">
            <a:xfrm>
              <a:off x="450" y="671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  <p:sp>
          <p:nvSpPr>
            <p:cNvPr id="5" name="Rectangle 18"/>
            <p:cNvSpPr>
              <a:spLocks noChangeArrowheads="1"/>
            </p:cNvSpPr>
            <p:nvPr/>
          </p:nvSpPr>
          <p:spPr bwMode="auto">
            <a:xfrm>
              <a:off x="0" y="671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</p:grpSp>
      <p:sp>
        <p:nvSpPr>
          <p:cNvPr id="6" name="Line 32"/>
          <p:cNvSpPr>
            <a:spLocks noChangeShapeType="1"/>
          </p:cNvSpPr>
          <p:nvPr/>
        </p:nvSpPr>
        <p:spPr bwMode="auto">
          <a:xfrm>
            <a:off x="0" y="6600825"/>
            <a:ext cx="9144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Folie </a:t>
            </a:r>
            <a:fld id="{30C34A14-197D-42AE-89B8-4EA67B3577AD}" type="slidenum"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0" y="1571625"/>
            <a:ext cx="7559675" cy="144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65" charset="-128"/>
              <a:cs typeface="+mn-cs"/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687162" y="446174"/>
            <a:ext cx="5838825" cy="432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3" name="Textfeld 12"/>
          <p:cNvSpPr txBox="1"/>
          <p:nvPr userDrawn="1"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t>Landesamt für Brand- und Katastrophenschutz Rheinland-Pfalz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395236F0-6781-40C5-AD9D-5D62D035D0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22" r="-2137"/>
          <a:stretch/>
        </p:blipFill>
        <p:spPr>
          <a:xfrm>
            <a:off x="6660232" y="286455"/>
            <a:ext cx="2232247" cy="99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917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626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38150"/>
            <a:ext cx="5838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79600"/>
            <a:ext cx="7739063" cy="457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grpSp>
        <p:nvGrpSpPr>
          <p:cNvPr id="3076" name="Group 36"/>
          <p:cNvGrpSpPr>
            <a:grpSpLocks/>
          </p:cNvGrpSpPr>
          <p:nvPr/>
        </p:nvGrpSpPr>
        <p:grpSpPr bwMode="auto">
          <a:xfrm>
            <a:off x="0" y="1584325"/>
            <a:ext cx="7264400" cy="90488"/>
            <a:chOff x="0" y="671"/>
            <a:chExt cx="4576" cy="57"/>
          </a:xfrm>
        </p:grpSpPr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450" y="671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0" y="671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+mn-cs"/>
              </a:endParaRPr>
            </a:p>
          </p:txBody>
        </p:sp>
      </p:grpSp>
      <p:sp>
        <p:nvSpPr>
          <p:cNvPr id="1056" name="Line 32"/>
          <p:cNvSpPr>
            <a:spLocks noChangeShapeType="1"/>
          </p:cNvSpPr>
          <p:nvPr/>
        </p:nvSpPr>
        <p:spPr bwMode="auto">
          <a:xfrm>
            <a:off x="0" y="6600825"/>
            <a:ext cx="9144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Folie </a:t>
            </a:r>
            <a:fld id="{E667EC9E-8CD3-44C8-8C39-F38DB932C193}" type="slidenum"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altLang="de-DE" sz="9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 rotWithShape="1">
          <a:blip r:embed="rId14"/>
          <a:srcRect l="1122" r="-2137"/>
          <a:stretch/>
        </p:blipFill>
        <p:spPr>
          <a:xfrm>
            <a:off x="6660232" y="286455"/>
            <a:ext cx="2232247" cy="997034"/>
          </a:xfrm>
          <a:prstGeom prst="rect">
            <a:avLst/>
          </a:prstGeom>
        </p:spPr>
      </p:pic>
      <p:sp>
        <p:nvSpPr>
          <p:cNvPr id="11" name="Textfeld 10"/>
          <p:cNvSpPr txBox="1"/>
          <p:nvPr userDrawn="1"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65" charset="-128"/>
                <a:cs typeface="Arial" pitchFamily="34" charset="0"/>
              </a:rPr>
              <a:t>Landesamt für Brand- und Katastrophenschutz Rheinland-Pfalz</a:t>
            </a:r>
          </a:p>
        </p:txBody>
      </p:sp>
    </p:spTree>
    <p:extLst>
      <p:ext uri="{BB962C8B-B14F-4D97-AF65-F5344CB8AC3E}">
        <p14:creationId xmlns:p14="http://schemas.microsoft.com/office/powerpoint/2010/main" val="241847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3982" r:id="rId11"/>
    <p:sldLayoutId id="2147483997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cap="all">
          <a:solidFill>
            <a:srgbClr val="8F1936"/>
          </a:solidFill>
          <a:latin typeface="Arial"/>
          <a:ea typeface="ＭＳ Ｐゴシック" pitchFamily="-107" charset="-128"/>
          <a:cs typeface="ＭＳ Ｐゴシック" pitchFamily="-107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ts val="1400"/>
        </a:spcBef>
        <a:spcAft>
          <a:spcPct val="0"/>
        </a:spcAft>
        <a:defRPr sz="3200">
          <a:solidFill>
            <a:srgbClr val="8F1936"/>
          </a:solidFill>
          <a:latin typeface="Arial"/>
          <a:ea typeface="ＭＳ Ｐゴシック" pitchFamily="-107" charset="-128"/>
          <a:cs typeface="ＭＳ Ｐゴシック" pitchFamily="-107" charset="-128"/>
        </a:defRPr>
      </a:lvl1pPr>
      <a:lvl2pPr marL="1588" indent="-158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defRPr sz="28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2pPr>
      <a:lvl3pPr marL="363538" indent="-363538" algn="l" rtl="0" eaLnBrk="1" fontAlgn="base" hangingPunct="1">
        <a:lnSpc>
          <a:spcPct val="90000"/>
        </a:lnSpc>
        <a:spcBef>
          <a:spcPts val="1400"/>
        </a:spcBef>
        <a:spcAft>
          <a:spcPct val="0"/>
        </a:spcAft>
        <a:buClr>
          <a:srgbClr val="8F1936"/>
        </a:buClr>
        <a:buFont typeface="Bliss Regular" charset="0"/>
        <a:buAutoNum type="arabicPeriod"/>
        <a:tabLst>
          <a:tab pos="357188" algn="l"/>
        </a:tabLst>
        <a:defRPr sz="28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3pPr>
      <a:lvl4pPr marL="358775" indent="-358775" algn="l" rtl="0" eaLnBrk="1" fontAlgn="base" hangingPunct="1">
        <a:lnSpc>
          <a:spcPct val="90000"/>
        </a:lnSpc>
        <a:spcBef>
          <a:spcPts val="1400"/>
        </a:spcBef>
        <a:spcAft>
          <a:spcPct val="0"/>
        </a:spcAft>
        <a:buClr>
          <a:srgbClr val="8F1936"/>
        </a:buClr>
        <a:buFont typeface="Wingdings" panose="05000000000000000000" pitchFamily="2" charset="2"/>
        <a:buChar char="§"/>
        <a:tabLst>
          <a:tab pos="363538" algn="l"/>
        </a:tabLst>
        <a:defRPr sz="28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4pPr>
      <a:lvl5pPr marL="360363" indent="4763" algn="l" rtl="0" eaLnBrk="1" fontAlgn="base" hangingPunct="1">
        <a:lnSpc>
          <a:spcPct val="90000"/>
        </a:lnSpc>
        <a:spcBef>
          <a:spcPts val="400"/>
        </a:spcBef>
        <a:spcAft>
          <a:spcPct val="0"/>
        </a:spcAft>
        <a:defRPr sz="2400">
          <a:solidFill>
            <a:srgbClr val="404040"/>
          </a:solidFill>
          <a:latin typeface="Arial"/>
          <a:ea typeface="ＭＳ Ｐゴシック" pitchFamily="-65" charset="-128"/>
          <a:cs typeface="Arial"/>
        </a:defRPr>
      </a:lvl5pPr>
      <a:lvl6pPr marL="846138" algn="l" rtl="0" eaLnBrk="1" fontAlgn="base" hangingPunct="1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6pPr>
      <a:lvl7pPr marL="1303338" algn="l" rtl="0" eaLnBrk="1" fontAlgn="base" hangingPunct="1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7pPr>
      <a:lvl8pPr marL="1760538" algn="l" rtl="0" eaLnBrk="1" fontAlgn="base" hangingPunct="1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8pPr>
      <a:lvl9pPr marL="2217738" algn="l" rtl="0" eaLnBrk="1" fontAlgn="base" hangingPunct="1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setze-im-internet.de/gg/art_10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gesetze-im-internet.de/gg/art_73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w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setze-im-internet.de/ttdsg/__5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w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setze-im-internet.de/stgb/__201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gesetze-im-internet.de/stgb/__353b.html" TargetMode="External"/><Relationship Id="rId5" Type="http://schemas.openxmlformats.org/officeDocument/2006/relationships/hyperlink" Target="https://www.gesetze-im-internet.de/stgb/__206.html" TargetMode="External"/><Relationship Id="rId4" Type="http://schemas.openxmlformats.org/officeDocument/2006/relationships/hyperlink" Target="https://www.gesetze-im-internet.de/stgb/__203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setze-im-internet.de/stgb/__332.html" TargetMode="External"/><Relationship Id="rId2" Type="http://schemas.openxmlformats.org/officeDocument/2006/relationships/hyperlink" Target="https://www.gesetze-im-internet.de/stgb/__331.html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gesetze-im-internet.de/stgb/__358.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w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setze-im-internet.de/verpflg/BJNR005470974.html" TargetMode="Externa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bks-portal.rlp.de/aus-und-fortbildung/kreisausbildung/sprechfunker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ks-portal.rlp.de/sites/default/files/og-group/24275/dokumente/FwDV%20810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 	Rechtliche Grundlagen</a:t>
            </a:r>
          </a:p>
        </p:txBody>
      </p:sp>
    </p:spTree>
    <p:extLst>
      <p:ext uri="{BB962C8B-B14F-4D97-AF65-F5344CB8AC3E}">
        <p14:creationId xmlns:p14="http://schemas.microsoft.com/office/powerpoint/2010/main" val="2256164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Rechtliche Grundlagen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                  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105" y="2030512"/>
            <a:ext cx="2201863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708364" y="5287662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2"/>
                </a:solidFill>
              </a:rPr>
              <a:t>Art.10  und Art.73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70477"/>
            <a:ext cx="3312368" cy="264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5148064" y="2255758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tx2"/>
                </a:solidFill>
              </a:rPr>
              <a:t>Welches wichtige Gesetz ist da relevant?</a:t>
            </a:r>
          </a:p>
        </p:txBody>
      </p:sp>
      <p:pic>
        <p:nvPicPr>
          <p:cNvPr id="9" name="Picture 6" descr="C:\Users\Referendar-1\AppData\Local\Microsoft\Windows\Temporary Internet Files\Content.IE5\EGOVG5FM\MC900078711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221088"/>
            <a:ext cx="975147" cy="23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00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91858E-6 L -0.40955 0.210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86" y="105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 bwMode="auto">
          <a:xfrm>
            <a:off x="539552" y="3911749"/>
            <a:ext cx="7848872" cy="2253555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5" name="Abgerundetes Rechteck 4"/>
          <p:cNvSpPr/>
          <p:nvPr/>
        </p:nvSpPr>
        <p:spPr bwMode="auto">
          <a:xfrm>
            <a:off x="539552" y="1772816"/>
            <a:ext cx="7848872" cy="172819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Grundgesetz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79600"/>
            <a:ext cx="7739063" cy="4285704"/>
          </a:xfrm>
        </p:spPr>
        <p:txBody>
          <a:bodyPr/>
          <a:lstStyle/>
          <a:p>
            <a:r>
              <a:rPr lang="de-DE" dirty="0"/>
              <a:t>Art. 10 Abs.1 GG</a:t>
            </a:r>
          </a:p>
          <a:p>
            <a:pPr marL="0" lvl="0"/>
            <a:r>
              <a:rPr lang="de-DE" sz="2800" i="1" dirty="0">
                <a:solidFill>
                  <a:schemeClr val="tx1"/>
                </a:solidFill>
              </a:rPr>
              <a:t>„Das Briefgeheimnis sowie das Post- und Fernmeldegeheimnis sind unverletzlich.“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Art. 73 Abs.1 Nr.7 GG</a:t>
            </a:r>
          </a:p>
          <a:p>
            <a:pPr marL="0"/>
            <a:r>
              <a:rPr lang="de-DE" sz="2800" i="1" dirty="0">
                <a:solidFill>
                  <a:schemeClr val="tx1"/>
                </a:solidFill>
              </a:rPr>
              <a:t>„Der Bund hat die ausschließliche Gesetz-</a:t>
            </a:r>
            <a:r>
              <a:rPr lang="de-DE" sz="2800" i="1" dirty="0" err="1">
                <a:solidFill>
                  <a:schemeClr val="tx1"/>
                </a:solidFill>
              </a:rPr>
              <a:t>gebung</a:t>
            </a:r>
            <a:r>
              <a:rPr lang="de-DE" sz="2800" i="1" dirty="0">
                <a:solidFill>
                  <a:schemeClr val="tx1"/>
                </a:solidFill>
              </a:rPr>
              <a:t> über das Postwesen und die Tele-kommunikation“</a:t>
            </a:r>
          </a:p>
          <a:p>
            <a:endParaRPr lang="de-DE" dirty="0"/>
          </a:p>
        </p:txBody>
      </p:sp>
      <p:sp>
        <p:nvSpPr>
          <p:cNvPr id="4" name="Interaktive Schaltfläche: Hilfe 3">
            <a:hlinkClick r:id="rId3" highlightClick="1"/>
          </p:cNvPr>
          <p:cNvSpPr/>
          <p:nvPr/>
        </p:nvSpPr>
        <p:spPr bwMode="auto">
          <a:xfrm>
            <a:off x="3923928" y="1803296"/>
            <a:ext cx="396044" cy="432048"/>
          </a:xfrm>
          <a:prstGeom prst="actionButtonHelp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7" name="Interaktive Schaltfläche: Hilfe 6">
            <a:hlinkClick r:id="rId4" highlightClick="1"/>
          </p:cNvPr>
          <p:cNvSpPr/>
          <p:nvPr/>
        </p:nvSpPr>
        <p:spPr bwMode="auto">
          <a:xfrm>
            <a:off x="4788024" y="4022452"/>
            <a:ext cx="396044" cy="432048"/>
          </a:xfrm>
          <a:prstGeom prst="actionButtonHelp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0715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589" y="2117309"/>
            <a:ext cx="1095245" cy="158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Rechtliche Grundlagen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                  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105" y="2030512"/>
            <a:ext cx="2201863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717242" y="5287661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2"/>
                </a:solidFill>
              </a:rPr>
              <a:t>§5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70477"/>
            <a:ext cx="3240360" cy="264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5076056" y="2376040"/>
            <a:ext cx="2592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chemeClr val="tx2"/>
                </a:solidFill>
              </a:rPr>
              <a:t>Gibt es ein Gesetz, dass sich spezieller mit dem Thema befasst?</a:t>
            </a:r>
          </a:p>
        </p:txBody>
      </p:sp>
      <p:pic>
        <p:nvPicPr>
          <p:cNvPr id="10" name="Picture 6" descr="C:\Users\Referendar-1\AppData\Local\Microsoft\Windows\Temporary Internet Files\Content.IE5\EGOVG5FM\MC900078711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818" y="4105056"/>
            <a:ext cx="975147" cy="23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/>
        </p:nvSpPr>
        <p:spPr>
          <a:xfrm>
            <a:off x="572595" y="2030512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b="1" dirty="0"/>
              <a:t>Gesetz über den Datenschutz und den Schutz der Privatsphäre in der Telekommunikation und bei Telemedien</a:t>
            </a:r>
            <a:r>
              <a:rPr lang="de-DE" b="1" baseline="30000" dirty="0"/>
              <a:t>*</a:t>
            </a:r>
            <a:r>
              <a:rPr lang="de-DE" b="1" dirty="0"/>
              <a:t> (Telekommunikation-Telemedien-Datenschutz-Gesetz - </a:t>
            </a:r>
            <a:r>
              <a:rPr lang="de-DE" b="1" dirty="0" err="1">
                <a:solidFill>
                  <a:schemeClr val="accent5"/>
                </a:solidFill>
              </a:rPr>
              <a:t>TTDSG</a:t>
            </a:r>
            <a:r>
              <a:rPr lang="de-DE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2769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 bwMode="auto">
          <a:xfrm>
            <a:off x="539552" y="1772816"/>
            <a:ext cx="7920880" cy="172819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err="1"/>
              <a:t>TTDSG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79600"/>
            <a:ext cx="7739063" cy="4141688"/>
          </a:xfrm>
        </p:spPr>
        <p:txBody>
          <a:bodyPr/>
          <a:lstStyle/>
          <a:p>
            <a:r>
              <a:rPr lang="de-DE" dirty="0"/>
              <a:t>§5 </a:t>
            </a:r>
            <a:r>
              <a:rPr lang="de-DE" dirty="0" err="1"/>
              <a:t>TTDSG</a:t>
            </a:r>
            <a:endParaRPr lang="de-DE" dirty="0"/>
          </a:p>
          <a:p>
            <a:pPr marL="0"/>
            <a:r>
              <a:rPr lang="de-DE" sz="2800" i="1" dirty="0">
                <a:solidFill>
                  <a:schemeClr val="tx1"/>
                </a:solidFill>
              </a:rPr>
              <a:t>„Abhörverbot, Geheimhaltungspflicht der Betreiber von Funkanlagen “</a:t>
            </a:r>
          </a:p>
          <a:p>
            <a:endParaRPr lang="de-DE" dirty="0"/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tx1"/>
                </a:solidFill>
              </a:rPr>
              <a:t>Teilnehmer unterliegen Verschwiegenheitspflicht 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tx1"/>
                </a:solidFill>
              </a:rPr>
              <a:t>Beim Betrieb von Funkanlagen ist das Fernmeldegeheimnis zu wahren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tx1"/>
                </a:solidFill>
              </a:rPr>
              <a:t>Die Verpflichtung ist zu dokumentieren</a:t>
            </a:r>
          </a:p>
        </p:txBody>
      </p:sp>
      <p:sp>
        <p:nvSpPr>
          <p:cNvPr id="6" name="Interaktive Schaltfläche: Hilfe 5">
            <a:hlinkClick r:id="rId3" highlightClick="1"/>
          </p:cNvPr>
          <p:cNvSpPr/>
          <p:nvPr/>
        </p:nvSpPr>
        <p:spPr bwMode="auto">
          <a:xfrm>
            <a:off x="3209168" y="1853456"/>
            <a:ext cx="396044" cy="432048"/>
          </a:xfrm>
          <a:prstGeom prst="actionButtonHelp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1780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094" y="2043034"/>
            <a:ext cx="942546" cy="1505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Rechtliche Grundlagen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                  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105" y="2030512"/>
            <a:ext cx="2201863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395536" y="5275367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2"/>
                </a:solidFill>
              </a:rPr>
              <a:t>§§ 201, 203, 206, 331, 332, 353b, 358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70477"/>
            <a:ext cx="3240360" cy="264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5264258" y="2203621"/>
            <a:ext cx="22082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chemeClr val="tx2"/>
                </a:solidFill>
              </a:rPr>
              <a:t>Gibt es Straftatbestände in diesem Zusammenhang?</a:t>
            </a:r>
          </a:p>
        </p:txBody>
      </p:sp>
      <p:pic>
        <p:nvPicPr>
          <p:cNvPr id="10" name="Picture 6" descr="C:\Users\Referendar-1\AppData\Local\Microsoft\Windows\Temporary Internet Files\Content.IE5\EGOVG5FM\MC900078711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456" y="4092762"/>
            <a:ext cx="975147" cy="23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08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99722E-6 L -0.39756 0.197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78" y="98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1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 bwMode="auto">
          <a:xfrm>
            <a:off x="539552" y="3023356"/>
            <a:ext cx="8424936" cy="936104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9" name="Abgerundetes Rechteck 8"/>
          <p:cNvSpPr/>
          <p:nvPr/>
        </p:nvSpPr>
        <p:spPr bwMode="auto">
          <a:xfrm>
            <a:off x="539552" y="5589240"/>
            <a:ext cx="8424936" cy="10081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8" name="Abgerundetes Rechteck 7"/>
          <p:cNvSpPr/>
          <p:nvPr/>
        </p:nvSpPr>
        <p:spPr bwMode="auto">
          <a:xfrm>
            <a:off x="539552" y="4293096"/>
            <a:ext cx="8424936" cy="936104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6" name="Abgerundetes Rechteck 5"/>
          <p:cNvSpPr/>
          <p:nvPr/>
        </p:nvSpPr>
        <p:spPr bwMode="auto">
          <a:xfrm>
            <a:off x="539552" y="1772816"/>
            <a:ext cx="8424936" cy="936104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Strafgesetzbuch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/>
              <a:t>§ 201 StGB</a:t>
            </a:r>
          </a:p>
          <a:p>
            <a:r>
              <a:rPr lang="de-DE" sz="1800" dirty="0">
                <a:solidFill>
                  <a:schemeClr val="tx1"/>
                </a:solidFill>
              </a:rPr>
              <a:t>Verletzung der Vertraulichkeit des Wortes (bis zu 5 Jahren)</a:t>
            </a:r>
          </a:p>
          <a:p>
            <a:endParaRPr lang="de-DE" sz="2000" dirty="0"/>
          </a:p>
          <a:p>
            <a:r>
              <a:rPr lang="de-DE" sz="2000" dirty="0"/>
              <a:t>§ 203 StGB</a:t>
            </a:r>
          </a:p>
          <a:p>
            <a:r>
              <a:rPr lang="de-DE" sz="1800" dirty="0">
                <a:solidFill>
                  <a:schemeClr val="tx1"/>
                </a:solidFill>
              </a:rPr>
              <a:t>Verletzung von Privatgeheimnissen (bis zu 1 Jahr)</a:t>
            </a:r>
          </a:p>
          <a:p>
            <a:endParaRPr lang="de-DE" sz="1600" dirty="0"/>
          </a:p>
          <a:p>
            <a:r>
              <a:rPr lang="de-DE" sz="2000" dirty="0"/>
              <a:t>§ 206 StGB</a:t>
            </a:r>
          </a:p>
          <a:p>
            <a:r>
              <a:rPr lang="de-DE" sz="1800" dirty="0">
                <a:solidFill>
                  <a:schemeClr val="tx1"/>
                </a:solidFill>
              </a:rPr>
              <a:t>Verletzung des Fernmeldegeheimnisses (bis zu 5 Jahren)</a:t>
            </a:r>
          </a:p>
          <a:p>
            <a:endParaRPr lang="de-DE" sz="2000" dirty="0"/>
          </a:p>
          <a:p>
            <a:r>
              <a:rPr lang="de-DE" sz="2000" dirty="0"/>
              <a:t>§353b StGB</a:t>
            </a:r>
          </a:p>
          <a:p>
            <a:r>
              <a:rPr lang="de-DE" sz="1600" dirty="0">
                <a:solidFill>
                  <a:schemeClr val="tx1"/>
                </a:solidFill>
              </a:rPr>
              <a:t>Verletzung d. Dienstgeheimnisses u. einer bes. </a:t>
            </a:r>
            <a:r>
              <a:rPr lang="de-DE" sz="1600" dirty="0" err="1">
                <a:solidFill>
                  <a:schemeClr val="tx1"/>
                </a:solidFill>
              </a:rPr>
              <a:t>Geheimhaltungspfl</a:t>
            </a:r>
            <a:r>
              <a:rPr lang="de-DE" sz="1600" dirty="0">
                <a:solidFill>
                  <a:schemeClr val="tx1"/>
                </a:solidFill>
              </a:rPr>
              <a:t>. (bis zu 5 Jahren)</a:t>
            </a:r>
          </a:p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Interaktive Schaltfläche: Hilfe 9">
            <a:hlinkClick r:id="rId3" highlightClick="1"/>
          </p:cNvPr>
          <p:cNvSpPr/>
          <p:nvPr/>
        </p:nvSpPr>
        <p:spPr bwMode="auto">
          <a:xfrm>
            <a:off x="8459754" y="2022410"/>
            <a:ext cx="396044" cy="432048"/>
          </a:xfrm>
          <a:prstGeom prst="actionButtonHelp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1" name="Interaktive Schaltfläche: Hilfe 10">
            <a:hlinkClick r:id="rId4" highlightClick="1"/>
          </p:cNvPr>
          <p:cNvSpPr/>
          <p:nvPr/>
        </p:nvSpPr>
        <p:spPr bwMode="auto">
          <a:xfrm>
            <a:off x="8459754" y="3275384"/>
            <a:ext cx="396044" cy="432048"/>
          </a:xfrm>
          <a:prstGeom prst="actionButtonHelp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2" name="Interaktive Schaltfläche: Hilfe 11">
            <a:hlinkClick r:id="rId5" highlightClick="1"/>
          </p:cNvPr>
          <p:cNvSpPr/>
          <p:nvPr/>
        </p:nvSpPr>
        <p:spPr bwMode="auto">
          <a:xfrm>
            <a:off x="8459754" y="4545124"/>
            <a:ext cx="396044" cy="432048"/>
          </a:xfrm>
          <a:prstGeom prst="actionButtonHelp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3" name="Interaktive Schaltfläche: Hilfe 12">
            <a:hlinkClick r:id="rId6" highlightClick="1"/>
          </p:cNvPr>
          <p:cNvSpPr/>
          <p:nvPr/>
        </p:nvSpPr>
        <p:spPr bwMode="auto">
          <a:xfrm>
            <a:off x="8459754" y="5877272"/>
            <a:ext cx="396044" cy="432048"/>
          </a:xfrm>
          <a:prstGeom prst="actionButtonHelp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6845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 bwMode="auto">
          <a:xfrm>
            <a:off x="539552" y="4725144"/>
            <a:ext cx="7848872" cy="187220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6" name="Abgerundetes Rechteck 5"/>
          <p:cNvSpPr/>
          <p:nvPr/>
        </p:nvSpPr>
        <p:spPr bwMode="auto">
          <a:xfrm>
            <a:off x="559276" y="3275860"/>
            <a:ext cx="7848872" cy="101723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5" name="Abgerundetes Rechteck 4"/>
          <p:cNvSpPr/>
          <p:nvPr/>
        </p:nvSpPr>
        <p:spPr bwMode="auto">
          <a:xfrm>
            <a:off x="539552" y="1772816"/>
            <a:ext cx="7848872" cy="108012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Strafgesetzbuch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§ 331 StGB</a:t>
            </a:r>
          </a:p>
          <a:p>
            <a:r>
              <a:rPr lang="de-DE" sz="2000" dirty="0">
                <a:solidFill>
                  <a:schemeClr val="tx1"/>
                </a:solidFill>
              </a:rPr>
              <a:t>Vorteilsannahme (bis zu 3 Jahren)</a:t>
            </a:r>
          </a:p>
          <a:p>
            <a:endParaRPr lang="de-DE" sz="2400" dirty="0"/>
          </a:p>
          <a:p>
            <a:r>
              <a:rPr lang="de-DE" sz="2400" dirty="0"/>
              <a:t>§ 332 StGB</a:t>
            </a:r>
          </a:p>
          <a:p>
            <a:r>
              <a:rPr lang="de-DE" sz="2000" dirty="0">
                <a:solidFill>
                  <a:schemeClr val="tx1"/>
                </a:solidFill>
              </a:rPr>
              <a:t>Bestechlichkeit (bis zu 5 Jahren)</a:t>
            </a:r>
          </a:p>
          <a:p>
            <a:endParaRPr lang="de-DE" sz="2400" dirty="0"/>
          </a:p>
          <a:p>
            <a:r>
              <a:rPr lang="de-DE" sz="2400" dirty="0"/>
              <a:t>§358 StGB</a:t>
            </a:r>
          </a:p>
          <a:p>
            <a:r>
              <a:rPr lang="de-DE" sz="2000" dirty="0">
                <a:solidFill>
                  <a:schemeClr val="tx1"/>
                </a:solidFill>
              </a:rPr>
              <a:t>Nebenfolgen</a:t>
            </a:r>
          </a:p>
          <a:p>
            <a:pPr>
              <a:buFont typeface="Wingdings" pitchFamily="2" charset="2"/>
              <a:buChar char="Ø"/>
            </a:pPr>
            <a:r>
              <a:rPr lang="de-DE" sz="2000" dirty="0">
                <a:solidFill>
                  <a:schemeClr val="tx1"/>
                </a:solidFill>
              </a:rPr>
              <a:t>Verlust der Berechtigung Ämter zu bekleiden (bei §332,</a:t>
            </a:r>
          </a:p>
          <a:p>
            <a:pPr marL="0" indent="0"/>
            <a:r>
              <a:rPr lang="de-DE" sz="2000" dirty="0">
                <a:solidFill>
                  <a:schemeClr val="tx1"/>
                </a:solidFill>
              </a:rPr>
              <a:t> 353b)</a:t>
            </a:r>
          </a:p>
        </p:txBody>
      </p:sp>
      <p:sp>
        <p:nvSpPr>
          <p:cNvPr id="8" name="Interaktive Schaltfläche: Hilfe 7">
            <a:hlinkClick r:id="rId2" highlightClick="1"/>
          </p:cNvPr>
          <p:cNvSpPr/>
          <p:nvPr/>
        </p:nvSpPr>
        <p:spPr bwMode="auto">
          <a:xfrm>
            <a:off x="7845968" y="2096852"/>
            <a:ext cx="396044" cy="432048"/>
          </a:xfrm>
          <a:prstGeom prst="actionButtonHelp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9" name="Interaktive Schaltfläche: Hilfe 8">
            <a:hlinkClick r:id="rId3" highlightClick="1"/>
          </p:cNvPr>
          <p:cNvSpPr/>
          <p:nvPr/>
        </p:nvSpPr>
        <p:spPr bwMode="auto">
          <a:xfrm>
            <a:off x="7845968" y="3568454"/>
            <a:ext cx="396044" cy="432048"/>
          </a:xfrm>
          <a:prstGeom prst="actionButtonHelp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0" name="Interaktive Schaltfläche: Hilfe 9">
            <a:hlinkClick r:id="rId4" highlightClick="1"/>
          </p:cNvPr>
          <p:cNvSpPr/>
          <p:nvPr/>
        </p:nvSpPr>
        <p:spPr bwMode="auto">
          <a:xfrm>
            <a:off x="7849017" y="5440662"/>
            <a:ext cx="396044" cy="432048"/>
          </a:xfrm>
          <a:prstGeom prst="actionButtonHelp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9835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050491"/>
            <a:ext cx="1080120" cy="1715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Rechtliche Grundlagen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                  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105" y="2030512"/>
            <a:ext cx="2201863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979712" y="5287662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2"/>
                </a:solidFill>
              </a:rPr>
              <a:t>§§ 1, 2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70477"/>
            <a:ext cx="3240360" cy="264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5135946" y="2174653"/>
            <a:ext cx="2448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tx2"/>
                </a:solidFill>
              </a:rPr>
              <a:t>Wie werde ich über meine Pflichten belehrt?</a:t>
            </a:r>
          </a:p>
        </p:txBody>
      </p:sp>
      <p:pic>
        <p:nvPicPr>
          <p:cNvPr id="10" name="Picture 6" descr="C:\Users\Referendar-1\AppData\Local\Microsoft\Windows\Temporary Internet Files\Content.IE5\EGOVG5FM\MC900078711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818" y="4105057"/>
            <a:ext cx="975147" cy="23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17442E-7 L -0.40555 0.138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78" y="6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92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 bwMode="auto">
          <a:xfrm>
            <a:off x="539552" y="1700808"/>
            <a:ext cx="7920880" cy="331236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Verpflichtungsgesetz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79600"/>
            <a:ext cx="7990656" cy="4573588"/>
          </a:xfrm>
        </p:spPr>
        <p:txBody>
          <a:bodyPr/>
          <a:lstStyle/>
          <a:p>
            <a:r>
              <a:rPr lang="de-DE" dirty="0"/>
              <a:t>§§1, 2 VerpflG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tx1"/>
                </a:solidFill>
              </a:rPr>
              <a:t>Gilt für NICHT beamtete Personen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tx1"/>
                </a:solidFill>
              </a:rPr>
              <a:t>Verpflichtung zur gewissenhaften Erfüllung seiner Obliegenheiten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tx1"/>
                </a:solidFill>
              </a:rPr>
              <a:t>Unterzeichnungspflichtige Niederschrift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tx1"/>
                </a:solidFill>
              </a:rPr>
              <a:t>Verschwiegenheitsverpflichtung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Interaktive Schaltfläche: Hilfe 4">
            <a:hlinkClick r:id="rId2" highlightClick="1"/>
          </p:cNvPr>
          <p:cNvSpPr/>
          <p:nvPr/>
        </p:nvSpPr>
        <p:spPr bwMode="auto">
          <a:xfrm>
            <a:off x="3815916" y="1844824"/>
            <a:ext cx="396044" cy="432048"/>
          </a:xfrm>
          <a:prstGeom prst="actionButtonHelp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3270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Verpflichtungserklärung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923928" y="1844824"/>
            <a:ext cx="41044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2"/>
                </a:solidFill>
              </a:rPr>
              <a:t>Muster unter:</a:t>
            </a:r>
          </a:p>
          <a:p>
            <a:endParaRPr lang="de-DE" dirty="0">
              <a:solidFill>
                <a:schemeClr val="tx2"/>
              </a:solidFill>
            </a:endParaRPr>
          </a:p>
          <a:p>
            <a:r>
              <a:rPr lang="de-DE" dirty="0">
                <a:solidFill>
                  <a:schemeClr val="tx2"/>
                </a:solidFill>
                <a:hlinkClick r:id="rId2"/>
              </a:rPr>
              <a:t>https://bks-portal.rlp.de/aus-und-fortbildung/kreisausbildung/sprechfunker</a:t>
            </a:r>
            <a:endParaRPr lang="de-DE" dirty="0">
              <a:solidFill>
                <a:schemeClr val="tx2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38" t="16641" r="34250" b="3590"/>
          <a:stretch/>
        </p:blipFill>
        <p:spPr>
          <a:xfrm>
            <a:off x="467544" y="1844824"/>
            <a:ext cx="3261645" cy="45997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183" y="4005064"/>
            <a:ext cx="2592288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2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79600"/>
            <a:ext cx="7739063" cy="3565624"/>
          </a:xfrm>
        </p:spPr>
        <p:txBody>
          <a:bodyPr/>
          <a:lstStyle/>
          <a:p>
            <a:pPr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tx1"/>
                </a:solidFill>
              </a:rPr>
              <a:t>Behörden und Organisationen mit Sicherheitsaufgaben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tx1"/>
                </a:solidFill>
              </a:rPr>
              <a:t>Dienstvorschriften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tx1"/>
                </a:solidFill>
              </a:rPr>
              <a:t>Verschwiegenheitspflicht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4932040" y="3212976"/>
            <a:ext cx="3096344" cy="2880320"/>
            <a:chOff x="5220072" y="3662412"/>
            <a:chExt cx="2304256" cy="2307201"/>
          </a:xfrm>
        </p:grpSpPr>
        <p:pic>
          <p:nvPicPr>
            <p:cNvPr id="4" name="Grafik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0072" y="3662412"/>
              <a:ext cx="2304256" cy="2307201"/>
            </a:xfrm>
            <a:prstGeom prst="rect">
              <a:avLst/>
            </a:prstGeom>
          </p:spPr>
        </p:pic>
        <p:sp>
          <p:nvSpPr>
            <p:cNvPr id="5" name="Rechteck 4"/>
            <p:cNvSpPr/>
            <p:nvPr/>
          </p:nvSpPr>
          <p:spPr>
            <a:xfrm>
              <a:off x="5648771" y="4239212"/>
              <a:ext cx="1448297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de-DE" sz="96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accent5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</a:rPr>
                <a:t>§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6152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Fragen?</a:t>
            </a: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4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9840" y="2591870"/>
            <a:ext cx="7914608" cy="1872000"/>
          </a:xfrm>
        </p:spPr>
        <p:txBody>
          <a:bodyPr/>
          <a:lstStyle/>
          <a:p>
            <a:r>
              <a:rPr lang="de-DE" dirty="0"/>
              <a:t>2.1 	</a:t>
            </a:r>
            <a:r>
              <a:rPr lang="de-DE" b="1" dirty="0"/>
              <a:t>B</a:t>
            </a:r>
            <a:r>
              <a:rPr lang="de-DE" dirty="0"/>
              <a:t>ehörden und 	</a:t>
            </a:r>
            <a:r>
              <a:rPr lang="de-DE" b="1" dirty="0"/>
              <a:t>O</a:t>
            </a:r>
            <a:r>
              <a:rPr lang="de-DE" dirty="0"/>
              <a:t>rganisationen mit 	</a:t>
            </a:r>
            <a:r>
              <a:rPr lang="de-DE" b="1" dirty="0"/>
              <a:t>S</a:t>
            </a:r>
            <a:r>
              <a:rPr lang="de-DE" dirty="0"/>
              <a:t>icherheitsaufgaben</a:t>
            </a:r>
          </a:p>
        </p:txBody>
      </p:sp>
    </p:spTree>
    <p:extLst>
      <p:ext uri="{BB962C8B-B14F-4D97-AF65-F5344CB8AC3E}">
        <p14:creationId xmlns:p14="http://schemas.microsoft.com/office/powerpoint/2010/main" val="2589154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Funkdienste</a:t>
            </a:r>
          </a:p>
        </p:txBody>
      </p:sp>
      <p:sp>
        <p:nvSpPr>
          <p:cNvPr id="13" name="Rechteck 12"/>
          <p:cNvSpPr/>
          <p:nvPr/>
        </p:nvSpPr>
        <p:spPr bwMode="auto">
          <a:xfrm>
            <a:off x="2555776" y="1905091"/>
            <a:ext cx="1653952" cy="432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Landfunk</a:t>
            </a:r>
          </a:p>
        </p:txBody>
      </p:sp>
      <p:sp>
        <p:nvSpPr>
          <p:cNvPr id="14" name="Rechteck 13"/>
          <p:cNvSpPr/>
          <p:nvPr/>
        </p:nvSpPr>
        <p:spPr bwMode="auto">
          <a:xfrm>
            <a:off x="4425752" y="1916832"/>
            <a:ext cx="1653952" cy="4184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Flugfunk</a:t>
            </a:r>
          </a:p>
        </p:txBody>
      </p:sp>
      <p:sp>
        <p:nvSpPr>
          <p:cNvPr id="15" name="Rechteck 14"/>
          <p:cNvSpPr/>
          <p:nvPr/>
        </p:nvSpPr>
        <p:spPr bwMode="auto">
          <a:xfrm>
            <a:off x="685800" y="1916832"/>
            <a:ext cx="1653952" cy="4203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Seefunk</a:t>
            </a:r>
          </a:p>
        </p:txBody>
      </p:sp>
      <p:sp>
        <p:nvSpPr>
          <p:cNvPr id="16" name="Rechteck 15"/>
          <p:cNvSpPr/>
          <p:nvPr/>
        </p:nvSpPr>
        <p:spPr bwMode="auto">
          <a:xfrm>
            <a:off x="939788" y="2771931"/>
            <a:ext cx="2799928" cy="4320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Fester Landfunk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3923928" y="2764308"/>
            <a:ext cx="2799928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Mobiler Landfunk</a:t>
            </a:r>
          </a:p>
        </p:txBody>
      </p:sp>
      <p:cxnSp>
        <p:nvCxnSpPr>
          <p:cNvPr id="19" name="Gerader Verbinder 18"/>
          <p:cNvCxnSpPr>
            <a:stCxn id="16" idx="0"/>
          </p:cNvCxnSpPr>
          <p:nvPr/>
        </p:nvCxnSpPr>
        <p:spPr bwMode="auto">
          <a:xfrm flipV="1">
            <a:off x="2339752" y="2542387"/>
            <a:ext cx="0" cy="22954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Gerader Verbinder 20"/>
          <p:cNvCxnSpPr/>
          <p:nvPr/>
        </p:nvCxnSpPr>
        <p:spPr bwMode="auto">
          <a:xfrm flipV="1">
            <a:off x="2339752" y="2534827"/>
            <a:ext cx="2984139" cy="75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Gerader Verbinder 22"/>
          <p:cNvCxnSpPr>
            <a:stCxn id="17" idx="0"/>
          </p:cNvCxnSpPr>
          <p:nvPr/>
        </p:nvCxnSpPr>
        <p:spPr bwMode="auto">
          <a:xfrm flipH="1" flipV="1">
            <a:off x="5323891" y="2536025"/>
            <a:ext cx="1" cy="22828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Gerader Verbinder 25"/>
          <p:cNvCxnSpPr>
            <a:endCxn id="13" idx="2"/>
          </p:cNvCxnSpPr>
          <p:nvPr/>
        </p:nvCxnSpPr>
        <p:spPr bwMode="auto">
          <a:xfrm flipV="1">
            <a:off x="3382752" y="2337141"/>
            <a:ext cx="0" cy="19555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echteck 34"/>
          <p:cNvSpPr/>
          <p:nvPr/>
        </p:nvSpPr>
        <p:spPr bwMode="auto">
          <a:xfrm>
            <a:off x="1332484" y="3705446"/>
            <a:ext cx="2877244" cy="10196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Öffentlicher mobiler</a:t>
            </a:r>
            <a:r>
              <a:rPr kumimoji="0" lang="de-DE" sz="2000" b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 Landfunk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0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(</a:t>
            </a:r>
            <a:r>
              <a:rPr lang="de-DE" sz="2000" dirty="0" err="1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ömL</a:t>
            </a:r>
            <a:r>
              <a:rPr lang="de-DE" sz="20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)</a:t>
            </a:r>
            <a:endParaRPr kumimoji="0" lang="de-DE" sz="2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4499992" y="3699935"/>
            <a:ext cx="2952328" cy="10282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Nicht-öffentlicher mobiler</a:t>
            </a:r>
            <a:r>
              <a:rPr kumimoji="0" lang="de-DE" sz="2000" b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 Landfunk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0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(</a:t>
            </a:r>
            <a:r>
              <a:rPr lang="de-DE" sz="2000" dirty="0" err="1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nömL</a:t>
            </a:r>
            <a:r>
              <a:rPr lang="de-DE" sz="20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)</a:t>
            </a:r>
            <a:endParaRPr kumimoji="0" lang="de-DE" sz="2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cxnSp>
        <p:nvCxnSpPr>
          <p:cNvPr id="33" name="Gerader Verbinder 32"/>
          <p:cNvCxnSpPr>
            <a:endCxn id="35" idx="0"/>
          </p:cNvCxnSpPr>
          <p:nvPr/>
        </p:nvCxnSpPr>
        <p:spPr bwMode="auto">
          <a:xfrm>
            <a:off x="2771106" y="3498274"/>
            <a:ext cx="0" cy="20717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Rechteck 81"/>
          <p:cNvSpPr/>
          <p:nvPr/>
        </p:nvSpPr>
        <p:spPr bwMode="auto">
          <a:xfrm>
            <a:off x="5436096" y="5231210"/>
            <a:ext cx="3424573" cy="12961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Behörden und Organisationen mit Sicherheitsaufgaben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0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(BOS)</a:t>
            </a:r>
            <a:endParaRPr kumimoji="0" lang="de-DE" sz="2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97" name="Rechteck 96"/>
          <p:cNvSpPr/>
          <p:nvPr/>
        </p:nvSpPr>
        <p:spPr bwMode="auto">
          <a:xfrm>
            <a:off x="1670465" y="5231210"/>
            <a:ext cx="3424573" cy="12961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Betriebsfunk</a:t>
            </a:r>
          </a:p>
        </p:txBody>
      </p:sp>
      <p:cxnSp>
        <p:nvCxnSpPr>
          <p:cNvPr id="98" name="Gerader Verbinder 97"/>
          <p:cNvCxnSpPr/>
          <p:nvPr/>
        </p:nvCxnSpPr>
        <p:spPr bwMode="auto">
          <a:xfrm flipH="1">
            <a:off x="5323891" y="3196356"/>
            <a:ext cx="1" cy="29425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Gerader Verbinder 98"/>
          <p:cNvCxnSpPr>
            <a:stCxn id="36" idx="2"/>
          </p:cNvCxnSpPr>
          <p:nvPr/>
        </p:nvCxnSpPr>
        <p:spPr bwMode="auto">
          <a:xfrm>
            <a:off x="5976156" y="4728199"/>
            <a:ext cx="0" cy="28497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Gerader Verbinder 101"/>
          <p:cNvCxnSpPr/>
          <p:nvPr/>
        </p:nvCxnSpPr>
        <p:spPr bwMode="auto">
          <a:xfrm flipH="1">
            <a:off x="2771108" y="3495519"/>
            <a:ext cx="3205048" cy="551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Gerader Verbinder 102"/>
          <p:cNvCxnSpPr/>
          <p:nvPr/>
        </p:nvCxnSpPr>
        <p:spPr bwMode="auto">
          <a:xfrm flipH="1">
            <a:off x="3382752" y="5004610"/>
            <a:ext cx="378153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Gerader Verbinder 103"/>
          <p:cNvCxnSpPr/>
          <p:nvPr/>
        </p:nvCxnSpPr>
        <p:spPr bwMode="auto">
          <a:xfrm flipV="1">
            <a:off x="5976156" y="3495519"/>
            <a:ext cx="0" cy="20441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Gerader Verbinder 104"/>
          <p:cNvCxnSpPr>
            <a:stCxn id="82" idx="0"/>
          </p:cNvCxnSpPr>
          <p:nvPr/>
        </p:nvCxnSpPr>
        <p:spPr bwMode="auto">
          <a:xfrm flipH="1" flipV="1">
            <a:off x="7148382" y="5007665"/>
            <a:ext cx="1" cy="2235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Gerader Verbinder 110"/>
          <p:cNvCxnSpPr>
            <a:stCxn id="97" idx="0"/>
          </p:cNvCxnSpPr>
          <p:nvPr/>
        </p:nvCxnSpPr>
        <p:spPr bwMode="auto">
          <a:xfrm flipV="1">
            <a:off x="3382752" y="5004610"/>
            <a:ext cx="0" cy="226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32776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Rechtliche Grundlagen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79600"/>
            <a:ext cx="7739063" cy="3565624"/>
          </a:xfrm>
        </p:spPr>
        <p:txBody>
          <a:bodyPr/>
          <a:lstStyle/>
          <a:p>
            <a:r>
              <a:rPr lang="de-DE" sz="2400" dirty="0"/>
              <a:t>Wer darf am Funkverkehr teilnehmen?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</a:rPr>
              <a:t>Berechtigte des BOS-Funks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</a:rPr>
              <a:t>im Zusammenhang mit  ihren Aufgaben (lt. Gesetz oder öffentlich-rechtlicher Vereinbarung)</a:t>
            </a:r>
          </a:p>
          <a:p>
            <a:pPr marL="0" indent="0">
              <a:buClr>
                <a:schemeClr val="accent5"/>
              </a:buClr>
            </a:pPr>
            <a:endParaRPr lang="de-DE" sz="2000" dirty="0">
              <a:solidFill>
                <a:schemeClr val="tx1"/>
              </a:solidFill>
            </a:endParaRP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</a:rPr>
              <a:t>Der Anwender ist auszubilden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032" y="3861048"/>
            <a:ext cx="1216372" cy="866513"/>
          </a:xfrm>
          <a:prstGeom prst="rect">
            <a:avLst/>
          </a:prstGeom>
        </p:spPr>
      </p:pic>
      <p:grpSp>
        <p:nvGrpSpPr>
          <p:cNvPr id="7" name="Gruppieren 6"/>
          <p:cNvGrpSpPr/>
          <p:nvPr/>
        </p:nvGrpSpPr>
        <p:grpSpPr>
          <a:xfrm>
            <a:off x="1043608" y="5805264"/>
            <a:ext cx="4968552" cy="536374"/>
            <a:chOff x="1043608" y="5805264"/>
            <a:chExt cx="4968552" cy="536374"/>
          </a:xfrm>
        </p:grpSpPr>
        <p:pic>
          <p:nvPicPr>
            <p:cNvPr id="5" name="Grafik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3608" y="5805264"/>
              <a:ext cx="576064" cy="536374"/>
            </a:xfrm>
            <a:prstGeom prst="rect">
              <a:avLst/>
            </a:prstGeom>
          </p:spPr>
        </p:pic>
        <p:sp>
          <p:nvSpPr>
            <p:cNvPr id="6" name="Textfeld 5"/>
            <p:cNvSpPr txBox="1"/>
            <p:nvPr/>
          </p:nvSpPr>
          <p:spPr>
            <a:xfrm>
              <a:off x="1619672" y="5888785"/>
              <a:ext cx="4392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800" dirty="0"/>
                <a:t>§1 BOS-Funkrichtlinie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2992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Berechtigte des BOS-funks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39063" cy="3565624"/>
          </a:xfrm>
        </p:spPr>
        <p:txBody>
          <a:bodyPr/>
          <a:lstStyle/>
          <a:p>
            <a:r>
              <a:rPr lang="de-DE" sz="2400" dirty="0"/>
              <a:t>Behörden und Organisationen mit Sicherheitsaufgaben:</a:t>
            </a: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</a:rPr>
              <a:t>Polizei (des Bundes und der Länder)</a:t>
            </a: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</a:rPr>
              <a:t>Bevölkerungsschutzbehörden (des Bundes, der Länder und der Gemeinden)</a:t>
            </a: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</a:rPr>
              <a:t>Bundeszollverwaltung</a:t>
            </a: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</a:rPr>
              <a:t>Technisches Hilfswerk</a:t>
            </a: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</a:rPr>
              <a:t>Feuerwehren</a:t>
            </a: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</a:rPr>
              <a:t>Anerkannte Hilfsorganisationen (ASB, DLRG, DRK, </a:t>
            </a:r>
            <a:r>
              <a:rPr lang="de-DE" sz="1800" dirty="0" err="1">
                <a:solidFill>
                  <a:schemeClr val="tx1"/>
                </a:solidFill>
              </a:rPr>
              <a:t>JUH</a:t>
            </a:r>
            <a:r>
              <a:rPr lang="de-DE" sz="1800" dirty="0">
                <a:solidFill>
                  <a:schemeClr val="tx1"/>
                </a:solidFill>
              </a:rPr>
              <a:t>, MHD) </a:t>
            </a:r>
            <a:r>
              <a:rPr lang="de-DE" sz="1800" i="1" dirty="0">
                <a:solidFill>
                  <a:schemeClr val="tx1"/>
                </a:solidFill>
              </a:rPr>
              <a:t>inkl. Öffentlich-rechtlicher Rettungsdienst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1043608" y="5805264"/>
            <a:ext cx="4968552" cy="536374"/>
            <a:chOff x="1043608" y="5805264"/>
            <a:chExt cx="4968552" cy="536374"/>
          </a:xfrm>
        </p:grpSpPr>
        <p:pic>
          <p:nvPicPr>
            <p:cNvPr id="6" name="Grafik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43608" y="5805264"/>
              <a:ext cx="576064" cy="536374"/>
            </a:xfrm>
            <a:prstGeom prst="rect">
              <a:avLst/>
            </a:prstGeom>
          </p:spPr>
        </p:pic>
        <p:sp>
          <p:nvSpPr>
            <p:cNvPr id="7" name="Textfeld 6"/>
            <p:cNvSpPr txBox="1"/>
            <p:nvPr/>
          </p:nvSpPr>
          <p:spPr>
            <a:xfrm>
              <a:off x="1619672" y="5888785"/>
              <a:ext cx="4392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800" dirty="0"/>
                <a:t>§4 BOS-Funkrichtlinie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1642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2.2 	Dienstvorschriften</a:t>
            </a:r>
          </a:p>
        </p:txBody>
      </p:sp>
    </p:spTree>
    <p:extLst>
      <p:ext uri="{BB962C8B-B14F-4D97-AF65-F5344CB8AC3E}">
        <p14:creationId xmlns:p14="http://schemas.microsoft.com/office/powerpoint/2010/main" val="4105113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FwDV</a:t>
            </a:r>
            <a:r>
              <a:rPr lang="de-DE" dirty="0"/>
              <a:t> / DV 810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79600"/>
            <a:ext cx="7739063" cy="1333376"/>
          </a:xfrm>
        </p:spPr>
        <p:txBody>
          <a:bodyPr/>
          <a:lstStyle/>
          <a:p>
            <a:pPr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</a:rPr>
              <a:t>Allgemeine Regelungen zur Durchführung des Funk- und Datenverkehrs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</a:rPr>
              <a:t>Spezielle Regelungen zur Durchführung des Funk- und Datenverkehrs in den einzelnen Betriebsarten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685799" y="3573016"/>
            <a:ext cx="773906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90000"/>
              </a:lnSpc>
              <a:spcBef>
                <a:spcPts val="1400"/>
              </a:spcBef>
              <a:spcAft>
                <a:spcPct val="0"/>
              </a:spcAft>
              <a:defRPr sz="3200">
                <a:solidFill>
                  <a:srgbClr val="8F1936"/>
                </a:solidFill>
                <a:latin typeface="Arial"/>
                <a:ea typeface="ＭＳ Ｐゴシック" pitchFamily="-107" charset="-128"/>
                <a:cs typeface="ＭＳ Ｐゴシック" pitchFamily="-107" charset="-128"/>
              </a:defRPr>
            </a:lvl1pPr>
            <a:lvl2pPr marL="1588" indent="-1588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/>
                <a:ea typeface="ＭＳ Ｐゴシック" pitchFamily="-65" charset="-128"/>
                <a:cs typeface="Arial"/>
              </a:defRPr>
            </a:lvl2pPr>
            <a:lvl3pPr marL="363538" indent="-363538" algn="l" rtl="0" eaLnBrk="1" fontAlgn="base" hangingPunct="1">
              <a:lnSpc>
                <a:spcPct val="90000"/>
              </a:lnSpc>
              <a:spcBef>
                <a:spcPts val="1400"/>
              </a:spcBef>
              <a:spcAft>
                <a:spcPct val="0"/>
              </a:spcAft>
              <a:buClr>
                <a:srgbClr val="8F1936"/>
              </a:buClr>
              <a:buFont typeface="Bliss Regular" charset="0"/>
              <a:buAutoNum type="arabicPeriod"/>
              <a:tabLst>
                <a:tab pos="357188" algn="l"/>
              </a:tabLst>
              <a:defRPr sz="2800">
                <a:solidFill>
                  <a:schemeClr val="tx1"/>
                </a:solidFill>
                <a:latin typeface="Arial"/>
                <a:ea typeface="ＭＳ Ｐゴシック" pitchFamily="-65" charset="-128"/>
                <a:cs typeface="Arial"/>
              </a:defRPr>
            </a:lvl3pPr>
            <a:lvl4pPr marL="358775" indent="-358775" algn="l" rtl="0" eaLnBrk="1" fontAlgn="base" hangingPunct="1">
              <a:lnSpc>
                <a:spcPct val="90000"/>
              </a:lnSpc>
              <a:spcBef>
                <a:spcPts val="1400"/>
              </a:spcBef>
              <a:spcAft>
                <a:spcPct val="0"/>
              </a:spcAft>
              <a:buClr>
                <a:srgbClr val="8F1936"/>
              </a:buClr>
              <a:buFont typeface="Wingdings" pitchFamily="2" charset="2"/>
              <a:buChar char="§"/>
              <a:tabLst>
                <a:tab pos="363538" algn="l"/>
              </a:tabLst>
              <a:defRPr sz="2800">
                <a:solidFill>
                  <a:schemeClr val="tx1"/>
                </a:solidFill>
                <a:latin typeface="Arial"/>
                <a:ea typeface="ＭＳ Ｐゴシック" pitchFamily="-65" charset="-128"/>
                <a:cs typeface="Arial"/>
              </a:defRPr>
            </a:lvl4pPr>
            <a:lvl5pPr marL="360363" indent="4763" algn="l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ＭＳ Ｐゴシック" pitchFamily="-65" charset="-128"/>
                <a:cs typeface="Arial"/>
              </a:defRPr>
            </a:lvl5pPr>
            <a:lvl6pPr marL="846138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defRPr sz="2600">
                <a:solidFill>
                  <a:schemeClr val="bg2"/>
                </a:solidFill>
                <a:latin typeface="+mn-lt"/>
                <a:ea typeface="+mn-ea"/>
              </a:defRPr>
            </a:lvl6pPr>
            <a:lvl7pPr marL="1303338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defRPr sz="2600">
                <a:solidFill>
                  <a:schemeClr val="bg2"/>
                </a:solidFill>
                <a:latin typeface="+mn-lt"/>
                <a:ea typeface="+mn-ea"/>
              </a:defRPr>
            </a:lvl7pPr>
            <a:lvl8pPr marL="1760538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defRPr sz="2600">
                <a:solidFill>
                  <a:schemeClr val="bg2"/>
                </a:solidFill>
                <a:latin typeface="+mn-lt"/>
                <a:ea typeface="+mn-ea"/>
              </a:defRPr>
            </a:lvl8pPr>
            <a:lvl9pPr marL="2217738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defRPr sz="2600">
                <a:solidFill>
                  <a:schemeClr val="bg2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de-DE" sz="2000" kern="0" dirty="0">
                <a:solidFill>
                  <a:srgbClr val="871D33"/>
                </a:solidFill>
              </a:rPr>
              <a:t>Gliederung der </a:t>
            </a:r>
            <a:r>
              <a:rPr lang="de-DE" sz="2000" kern="0" dirty="0" err="1">
                <a:solidFill>
                  <a:srgbClr val="871D33"/>
                </a:solidFill>
              </a:rPr>
              <a:t>FwDV</a:t>
            </a:r>
            <a:r>
              <a:rPr lang="de-DE" sz="2000" kern="0" dirty="0">
                <a:solidFill>
                  <a:srgbClr val="871D33"/>
                </a:solidFill>
              </a:rPr>
              <a:t> / DV 810: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800" kern="0" dirty="0">
                <a:solidFill>
                  <a:srgbClr val="000000"/>
                </a:solidFill>
              </a:rPr>
              <a:t>Teil I: Digitaler Sprech- und Datenfunkverkehr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800" kern="0" dirty="0">
                <a:solidFill>
                  <a:srgbClr val="000000"/>
                </a:solidFill>
              </a:rPr>
              <a:t>Teil II: Analoger Sprechfunkverkehr</a:t>
            </a:r>
          </a:p>
          <a:p>
            <a:pPr marL="0" indent="0" algn="ctr"/>
            <a:endParaRPr lang="de-DE" sz="1800" kern="0" dirty="0">
              <a:solidFill>
                <a:srgbClr val="000000"/>
              </a:solidFill>
              <a:hlinkClick r:id="rId3"/>
            </a:endParaRPr>
          </a:p>
          <a:p>
            <a:pPr marL="0" indent="0" algn="ctr"/>
            <a:r>
              <a:rPr lang="de-DE" sz="1800" kern="0" dirty="0">
                <a:solidFill>
                  <a:srgbClr val="C0C0C0">
                    <a:lumMod val="60000"/>
                    <a:lumOff val="40000"/>
                  </a:srgbClr>
                </a:solidFill>
                <a:hlinkClick r:id="rId3"/>
              </a:rPr>
              <a:t>https://bks-portal.rlp.de/sites/default/files/og-group/24275/dokumente/FwDV%20810.pdf</a:t>
            </a:r>
            <a:endParaRPr lang="de-DE" sz="1800" kern="0" dirty="0">
              <a:solidFill>
                <a:srgbClr val="C0C0C0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540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2.3 	Verschwiegenheitspflicht / 	Verpflichtungsgesetz</a:t>
            </a:r>
          </a:p>
        </p:txBody>
      </p:sp>
    </p:spTree>
    <p:extLst>
      <p:ext uri="{BB962C8B-B14F-4D97-AF65-F5344CB8AC3E}">
        <p14:creationId xmlns:p14="http://schemas.microsoft.com/office/powerpoint/2010/main" val="2397575534"/>
      </p:ext>
    </p:extLst>
  </p:cSld>
  <p:clrMapOvr>
    <a:masterClrMapping/>
  </p:clrMapOvr>
</p:sld>
</file>

<file path=ppt/theme/theme1.xml><?xml version="1.0" encoding="utf-8"?>
<a:theme xmlns:a="http://schemas.openxmlformats.org/drawingml/2006/main" name="Aufzählung Standart">
  <a:themeElements>
    <a:clrScheme name="Landes-Rot">
      <a:dk1>
        <a:srgbClr val="000000"/>
      </a:dk1>
      <a:lt1>
        <a:srgbClr val="FFFFFF"/>
      </a:lt1>
      <a:dk2>
        <a:srgbClr val="871D33"/>
      </a:dk2>
      <a:lt2>
        <a:srgbClr val="2D2015"/>
      </a:lt2>
      <a:accent1>
        <a:srgbClr val="E7D2D6"/>
      </a:accent1>
      <a:accent2>
        <a:srgbClr val="CFA5AD"/>
      </a:accent2>
      <a:accent3>
        <a:srgbClr val="B77785"/>
      </a:accent3>
      <a:accent4>
        <a:srgbClr val="9F4A5C"/>
      </a:accent4>
      <a:accent5>
        <a:srgbClr val="871D33"/>
      </a:accent5>
      <a:accent6>
        <a:srgbClr val="C0C0C0"/>
      </a:accent6>
      <a:hlink>
        <a:srgbClr val="CCB400"/>
      </a:hlink>
      <a:folHlink>
        <a:srgbClr val="8C9EA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fzählung Standart 1">
        <a:dk1>
          <a:srgbClr val="000000"/>
        </a:dk1>
        <a:lt1>
          <a:srgbClr val="FFFFFF"/>
        </a:lt1>
        <a:dk2>
          <a:srgbClr val="871D33"/>
        </a:dk2>
        <a:lt2>
          <a:srgbClr val="2D2015"/>
        </a:lt2>
        <a:accent1>
          <a:srgbClr val="F6D1C6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FAE5DF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gaenzendeInfos xmlns="7e132b99-a126-4418-9f0f-d82c01e3054b" xsi:nil="true"/>
    <Unterrichtseinheit xmlns="7e132b99-a126-4418-9f0f-d82c01e3054b" xsi:nil="true"/>
  </documentManagement>
</p:properties>
</file>

<file path=customXml/item2.xml><?xml version="1.0" encoding="utf-8"?>
<?mso-contentType ?>
<customXsn xmlns="http://schemas.microsoft.com/office/2006/metadata/customXsn">
  <xsnLocation>http://intranet/_cts/Word-Dokument (2007)/220cfe8ec6df9e16customXsn.xsn</xsnLocation>
  <cached>True</cached>
  <openByDefault>True</openByDefault>
  <xsnScope>http://intranet</xsnScope>
</customXs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Word-Datei (2007)" ma:contentTypeID="0x0101004BFDAE3AACC7E14A848B43DB703D43EA009D5A0F31896E004FAC62277B73DEB69A" ma:contentTypeVersion="7" ma:contentTypeDescription="" ma:contentTypeScope="" ma:versionID="90b7d608e74570253b40d74e866bedfa">
  <xsd:schema xmlns:xsd="http://www.w3.org/2001/XMLSchema" xmlns:xs="http://www.w3.org/2001/XMLSchema" xmlns:p="http://schemas.microsoft.com/office/2006/metadata/properties" xmlns:ns2="7e132b99-a126-4418-9f0f-d82c01e3054b" targetNamespace="http://schemas.microsoft.com/office/2006/metadata/properties" ma:root="true" ma:fieldsID="3990ea2898aef24dd4c604f2fcb49371" ns2:_="">
    <xsd:import namespace="7e132b99-a126-4418-9f0f-d82c01e3054b"/>
    <xsd:element name="properties">
      <xsd:complexType>
        <xsd:sequence>
          <xsd:element name="documentManagement">
            <xsd:complexType>
              <xsd:all>
                <xsd:element ref="ns2:Unterrichtseinheit" minOccurs="0"/>
                <xsd:element ref="ns2:ErgaenzendeInfo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132b99-a126-4418-9f0f-d82c01e3054b" elementFormDefault="qualified">
    <xsd:import namespace="http://schemas.microsoft.com/office/2006/documentManagement/types"/>
    <xsd:import namespace="http://schemas.microsoft.com/office/infopath/2007/PartnerControls"/>
    <xsd:element name="Unterrichtseinheit" ma:index="8" nillable="true" ma:displayName="Unterrichtseinheit" ma:format="Dropdown" ma:internalName="Unterrichtseinheit">
      <xsd:simpleType>
        <xsd:restriction base="dms:Choice">
          <xsd:enumeration value="ABC"/>
          <xsd:enumeration value="Ausbilden"/>
        </xsd:restriction>
      </xsd:simpleType>
    </xsd:element>
    <xsd:element name="ErgaenzendeInfos" ma:index="9" nillable="true" ma:displayName="Ergänzende Infos" ma:format="Dropdown" ma:internalName="ErgaenzendeInfos">
      <xsd:simpleType>
        <xsd:restriction base="dms:Choice">
          <xsd:enumeration value="Erg. Info´s"/>
          <xsd:enumeration value="Präsentationen"/>
          <xsd:enumeration value="Vorbereitung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AA3FDB-AF5E-41D5-98E4-CCC88D19B6E9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7e132b99-a126-4418-9f0f-d82c01e3054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950EE16-9336-4DD8-93E4-8EC68285A27E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C9957E8E-56FE-4995-ACD7-E7064668B01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E8B254F-4BBF-4DB5-9DD3-712B84D729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132b99-a126-4418-9f0f-d82c01e305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550</Words>
  <Application>Microsoft Office PowerPoint</Application>
  <PresentationFormat>Bildschirmpräsentation (4:3)</PresentationFormat>
  <Paragraphs>137</Paragraphs>
  <Slides>20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6" baseType="lpstr">
      <vt:lpstr>Arial</vt:lpstr>
      <vt:lpstr>Bliss Light</vt:lpstr>
      <vt:lpstr>Bliss Regular</vt:lpstr>
      <vt:lpstr>Symbol</vt:lpstr>
      <vt:lpstr>Wingdings</vt:lpstr>
      <vt:lpstr>Aufzählung Standart</vt:lpstr>
      <vt:lpstr>2  Rechtliche Grundlagen</vt:lpstr>
      <vt:lpstr>Gliederung</vt:lpstr>
      <vt:lpstr>2.1  Behörden und  Organisationen mit  Sicherheitsaufgaben</vt:lpstr>
      <vt:lpstr>Funkdienste</vt:lpstr>
      <vt:lpstr>Rechtliche Grundlagen</vt:lpstr>
      <vt:lpstr>Berechtigte des BOS-funks</vt:lpstr>
      <vt:lpstr>2.2  Dienstvorschriften</vt:lpstr>
      <vt:lpstr>FwDV / DV 810</vt:lpstr>
      <vt:lpstr>2.3  Verschwiegenheitspflicht /  Verpflichtungsgesetz</vt:lpstr>
      <vt:lpstr>Rechtliche Grundlagen</vt:lpstr>
      <vt:lpstr>Grundgesetz</vt:lpstr>
      <vt:lpstr>Rechtliche Grundlagen</vt:lpstr>
      <vt:lpstr>TTDSG</vt:lpstr>
      <vt:lpstr>Rechtliche Grundlagen</vt:lpstr>
      <vt:lpstr>Strafgesetzbuch</vt:lpstr>
      <vt:lpstr>Strafgesetzbuch</vt:lpstr>
      <vt:lpstr>Rechtliche Grundlagen</vt:lpstr>
      <vt:lpstr>Verpflichtungsgesetz</vt:lpstr>
      <vt:lpstr>Verpflichtungserklärung</vt:lpstr>
      <vt:lpstr>Fragen?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Kreisausbildung_Sprechfunk_2_Rechtliche_Grundlagen</dc:title>
  <dc:creator>Referendar-1</dc:creator>
  <cp:lastModifiedBy>Jannick Schmidt</cp:lastModifiedBy>
  <cp:revision>154</cp:revision>
  <cp:lastPrinted>2009-02-09T14:57:03Z</cp:lastPrinted>
  <dcterms:created xsi:type="dcterms:W3CDTF">2013-08-06T07:01:55Z</dcterms:created>
  <dcterms:modified xsi:type="dcterms:W3CDTF">2025-01-21T06:06:24Z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0x0101004BFDAE3AACC7E14A848B43DB703D43EA009D5A0F31896E004FAC62277B73DEB69A</vt:lpwstr>
  </property>
</Properties>
</file>