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  <p:sldMasterId id="2147483991" r:id="rId6"/>
    <p:sldMasterId id="2147484001" r:id="rId7"/>
  </p:sldMasterIdLst>
  <p:notesMasterIdLst>
    <p:notesMasterId r:id="rId58"/>
  </p:notesMasterIdLst>
  <p:handoutMasterIdLst>
    <p:handoutMasterId r:id="rId59"/>
  </p:handoutMasterIdLst>
  <p:sldIdLst>
    <p:sldId id="570" r:id="rId8"/>
    <p:sldId id="444" r:id="rId9"/>
    <p:sldId id="447" r:id="rId10"/>
    <p:sldId id="448" r:id="rId11"/>
    <p:sldId id="485" r:id="rId12"/>
    <p:sldId id="476" r:id="rId13"/>
    <p:sldId id="478" r:id="rId14"/>
    <p:sldId id="479" r:id="rId15"/>
    <p:sldId id="481" r:id="rId16"/>
    <p:sldId id="482" r:id="rId17"/>
    <p:sldId id="557" r:id="rId18"/>
    <p:sldId id="467" r:id="rId19"/>
    <p:sldId id="469" r:id="rId20"/>
    <p:sldId id="487" r:id="rId21"/>
    <p:sldId id="488" r:id="rId22"/>
    <p:sldId id="490" r:id="rId23"/>
    <p:sldId id="491" r:id="rId24"/>
    <p:sldId id="498" r:id="rId25"/>
    <p:sldId id="493" r:id="rId26"/>
    <p:sldId id="494" r:id="rId27"/>
    <p:sldId id="495" r:id="rId28"/>
    <p:sldId id="496" r:id="rId29"/>
    <p:sldId id="497" r:id="rId30"/>
    <p:sldId id="566" r:id="rId31"/>
    <p:sldId id="562" r:id="rId32"/>
    <p:sldId id="567" r:id="rId33"/>
    <p:sldId id="520" r:id="rId34"/>
    <p:sldId id="525" r:id="rId35"/>
    <p:sldId id="527" r:id="rId36"/>
    <p:sldId id="523" r:id="rId37"/>
    <p:sldId id="529" r:id="rId38"/>
    <p:sldId id="533" r:id="rId39"/>
    <p:sldId id="534" r:id="rId40"/>
    <p:sldId id="528" r:id="rId41"/>
    <p:sldId id="530" r:id="rId42"/>
    <p:sldId id="531" r:id="rId43"/>
    <p:sldId id="532" r:id="rId44"/>
    <p:sldId id="569" r:id="rId45"/>
    <p:sldId id="543" r:id="rId46"/>
    <p:sldId id="544" r:id="rId47"/>
    <p:sldId id="546" r:id="rId48"/>
    <p:sldId id="547" r:id="rId49"/>
    <p:sldId id="548" r:id="rId50"/>
    <p:sldId id="549" r:id="rId51"/>
    <p:sldId id="550" r:id="rId52"/>
    <p:sldId id="551" r:id="rId53"/>
    <p:sldId id="552" r:id="rId54"/>
    <p:sldId id="553" r:id="rId55"/>
    <p:sldId id="378" r:id="rId56"/>
    <p:sldId id="344" r:id="rId5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71A0"/>
    <a:srgbClr val="D7DFE9"/>
    <a:srgbClr val="AFBFD3"/>
    <a:srgbClr val="88A0BC"/>
    <a:srgbClr val="6080A6"/>
    <a:srgbClr val="386090"/>
    <a:srgbClr val="DAD0D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00" autoAdjust="0"/>
    <p:restoredTop sz="81763" autoAdjust="0"/>
  </p:normalViewPr>
  <p:slideViewPr>
    <p:cSldViewPr showGuides="1">
      <p:cViewPr varScale="1">
        <p:scale>
          <a:sx n="96" d="100"/>
          <a:sy n="96" d="100"/>
        </p:scale>
        <p:origin x="62" y="12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3B301-069A-4D99-AA8F-D6FCCF57D51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5C4B6C61-E0D4-4349-84B4-BDE3E19AC5A8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de-DE" dirty="0">
              <a:solidFill>
                <a:schemeClr val="tx2"/>
              </a:solidFill>
            </a:rPr>
            <a:t>Das Signal wird digitalisiert, das heißt entweder Spannung oder keine Spannung (1 oder 0)</a:t>
          </a:r>
        </a:p>
      </dgm:t>
    </dgm:pt>
    <dgm:pt modelId="{F4137C9B-8D16-45D7-89BF-6FB7FB71E603}" type="parTrans" cxnId="{76421699-B443-4609-9A21-D351B7A2E720}">
      <dgm:prSet/>
      <dgm:spPr/>
      <dgm:t>
        <a:bodyPr/>
        <a:lstStyle/>
        <a:p>
          <a:endParaRPr lang="de-DE"/>
        </a:p>
      </dgm:t>
    </dgm:pt>
    <dgm:pt modelId="{42671A11-C6C3-473B-A54D-4295F997BBD2}" type="sibTrans" cxnId="{76421699-B443-4609-9A21-D351B7A2E720}">
      <dgm:prSet/>
      <dgm:spPr/>
      <dgm:t>
        <a:bodyPr/>
        <a:lstStyle/>
        <a:p>
          <a:endParaRPr lang="de-DE"/>
        </a:p>
      </dgm:t>
    </dgm:pt>
    <dgm:pt modelId="{65401B6F-6518-4286-B496-C5248A468B29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de-DE" dirty="0">
              <a:solidFill>
                <a:schemeClr val="tx2"/>
              </a:solidFill>
            </a:rPr>
            <a:t>Signalrauschen wird wieder entfernt, da kein Wert sondern Spannung oder keine Spannung ermittelt wird.</a:t>
          </a:r>
        </a:p>
      </dgm:t>
    </dgm:pt>
    <dgm:pt modelId="{D667E8D1-60C0-4453-B81E-8A005DA327E7}" type="parTrans" cxnId="{DEF0B4DF-BCA0-4445-8960-2E5A2BD0CE67}">
      <dgm:prSet/>
      <dgm:spPr/>
      <dgm:t>
        <a:bodyPr/>
        <a:lstStyle/>
        <a:p>
          <a:endParaRPr lang="de-DE"/>
        </a:p>
      </dgm:t>
    </dgm:pt>
    <dgm:pt modelId="{B1376C13-C1D0-4156-90CA-35802AF82C3F}" type="sibTrans" cxnId="{DEF0B4DF-BCA0-4445-8960-2E5A2BD0CE67}">
      <dgm:prSet/>
      <dgm:spPr/>
      <dgm:t>
        <a:bodyPr/>
        <a:lstStyle/>
        <a:p>
          <a:endParaRPr lang="de-DE"/>
        </a:p>
      </dgm:t>
    </dgm:pt>
    <dgm:pt modelId="{9D81652C-B4B5-43CB-B5CB-2CEE96884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de-DE" dirty="0">
              <a:solidFill>
                <a:schemeClr val="tx2"/>
              </a:solidFill>
            </a:rPr>
            <a:t>Es kann zu einem gewissen Maß korrigiert werden.</a:t>
          </a:r>
        </a:p>
      </dgm:t>
    </dgm:pt>
    <dgm:pt modelId="{6BD1C7C8-41D6-4767-8551-849E312DDFFA}" type="parTrans" cxnId="{B0FA9140-07DD-432E-A8D2-822A1585A2E1}">
      <dgm:prSet/>
      <dgm:spPr/>
      <dgm:t>
        <a:bodyPr/>
        <a:lstStyle/>
        <a:p>
          <a:endParaRPr lang="de-DE"/>
        </a:p>
      </dgm:t>
    </dgm:pt>
    <dgm:pt modelId="{12F82FEB-779F-43AD-8E4B-826F37B6BE6A}" type="sibTrans" cxnId="{B0FA9140-07DD-432E-A8D2-822A1585A2E1}">
      <dgm:prSet/>
      <dgm:spPr/>
      <dgm:t>
        <a:bodyPr/>
        <a:lstStyle/>
        <a:p>
          <a:endParaRPr lang="de-DE"/>
        </a:p>
      </dgm:t>
    </dgm:pt>
    <dgm:pt modelId="{D8F4CE00-E096-47FA-90AC-024139EF0B01}" type="pres">
      <dgm:prSet presAssocID="{E4B3B301-069A-4D99-AA8F-D6FCCF57D511}" presName="linear" presStyleCnt="0">
        <dgm:presLayoutVars>
          <dgm:animLvl val="lvl"/>
          <dgm:resizeHandles val="exact"/>
        </dgm:presLayoutVars>
      </dgm:prSet>
      <dgm:spPr/>
    </dgm:pt>
    <dgm:pt modelId="{A6C39493-736F-43F2-9768-2CB91029643C}" type="pres">
      <dgm:prSet presAssocID="{5C4B6C61-E0D4-4349-84B4-BDE3E19AC5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BF8A61-DBD1-4349-9095-25AB8C22619C}" type="pres">
      <dgm:prSet presAssocID="{42671A11-C6C3-473B-A54D-4295F997BBD2}" presName="spacer" presStyleCnt="0"/>
      <dgm:spPr/>
    </dgm:pt>
    <dgm:pt modelId="{616D08DC-CEBC-4E79-97C9-0021412CC15C}" type="pres">
      <dgm:prSet presAssocID="{65401B6F-6518-4286-B496-C5248A468B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8AD84D-1949-4720-9595-4007261D60ED}" type="pres">
      <dgm:prSet presAssocID="{B1376C13-C1D0-4156-90CA-35802AF82C3F}" presName="spacer" presStyleCnt="0"/>
      <dgm:spPr/>
    </dgm:pt>
    <dgm:pt modelId="{8D6EA092-53CE-4869-9F5B-8DBAE51DB2B6}" type="pres">
      <dgm:prSet presAssocID="{9D81652C-B4B5-43CB-B5CB-2CEE968848C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46B6522-628C-4CE8-930F-BCD126B6925E}" type="presOf" srcId="{9D81652C-B4B5-43CB-B5CB-2CEE968848C3}" destId="{8D6EA092-53CE-4869-9F5B-8DBAE51DB2B6}" srcOrd="0" destOrd="0" presId="urn:microsoft.com/office/officeart/2005/8/layout/vList2"/>
    <dgm:cxn modelId="{B0FA9140-07DD-432E-A8D2-822A1585A2E1}" srcId="{E4B3B301-069A-4D99-AA8F-D6FCCF57D511}" destId="{9D81652C-B4B5-43CB-B5CB-2CEE968848C3}" srcOrd="2" destOrd="0" parTransId="{6BD1C7C8-41D6-4767-8551-849E312DDFFA}" sibTransId="{12F82FEB-779F-43AD-8E4B-826F37B6BE6A}"/>
    <dgm:cxn modelId="{9F067767-9EEE-44F9-8EC1-1A435062B180}" type="presOf" srcId="{E4B3B301-069A-4D99-AA8F-D6FCCF57D511}" destId="{D8F4CE00-E096-47FA-90AC-024139EF0B01}" srcOrd="0" destOrd="0" presId="urn:microsoft.com/office/officeart/2005/8/layout/vList2"/>
    <dgm:cxn modelId="{4E7EC36F-6AFC-497B-92EC-F7A4FB6374F7}" type="presOf" srcId="{5C4B6C61-E0D4-4349-84B4-BDE3E19AC5A8}" destId="{A6C39493-736F-43F2-9768-2CB91029643C}" srcOrd="0" destOrd="0" presId="urn:microsoft.com/office/officeart/2005/8/layout/vList2"/>
    <dgm:cxn modelId="{76421699-B443-4609-9A21-D351B7A2E720}" srcId="{E4B3B301-069A-4D99-AA8F-D6FCCF57D511}" destId="{5C4B6C61-E0D4-4349-84B4-BDE3E19AC5A8}" srcOrd="0" destOrd="0" parTransId="{F4137C9B-8D16-45D7-89BF-6FB7FB71E603}" sibTransId="{42671A11-C6C3-473B-A54D-4295F997BBD2}"/>
    <dgm:cxn modelId="{10E410A7-AA41-4DB4-95A7-2FFAF4A43749}" type="presOf" srcId="{65401B6F-6518-4286-B496-C5248A468B29}" destId="{616D08DC-CEBC-4E79-97C9-0021412CC15C}" srcOrd="0" destOrd="0" presId="urn:microsoft.com/office/officeart/2005/8/layout/vList2"/>
    <dgm:cxn modelId="{DEF0B4DF-BCA0-4445-8960-2E5A2BD0CE67}" srcId="{E4B3B301-069A-4D99-AA8F-D6FCCF57D511}" destId="{65401B6F-6518-4286-B496-C5248A468B29}" srcOrd="1" destOrd="0" parTransId="{D667E8D1-60C0-4453-B81E-8A005DA327E7}" sibTransId="{B1376C13-C1D0-4156-90CA-35802AF82C3F}"/>
    <dgm:cxn modelId="{92EB086A-EE5D-4D9F-98C9-704E52BF1FA3}" type="presParOf" srcId="{D8F4CE00-E096-47FA-90AC-024139EF0B01}" destId="{A6C39493-736F-43F2-9768-2CB91029643C}" srcOrd="0" destOrd="0" presId="urn:microsoft.com/office/officeart/2005/8/layout/vList2"/>
    <dgm:cxn modelId="{AACEC9D6-391F-453E-9B79-8B408820A092}" type="presParOf" srcId="{D8F4CE00-E096-47FA-90AC-024139EF0B01}" destId="{DABF8A61-DBD1-4349-9095-25AB8C22619C}" srcOrd="1" destOrd="0" presId="urn:microsoft.com/office/officeart/2005/8/layout/vList2"/>
    <dgm:cxn modelId="{22A0E52E-3E41-4F9F-A33B-8C81D6B441DA}" type="presParOf" srcId="{D8F4CE00-E096-47FA-90AC-024139EF0B01}" destId="{616D08DC-CEBC-4E79-97C9-0021412CC15C}" srcOrd="2" destOrd="0" presId="urn:microsoft.com/office/officeart/2005/8/layout/vList2"/>
    <dgm:cxn modelId="{75559FE8-FEC7-4BFA-A610-5D3151B83469}" type="presParOf" srcId="{D8F4CE00-E096-47FA-90AC-024139EF0B01}" destId="{4F8AD84D-1949-4720-9595-4007261D60ED}" srcOrd="3" destOrd="0" presId="urn:microsoft.com/office/officeart/2005/8/layout/vList2"/>
    <dgm:cxn modelId="{01F8E38B-BD46-47CC-81C7-F3A7DC09D7DE}" type="presParOf" srcId="{D8F4CE00-E096-47FA-90AC-024139EF0B01}" destId="{8D6EA092-53CE-4869-9F5B-8DBAE51DB2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39493-736F-43F2-9768-2CB91029643C}">
      <dsp:nvSpPr>
        <dsp:cNvPr id="0" name=""/>
        <dsp:cNvSpPr/>
      </dsp:nvSpPr>
      <dsp:spPr>
        <a:xfrm>
          <a:off x="0" y="62257"/>
          <a:ext cx="2200210" cy="10751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chemeClr val="tx2"/>
              </a:solidFill>
            </a:rPr>
            <a:t>Das Signal wird digitalisiert, das heißt entweder Spannung oder keine Spannung (1 oder 0)</a:t>
          </a:r>
        </a:p>
      </dsp:txBody>
      <dsp:txXfrm>
        <a:off x="52485" y="114742"/>
        <a:ext cx="2095240" cy="970186"/>
      </dsp:txXfrm>
    </dsp:sp>
    <dsp:sp modelId="{616D08DC-CEBC-4E79-97C9-0021412CC15C}">
      <dsp:nvSpPr>
        <dsp:cNvPr id="0" name=""/>
        <dsp:cNvSpPr/>
      </dsp:nvSpPr>
      <dsp:spPr>
        <a:xfrm>
          <a:off x="0" y="1174854"/>
          <a:ext cx="2200210" cy="10751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chemeClr val="tx2"/>
              </a:solidFill>
            </a:rPr>
            <a:t>Signalrauschen wird wieder entfernt, da kein Wert sondern Spannung oder keine Spannung ermittelt wird.</a:t>
          </a:r>
        </a:p>
      </dsp:txBody>
      <dsp:txXfrm>
        <a:off x="52485" y="1227339"/>
        <a:ext cx="2095240" cy="970186"/>
      </dsp:txXfrm>
    </dsp:sp>
    <dsp:sp modelId="{8D6EA092-53CE-4869-9F5B-8DBAE51DB2B6}">
      <dsp:nvSpPr>
        <dsp:cNvPr id="0" name=""/>
        <dsp:cNvSpPr/>
      </dsp:nvSpPr>
      <dsp:spPr>
        <a:xfrm>
          <a:off x="0" y="2287450"/>
          <a:ext cx="2200210" cy="10751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chemeClr val="tx2"/>
              </a:solidFill>
            </a:rPr>
            <a:t>Es kann zu einem gewissen Maß korrigiert werden.</a:t>
          </a:r>
        </a:p>
      </dsp:txBody>
      <dsp:txXfrm>
        <a:off x="52485" y="2339935"/>
        <a:ext cx="2095240" cy="970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061EF004-8AE8-4851-BFD9-ED5DFF37B03E}" type="datetime1">
              <a:rPr lang="de-DE"/>
              <a:pPr>
                <a:defRPr/>
              </a:pPr>
              <a:t>03.01.2024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113BE717-0813-4DB8-92A2-2A8A7DEC13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515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35C26736-5859-444D-BC53-CB511B99F1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8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Alexander Kessel, Autorisierte Stelle: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„Die berechnete Antennenhöhe zur Netzversorgung  ist 1,5m über Grund. Dies bedeutet aber nicht, das die Kommunikation auf 0,1 m nicht gegeben ist. Es handelt sich um einen mathematischen Wert zur Berechnung des Feldes. 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Für die Feststationen haben wir eine max. Antennenhöhe von 15m über Grund festgelegt.“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21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Bisherige 3.</a:t>
            </a:r>
            <a:r>
              <a:rPr lang="de-DE" baseline="0" dirty="0"/>
              <a:t> Kennzahl im Analog Funkrufnamen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26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de-DE" dirty="0"/>
              <a:t>Konsequenz: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1200" dirty="0"/>
              <a:t>Gleichbleibend gute Sprachqualität, bis zum plötzlichen Ausfall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1200" dirty="0"/>
              <a:t>Durch Abgleichtabellen und TETRA-Codec ist eine begrenzte Fehlerkorrektur möglich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sz="1200" dirty="0"/>
          </a:p>
          <a:p>
            <a:pPr marL="457200" indent="-457200">
              <a:buFont typeface="Wingdings" pitchFamily="2" charset="2"/>
              <a:buChar char="Ø"/>
            </a:pPr>
            <a:r>
              <a:rPr lang="de-DE" sz="1200" dirty="0"/>
              <a:t>IDEALISIERTES BILD!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68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Basisstationen untereinander in Ringstruktur vernetzt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07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DXT auch vernetzt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2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Prinzipiell bleibt der TMO der Standardmodus</a:t>
            </a:r>
          </a:p>
          <a:p>
            <a:endParaRPr lang="de-DE" dirty="0"/>
          </a:p>
          <a:p>
            <a:r>
              <a:rPr lang="de-DE" dirty="0"/>
              <a:t>Obige Anordnung kann nicht pauschalisiert</a:t>
            </a:r>
            <a:r>
              <a:rPr lang="de-DE" baseline="0" dirty="0"/>
              <a:t>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IMEI:</a:t>
            </a:r>
            <a:r>
              <a:rPr lang="de-DE" b="0" baseline="0" dirty="0"/>
              <a:t> </a:t>
            </a:r>
            <a:r>
              <a:rPr lang="de-DE" b="0" dirty="0"/>
              <a:t>International Mobile Equipment Identity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89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sz="1200" dirty="0"/>
              <a:t>Bei Stadt+ Landkreis mit gleicher Kennung: Landkreis mit # gekennzeichnet</a:t>
            </a:r>
          </a:p>
          <a:p>
            <a:pPr>
              <a:buFont typeface="Wingdings" pitchFamily="2" charset="2"/>
              <a:buChar char="Ø"/>
            </a:pPr>
            <a:r>
              <a:rPr lang="de-DE" sz="1200" dirty="0"/>
              <a:t>M = Stadt München;  M# = Landkreis München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824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Bisherige 1.Kennzahl im Analog Funkrufnamen</a:t>
            </a:r>
          </a:p>
          <a:p>
            <a:endParaRPr lang="de-DE" dirty="0"/>
          </a:p>
          <a:p>
            <a:r>
              <a:rPr lang="de-DE" dirty="0"/>
              <a:t>Auf Frage ob die Funkrufnamen novelliert</a:t>
            </a:r>
            <a:r>
              <a:rPr lang="de-DE" baseline="0" dirty="0"/>
              <a:t> werden: Alexander Kessel, Autorisierte Stelle: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„In RP werden die Funkrufnamen wie bisher gesprochen. Im Rahmen der späteren Erneuerung des Funkrufnamenkatalog werden wir in Rheinland-Pfalz dieses Thema neu diskutieren. Abgesehen von einigen Gemeinden in NRW hat sich dies bisher bundesweit nicht durchgesetzt. „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19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Bisherige 2. Teilziffer im Analog Funkrufnamen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5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E1107DE5-CD99-47E4-9CDC-E234C22F656B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73225"/>
            <a:ext cx="9144000" cy="4937125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de-DE">
              <a:ea typeface="ＭＳ Ｐゴシック" pitchFamily="-65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1"/>
            <a:ext cx="7751764" cy="2185214"/>
          </a:xfrm>
        </p:spPr>
        <p:txBody>
          <a:bodyPr anchor="t"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2D080701-DEC0-9E30-C777-1AF9326F78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A9F597C-0226-27F7-0C23-491B245E3703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1330505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54780126-FC22-4C75-AFD6-61972F65CE3F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73225"/>
            <a:ext cx="9144000" cy="4937125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1"/>
            <a:ext cx="7751764" cy="2185214"/>
          </a:xfrm>
        </p:spPr>
        <p:txBody>
          <a:bodyPr anchor="t"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150B3816-3117-9816-04C9-F5EE0D45C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26CC962-99AE-4BBC-FD93-FF09418DEBF3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830220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95B58E26-FCB9-43D2-8023-6369BB2353B0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924" y="2538376"/>
            <a:ext cx="7754939" cy="2185214"/>
          </a:xfrm>
        </p:spPr>
        <p:txBody>
          <a:bodyPr anchor="t"/>
          <a:lstStyle>
            <a:lvl1pPr>
              <a:defRPr sz="48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C9938B9E-191E-FD03-A8EB-ED831907CD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CC78967-F9B9-44C5-5455-C91116524706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623234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4D04C585-6C25-4724-BB9B-F4273CA39AEF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>
                <a:solidFill>
                  <a:srgbClr val="000000"/>
                </a:solidFill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4AD1BF86-37A2-F9D3-44EE-1B9E29EF46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648C8D1-C3F4-C5AC-A9C0-E09B9DBB576A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699050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34B8ABA7-6952-483D-AC41-88872BDADAF4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D3CBE9DB-2A8F-2603-80AD-62CFAAE63A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E0AC991-B64F-B2FC-C7B8-394F49823DCC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198389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>
            <a:lvl5pPr marL="360363" indent="4763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020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72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F52A7BAB-CEEC-426F-9F86-77F30A2BFA7D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1571625"/>
            <a:ext cx="7559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87162" y="446174"/>
            <a:ext cx="5838825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09662E19-A33D-1A10-2241-01E00396D1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343C0B0-7999-732D-A255-C9F4ACCDC5B3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610973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62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71DCFC44-90DA-472E-B162-AB06384811B4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>
                <a:solidFill>
                  <a:srgbClr val="000000"/>
                </a:solidFill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9239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rgbClr val="CCCCCC"/>
                </a:solidFill>
              </a:defRPr>
            </a:lvl1pPr>
            <a:lvl2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2pPr>
            <a:lvl3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3pPr>
            <a:lvl4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4pPr>
            <a:lvl5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C93589-EEB6-9783-8880-426FEB4AE7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2E6AA31-E242-7B11-77EC-EED27BAB8AF7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98582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E1107DE5-CD99-47E4-9CDC-E234C22F656B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73225"/>
            <a:ext cx="9144000" cy="4937125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1"/>
            <a:ext cx="7751764" cy="2185214"/>
          </a:xfrm>
        </p:spPr>
        <p:txBody>
          <a:bodyPr anchor="t"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2D080701-DEC0-9E30-C777-1AF9326F78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A9F597C-0226-27F7-0C23-491B245E3703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10522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2171D62A-DB75-4B0F-A0DD-04601DA1AEAB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924" y="2538376"/>
            <a:ext cx="7754939" cy="2185214"/>
          </a:xfrm>
        </p:spPr>
        <p:txBody>
          <a:bodyPr anchor="t"/>
          <a:lstStyle>
            <a:lvl1pPr>
              <a:defRPr sz="48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D1EC0A0D-66B9-5F96-F541-84A177C0AB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8A36957-F6F7-B942-11AD-AF2AEABCA7F2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152698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2171D62A-DB75-4B0F-A0DD-04601DA1AEAB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924" y="2538376"/>
            <a:ext cx="7754939" cy="2185214"/>
          </a:xfrm>
        </p:spPr>
        <p:txBody>
          <a:bodyPr anchor="t"/>
          <a:lstStyle>
            <a:lvl1pPr>
              <a:defRPr sz="48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D1EC0A0D-66B9-5F96-F541-84A177C0AB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8A36957-F6F7-B942-11AD-AF2AEABCA7F2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1290397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733AE6EE-5430-49C0-A8A2-C2D22076E524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>
                <a:solidFill>
                  <a:srgbClr val="000000"/>
                </a:solidFill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E45B5EE4-E2CB-89C6-2B2E-876610BC8C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7534880-C2F4-09E8-2E13-807B3D20EFC9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4032126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EC756B0C-1E8D-4F2E-BA81-A0F7D099BF56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CC343D3-F56E-1E52-0C80-035B6E6D7B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CFA8FBD-E75A-D71D-C462-FB33EFA1EB40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931111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>
            <a:lvl5pPr marL="360363" indent="4763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8209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5064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14EF88C2-7617-4EC9-A5E7-97D017B8231B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1571625"/>
            <a:ext cx="7559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solidFill>
                <a:srgbClr val="000000"/>
              </a:solidFill>
              <a:ea typeface="ＭＳ Ｐゴシック" pitchFamily="-65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87162" y="446174"/>
            <a:ext cx="5838825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B5CF1B8-CC96-1601-AC0C-A1460E3C2B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8AE4A51-C3EC-3B04-B806-9DBCEF39454A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41796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913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B94F9598-D1D4-4914-872D-B9717117A376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>
                <a:solidFill>
                  <a:srgbClr val="000000"/>
                </a:solidFill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9239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1pPr>
            <a:lvl2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2pPr>
            <a:lvl3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3pPr>
            <a:lvl4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4pPr>
            <a:lvl5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9F929-BC64-E707-1F6A-36420C8194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7AA6BA8-2102-3C14-48F1-39ACB548F507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25923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733AE6EE-5430-49C0-A8A2-C2D22076E524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E45B5EE4-E2CB-89C6-2B2E-876610BC8C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7534880-C2F4-09E8-2E13-807B3D20EFC9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187911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Folie </a:t>
            </a:r>
            <a:fld id="{EC756B0C-1E8D-4F2E-BA81-A0F7D099BF56}" type="slidenum"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latin typeface="Bliss Light" charset="0"/>
                <a:ea typeface="ＭＳ Ｐゴシック" pitchFamily="-65" charset="-128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CC343D3-F56E-1E52-0C80-035B6E6D7B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CFA8FBD-E75A-D71D-C462-FB33EFA1EB40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357191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>
            <a:lvl5pPr marL="360363" indent="4763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92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91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14EF88C2-7617-4EC9-A5E7-97D017B8231B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1571625"/>
            <a:ext cx="7559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ea typeface="ＭＳ Ｐゴシック" pitchFamily="-65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87162" y="446174"/>
            <a:ext cx="5838825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B5CF1B8-CC96-1601-AC0C-A1460E3C2B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8AE4A51-C3EC-3B04-B806-9DBCEF39454A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704474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1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B94F9598-D1D4-4914-872D-B9717117A376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de-DE">
                <a:ea typeface="ＭＳ Ｐゴシック" pitchFamily="-65" charset="-128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9239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1pPr>
            <a:lvl2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2pPr>
            <a:lvl3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3pPr>
            <a:lvl4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4pPr>
            <a:lvl5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69F929-BC64-E707-1F6A-36420C8194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7AA6BA8-2102-3C14-48F1-39ACB548F507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382192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38150"/>
            <a:ext cx="5838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79600"/>
            <a:ext cx="773906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3076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ea typeface="ＭＳ Ｐゴシック" pitchFamily="-65" charset="-128"/>
              </a:endParaRPr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5530288A-3B1D-47DD-9F49-6B8C1559ACD3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9FB0AA01-7701-2174-2BF4-97B9CDAE3C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1" r:id="rId5"/>
    <p:sldLayoutId id="2147483982" r:id="rId6"/>
    <p:sldLayoutId id="2147483989" r:id="rId7"/>
    <p:sldLayoutId id="2147483984" r:id="rId8"/>
    <p:sldLayoutId id="2147483990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defRPr sz="32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588" indent="-15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363538" indent="-3635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35718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358775" indent="-35877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Wingdings" pitchFamily="2" charset="2"/>
        <a:buChar char="§"/>
        <a:tabLst>
          <a:tab pos="36353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360363" indent="4763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defRPr sz="24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8461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6pPr>
      <a:lvl7pPr marL="13033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7pPr>
      <a:lvl8pPr marL="17605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8pPr>
      <a:lvl9pPr marL="22177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38150"/>
            <a:ext cx="5838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79600"/>
            <a:ext cx="7739063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3076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395FC703-9972-446D-86EB-1E8D3443D98C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A8607AD-9F71-03A4-63BB-FEE353B8C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CC2841D-AA6B-61BD-7A74-F288B8083B1D}"/>
              </a:ext>
            </a:extLst>
          </p:cNvPr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317545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defRPr sz="32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588" indent="-15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363538" indent="-3635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35718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358775" indent="-35877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Wingdings" pitchFamily="2" charset="2"/>
        <a:buChar char="§"/>
        <a:tabLst>
          <a:tab pos="36353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360363" indent="4763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defRPr sz="24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8461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6pPr>
      <a:lvl7pPr marL="13033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7pPr>
      <a:lvl8pPr marL="17605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8pPr>
      <a:lvl9pPr marL="22177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38150"/>
            <a:ext cx="5838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79600"/>
            <a:ext cx="773906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3076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de-DE">
                <a:solidFill>
                  <a:srgbClr val="000000"/>
                </a:solidFill>
                <a:ea typeface="ＭＳ Ｐゴシック" pitchFamily="-65" charset="-128"/>
              </a:endParaRPr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r" eaLnBrk="0" hangingPunct="0">
              <a:defRPr/>
            </a:pPr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Folie </a:t>
            </a:r>
            <a:fld id="{5530288A-3B1D-47DD-9F49-6B8C1559ACD3}" type="slidenum"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pPr algn="r" eaLnBrk="0" hangingPunct="0">
                <a:defRPr/>
              </a:pPr>
              <a:t>‹Nr.›</a:t>
            </a:fld>
            <a:r>
              <a:rPr lang="de-DE" sz="90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 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de-DE" sz="900" dirty="0">
                <a:solidFill>
                  <a:srgbClr val="606060"/>
                </a:solidFill>
                <a:ea typeface="ＭＳ Ｐゴシック" pitchFamily="-65" charset="-128"/>
                <a:cs typeface="Arial" pitchFamily="34" charset="0"/>
              </a:rPr>
              <a:t>Feuerwehr- und Katastrophenschutzakademie Rheinland-Pfalz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9FB0AA01-7701-2174-2BF4-97B9CDAE3C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6764338" y="183316"/>
            <a:ext cx="2152650" cy="12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81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defRPr sz="32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588" indent="-15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363538" indent="-3635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35718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358775" indent="-35877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Wingdings" pitchFamily="2" charset="2"/>
        <a:buChar char="§"/>
        <a:tabLst>
          <a:tab pos="36353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360363" indent="4763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defRPr sz="24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8461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6pPr>
      <a:lvl7pPr marL="13033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7pPr>
      <a:lvl8pPr marL="17605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8pPr>
      <a:lvl9pPr marL="22177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	Physikalisch-technische 	Grundlagen</a:t>
            </a:r>
          </a:p>
        </p:txBody>
      </p:sp>
    </p:spTree>
    <p:extLst>
      <p:ext uri="{BB962C8B-B14F-4D97-AF65-F5344CB8AC3E}">
        <p14:creationId xmlns:p14="http://schemas.microsoft.com/office/powerpoint/2010/main" val="162455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Antennenposition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>
                <a:solidFill>
                  <a:schemeClr val="tx1"/>
                </a:solidFill>
              </a:rPr>
              <a:t>Antennen strahlen ihre volle Leistung nur in senkrechter Position ab.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</a:rPr>
              <a:t>Die Position kann daher nicht aus aerodynamischen oder optischen Gründen verändert werden.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dirty="0"/>
          </a:p>
          <a:p>
            <a:pPr marL="457200" indent="-457200">
              <a:buFont typeface="Wingdings" pitchFamily="2" charset="2"/>
              <a:buChar char="Ø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BB36AB-493B-4444-B8C3-062637DBD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4" t="19862" r="8087" b="34250"/>
          <a:stretch/>
        </p:blipFill>
        <p:spPr>
          <a:xfrm>
            <a:off x="685483" y="3729212"/>
            <a:ext cx="2632907" cy="24482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9463D1-3D63-4671-B762-E596D0596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t="61744" r="22036" b="1"/>
          <a:stretch/>
        </p:blipFill>
        <p:spPr>
          <a:xfrm>
            <a:off x="3405914" y="3729212"/>
            <a:ext cx="2822270" cy="24482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592F5D0-2F81-4A6A-83AA-4E1E13D88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3" t="16401" r="25615" b="29000"/>
          <a:stretch/>
        </p:blipFill>
        <p:spPr>
          <a:xfrm>
            <a:off x="6306166" y="3729212"/>
            <a:ext cx="211869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8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3.1</a:t>
            </a:r>
            <a:r>
              <a:rPr lang="de-DE" dirty="0"/>
              <a:t>	digitalfunk</a:t>
            </a:r>
          </a:p>
        </p:txBody>
      </p:sp>
    </p:spTree>
    <p:extLst>
      <p:ext uri="{BB962C8B-B14F-4D97-AF65-F5344CB8AC3E}">
        <p14:creationId xmlns:p14="http://schemas.microsoft.com/office/powerpoint/2010/main" val="146973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Physikalische und technische </a:t>
            </a:r>
            <a:r>
              <a:rPr lang="de-DE" dirty="0" err="1"/>
              <a:t>grundlagen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55331" y="2721114"/>
            <a:ext cx="310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Wie werden Daten im</a:t>
            </a:r>
          </a:p>
          <a:p>
            <a:pPr algn="ctr"/>
            <a:r>
              <a:rPr lang="de-DE" sz="2000" dirty="0">
                <a:solidFill>
                  <a:srgbClr val="871D33"/>
                </a:solidFill>
              </a:rPr>
              <a:t>Digitalfunk übertragen? 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ahmen 7"/>
          <p:cNvSpPr/>
          <p:nvPr/>
        </p:nvSpPr>
        <p:spPr bwMode="auto">
          <a:xfrm>
            <a:off x="1609044" y="3278082"/>
            <a:ext cx="1162755" cy="1159029"/>
          </a:xfrm>
          <a:prstGeom prst="bevel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" name="Gewinkelte Verbindung 9"/>
          <p:cNvCxnSpPr>
            <a:stCxn id="8" idx="6"/>
          </p:cNvCxnSpPr>
          <p:nvPr/>
        </p:nvCxnSpPr>
        <p:spPr bwMode="auto">
          <a:xfrm rot="5400000" flipH="1" flipV="1">
            <a:off x="1800486" y="2666808"/>
            <a:ext cx="1001210" cy="22133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winkelte Verbindung 11"/>
          <p:cNvCxnSpPr/>
          <p:nvPr/>
        </p:nvCxnSpPr>
        <p:spPr bwMode="auto">
          <a:xfrm rot="16200000" flipV="1">
            <a:off x="1376028" y="2672302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winkelte Verbindung 12"/>
          <p:cNvCxnSpPr/>
          <p:nvPr/>
        </p:nvCxnSpPr>
        <p:spPr bwMode="auto">
          <a:xfrm rot="5400000" flipH="1" flipV="1">
            <a:off x="1131578" y="4635134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winkelte Verbindung 13"/>
          <p:cNvCxnSpPr/>
          <p:nvPr/>
        </p:nvCxnSpPr>
        <p:spPr bwMode="auto">
          <a:xfrm flipH="1" flipV="1">
            <a:off x="816955" y="3213124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winkelte Verbindung 14"/>
          <p:cNvCxnSpPr/>
          <p:nvPr/>
        </p:nvCxnSpPr>
        <p:spPr bwMode="auto">
          <a:xfrm rot="10800000" flipH="1" flipV="1">
            <a:off x="2771800" y="3526160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winkelte Verbindung 15"/>
          <p:cNvCxnSpPr/>
          <p:nvPr/>
        </p:nvCxnSpPr>
        <p:spPr bwMode="auto">
          <a:xfrm rot="5400000" flipH="1" flipV="1">
            <a:off x="1772072" y="4635134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winkelte Verbindung 16"/>
          <p:cNvCxnSpPr/>
          <p:nvPr/>
        </p:nvCxnSpPr>
        <p:spPr bwMode="auto">
          <a:xfrm rot="5400000" flipH="1" flipV="1">
            <a:off x="2303636" y="2672302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winkelte Verbindung 17"/>
          <p:cNvCxnSpPr/>
          <p:nvPr/>
        </p:nvCxnSpPr>
        <p:spPr bwMode="auto">
          <a:xfrm flipH="1">
            <a:off x="2784060" y="2901516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winkelte Verbindung 18"/>
          <p:cNvCxnSpPr/>
          <p:nvPr/>
        </p:nvCxnSpPr>
        <p:spPr bwMode="auto">
          <a:xfrm flipH="1">
            <a:off x="807776" y="4271070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winkelte Verbindung 19"/>
          <p:cNvCxnSpPr/>
          <p:nvPr/>
        </p:nvCxnSpPr>
        <p:spPr bwMode="auto">
          <a:xfrm flipV="1">
            <a:off x="816955" y="3817352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winkelte Verbindung 20"/>
          <p:cNvCxnSpPr/>
          <p:nvPr/>
        </p:nvCxnSpPr>
        <p:spPr bwMode="auto">
          <a:xfrm flipH="1" flipV="1">
            <a:off x="2784060" y="4113076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lussdiagramm: Verbindungsstelle 21"/>
          <p:cNvSpPr/>
          <p:nvPr/>
        </p:nvSpPr>
        <p:spPr bwMode="auto">
          <a:xfrm>
            <a:off x="1544929" y="2417545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Flussdiagramm: Verbindungsstelle 23"/>
          <p:cNvSpPr/>
          <p:nvPr/>
        </p:nvSpPr>
        <p:spPr bwMode="auto">
          <a:xfrm>
            <a:off x="2869719" y="2443088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Flussdiagramm: Verbindungsstelle 24"/>
          <p:cNvSpPr/>
          <p:nvPr/>
        </p:nvSpPr>
        <p:spPr bwMode="auto">
          <a:xfrm>
            <a:off x="3526288" y="2857232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Flussdiagramm: Verbindungsstelle 25"/>
          <p:cNvSpPr/>
          <p:nvPr/>
        </p:nvSpPr>
        <p:spPr bwMode="auto">
          <a:xfrm>
            <a:off x="2372760" y="2276871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Flussdiagramm: Verbindungsstelle 26"/>
          <p:cNvSpPr/>
          <p:nvPr/>
        </p:nvSpPr>
        <p:spPr bwMode="auto">
          <a:xfrm>
            <a:off x="788971" y="4650405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Flussdiagramm: Verbindungsstelle 27"/>
          <p:cNvSpPr/>
          <p:nvPr/>
        </p:nvSpPr>
        <p:spPr bwMode="auto">
          <a:xfrm>
            <a:off x="788971" y="4177820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Flussdiagramm: Verbindungsstelle 28"/>
          <p:cNvSpPr/>
          <p:nvPr/>
        </p:nvSpPr>
        <p:spPr bwMode="auto">
          <a:xfrm>
            <a:off x="782842" y="3179545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Flussdiagramm: Verbindungsstelle 29"/>
          <p:cNvSpPr/>
          <p:nvPr/>
        </p:nvSpPr>
        <p:spPr bwMode="auto">
          <a:xfrm>
            <a:off x="1299797" y="5191013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Flussdiagramm: Verbindungsstelle 30"/>
          <p:cNvSpPr/>
          <p:nvPr/>
        </p:nvSpPr>
        <p:spPr bwMode="auto">
          <a:xfrm>
            <a:off x="1960036" y="5195453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Flussdiagramm: Verbindungsstelle 31"/>
          <p:cNvSpPr/>
          <p:nvPr/>
        </p:nvSpPr>
        <p:spPr bwMode="auto">
          <a:xfrm>
            <a:off x="3514649" y="3870042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Flussdiagramm: Verbindungsstelle 32"/>
          <p:cNvSpPr/>
          <p:nvPr/>
        </p:nvSpPr>
        <p:spPr bwMode="auto">
          <a:xfrm>
            <a:off x="3514649" y="4469092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8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9"/>
    </mc:Choice>
    <mc:Fallback xmlns="">
      <p:transition advTm="24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ÜbeRtragung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/>
              <a:t>Im wesentlichen bedeutet „Digital“, eine Übertragung von 1 und 0</a:t>
            </a:r>
          </a:p>
        </p:txBody>
      </p:sp>
      <p:graphicFrame>
        <p:nvGraphicFramePr>
          <p:cNvPr id="8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359694"/>
              </p:ext>
            </p:extLst>
          </p:nvPr>
        </p:nvGraphicFramePr>
        <p:xfrm>
          <a:off x="4668153" y="2906443"/>
          <a:ext cx="2200210" cy="34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Funk 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03648" y="2913103"/>
            <a:ext cx="3264505" cy="343632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6461238" y="6381328"/>
            <a:ext cx="26581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Schulungsunterlage Digitalfunk LFKS RLP</a:t>
            </a:r>
          </a:p>
        </p:txBody>
      </p:sp>
    </p:spTree>
    <p:extLst>
      <p:ext uri="{BB962C8B-B14F-4D97-AF65-F5344CB8AC3E}">
        <p14:creationId xmlns:p14="http://schemas.microsoft.com/office/powerpoint/2010/main" val="13039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198"/>
    </mc:Choice>
    <mc:Fallback xmlns="">
      <p:transition advTm="6919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Netzstruktur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72000" y="2564904"/>
            <a:ext cx="3103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Wie funktioniert der Aufbau der Funkverbindung?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5871"/>
            <a:ext cx="4394390" cy="210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06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9"/>
    </mc:Choice>
    <mc:Fallback xmlns="">
      <p:transition advTm="24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Endgeräte (Ebene I)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Verschiedene Endgerättypen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HRT: Handheld Radio Terminal </a:t>
            </a:r>
            <a:r>
              <a:rPr lang="de-DE" sz="2800" dirty="0">
                <a:solidFill>
                  <a:schemeClr val="tx1"/>
                </a:solidFill>
              </a:rPr>
              <a:t>(Handfunkgerät)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MRT: Mobile Radio Terminal </a:t>
            </a:r>
            <a:r>
              <a:rPr lang="de-DE" sz="2800" dirty="0">
                <a:solidFill>
                  <a:schemeClr val="tx1"/>
                </a:solidFill>
              </a:rPr>
              <a:t>(Fahrzeugfunkgerät)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FRT: Fixed Radio Terminal   </a:t>
            </a:r>
            <a:r>
              <a:rPr lang="de-DE" sz="2800" dirty="0">
                <a:solidFill>
                  <a:schemeClr val="tx1"/>
                </a:solidFill>
              </a:rPr>
              <a:t>             (ortsfeste Funkanlagen)</a:t>
            </a:r>
          </a:p>
          <a:p>
            <a:pPr marL="0" indent="0"/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939"/>
    </mc:Choice>
    <mc:Fallback xmlns="">
      <p:transition advTm="4893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II  Basisstationen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4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830"/>
    </mc:Choice>
    <mc:Fallback xmlns="">
      <p:transition advTm="3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Basisstationen (Ebene II)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/>
              <a:t>Die Basisstation leitet die Funkkommunikation in die Netzinfrastruktur über und versorgt genau eine Funkzelle</a:t>
            </a:r>
          </a:p>
          <a:p>
            <a:pPr>
              <a:buFont typeface="Wingdings" pitchFamily="2" charset="2"/>
              <a:buChar char="Ø"/>
            </a:pP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1800200" cy="345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1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6"/>
    </mc:Choice>
    <mc:Fallback xmlns="">
      <p:transition advTm="2657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553884" y="3789040"/>
            <a:ext cx="12899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H="1" flipV="1">
            <a:off x="3131841" y="3789040"/>
            <a:ext cx="1359956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>
            <a:endCxn id="21" idx="2"/>
          </p:cNvCxnSpPr>
          <p:nvPr/>
        </p:nvCxnSpPr>
        <p:spPr bwMode="auto">
          <a:xfrm flipV="1">
            <a:off x="7154189" y="3830995"/>
            <a:ext cx="5966" cy="750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2" y="3148764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98" y="3168437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348004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DXT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9452" y="3829044"/>
            <a:ext cx="596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DXT</a:t>
            </a:r>
            <a:endParaRPr lang="de-DE" sz="1600" dirty="0"/>
          </a:p>
          <a:p>
            <a:endParaRPr lang="de-DE" dirty="0"/>
          </a:p>
        </p:txBody>
      </p:sp>
      <p:cxnSp>
        <p:nvCxnSpPr>
          <p:cNvPr id="33" name="Gerade Verbindung 32"/>
          <p:cNvCxnSpPr/>
          <p:nvPr/>
        </p:nvCxnSpPr>
        <p:spPr bwMode="auto">
          <a:xfrm flipH="1">
            <a:off x="1490071" y="3633931"/>
            <a:ext cx="13537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II  Basisstationen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68907" y="3352813"/>
            <a:ext cx="143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III  Vermittlung</a:t>
            </a:r>
          </a:p>
        </p:txBody>
      </p:sp>
      <p:cxnSp>
        <p:nvCxnSpPr>
          <p:cNvPr id="37" name="Gerade Verbindung 36"/>
          <p:cNvCxnSpPr/>
          <p:nvPr/>
        </p:nvCxnSpPr>
        <p:spPr bwMode="auto">
          <a:xfrm>
            <a:off x="3243096" y="3480043"/>
            <a:ext cx="3706002" cy="196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uppieren 48"/>
          <p:cNvGrpSpPr/>
          <p:nvPr/>
        </p:nvGrpSpPr>
        <p:grpSpPr>
          <a:xfrm>
            <a:off x="385091" y="3038421"/>
            <a:ext cx="1163411" cy="1049743"/>
            <a:chOff x="385091" y="3038421"/>
            <a:chExt cx="1163411" cy="1049743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495233" y="3179529"/>
              <a:ext cx="959358" cy="908635"/>
              <a:chOff x="395536" y="3168437"/>
              <a:chExt cx="959358" cy="908635"/>
            </a:xfrm>
          </p:grpSpPr>
          <p:sp>
            <p:nvSpPr>
              <p:cNvPr id="3" name="Ellipse 2"/>
              <p:cNvSpPr/>
              <p:nvPr/>
            </p:nvSpPr>
            <p:spPr bwMode="auto">
              <a:xfrm>
                <a:off x="395536" y="3168437"/>
                <a:ext cx="948509" cy="908635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Freihandform 26"/>
              <p:cNvSpPr/>
              <p:nvPr/>
            </p:nvSpPr>
            <p:spPr bwMode="auto">
              <a:xfrm>
                <a:off x="485775" y="3169920"/>
                <a:ext cx="771525" cy="190500"/>
              </a:xfrm>
              <a:custGeom>
                <a:avLst/>
                <a:gdLst>
                  <a:gd name="connsiteX0" fmla="*/ 771525 w 771525"/>
                  <a:gd name="connsiteY0" fmla="*/ 188595 h 190500"/>
                  <a:gd name="connsiteX1" fmla="*/ 720090 w 771525"/>
                  <a:gd name="connsiteY1" fmla="*/ 129540 h 190500"/>
                  <a:gd name="connsiteX2" fmla="*/ 617220 w 771525"/>
                  <a:gd name="connsiteY2" fmla="*/ 57150 h 190500"/>
                  <a:gd name="connsiteX3" fmla="*/ 529590 w 771525"/>
                  <a:gd name="connsiteY3" fmla="*/ 20955 h 190500"/>
                  <a:gd name="connsiteX4" fmla="*/ 369570 w 771525"/>
                  <a:gd name="connsiteY4" fmla="*/ 0 h 190500"/>
                  <a:gd name="connsiteX5" fmla="*/ 241935 w 771525"/>
                  <a:gd name="connsiteY5" fmla="*/ 19050 h 190500"/>
                  <a:gd name="connsiteX6" fmla="*/ 125730 w 771525"/>
                  <a:gd name="connsiteY6" fmla="*/ 74295 h 190500"/>
                  <a:gd name="connsiteX7" fmla="*/ 28575 w 771525"/>
                  <a:gd name="connsiteY7" fmla="*/ 156210 h 190500"/>
                  <a:gd name="connsiteX8" fmla="*/ 0 w 771525"/>
                  <a:gd name="connsiteY8" fmla="*/ 190500 h 190500"/>
                  <a:gd name="connsiteX9" fmla="*/ 771525 w 771525"/>
                  <a:gd name="connsiteY9" fmla="*/ 18859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1525" h="190500">
                    <a:moveTo>
                      <a:pt x="771525" y="188595"/>
                    </a:moveTo>
                    <a:lnTo>
                      <a:pt x="720090" y="129540"/>
                    </a:lnTo>
                    <a:lnTo>
                      <a:pt x="617220" y="57150"/>
                    </a:lnTo>
                    <a:lnTo>
                      <a:pt x="529590" y="20955"/>
                    </a:lnTo>
                    <a:lnTo>
                      <a:pt x="369570" y="0"/>
                    </a:lnTo>
                    <a:lnTo>
                      <a:pt x="241935" y="19050"/>
                    </a:lnTo>
                    <a:lnTo>
                      <a:pt x="125730" y="74295"/>
                    </a:lnTo>
                    <a:lnTo>
                      <a:pt x="28575" y="156210"/>
                    </a:lnTo>
                    <a:lnTo>
                      <a:pt x="0" y="190500"/>
                    </a:lnTo>
                    <a:lnTo>
                      <a:pt x="771525" y="18859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88786" y="3420689"/>
                <a:ext cx="8661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ILtS</a:t>
                </a:r>
                <a:endParaRPr lang="de-DE" dirty="0"/>
              </a:p>
            </p:txBody>
          </p:sp>
        </p:grpSp>
        <p:cxnSp>
          <p:nvCxnSpPr>
            <p:cNvPr id="30" name="Gerader Verbinder 29"/>
            <p:cNvCxnSpPr/>
            <p:nvPr/>
          </p:nvCxnSpPr>
          <p:spPr bwMode="auto">
            <a:xfrm flipV="1">
              <a:off x="385091" y="3039478"/>
              <a:ext cx="582890" cy="3923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r Verbinder 42"/>
            <p:cNvCxnSpPr/>
            <p:nvPr/>
          </p:nvCxnSpPr>
          <p:spPr bwMode="auto">
            <a:xfrm>
              <a:off x="966813" y="3038421"/>
              <a:ext cx="581689" cy="3967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8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5768"/>
    </mc:Choice>
    <mc:Fallback xmlns="">
      <p:transition advTm="8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Vermittlung (EBENE III)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DXT = Vermittlungsstellen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Hier sind die wesentlichen Funktionen des Netzes hinterlegt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Administrative Stellen (ILTS) sind mit den DXT verbunden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Stellen Verbindung zu Transitvermittlungsstellen (DXTT) her</a:t>
            </a:r>
          </a:p>
          <a:p>
            <a:pPr marL="0" indent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10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714"/>
    </mc:Choice>
    <mc:Fallback xmlns="">
      <p:transition advTm="307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3565624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Ausbreitung von Funkwellen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Einflussfaktoren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Reichweite</a:t>
            </a: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Digitalfunk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Netzstruktur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Betriebsarten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Kommunikationsarten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2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553884" y="3789040"/>
            <a:ext cx="12899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H="1" flipV="1">
            <a:off x="3131841" y="3789040"/>
            <a:ext cx="1359956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>
            <a:endCxn id="21" idx="2"/>
          </p:cNvCxnSpPr>
          <p:nvPr/>
        </p:nvCxnSpPr>
        <p:spPr bwMode="auto">
          <a:xfrm flipV="1">
            <a:off x="7154189" y="3830995"/>
            <a:ext cx="5966" cy="750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2" y="3148764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98" y="3168437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348004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9452" y="3829044"/>
            <a:ext cx="596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23"/>
          <p:cNvCxnSpPr>
            <a:stCxn id="20" idx="3"/>
            <a:endCxn id="21" idx="1"/>
          </p:cNvCxnSpPr>
          <p:nvPr/>
        </p:nvCxnSpPr>
        <p:spPr bwMode="auto">
          <a:xfrm>
            <a:off x="3243096" y="3480043"/>
            <a:ext cx="3706002" cy="196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>
            <a:stCxn id="20" idx="0"/>
            <a:endCxn id="27" idx="1"/>
          </p:cNvCxnSpPr>
          <p:nvPr/>
        </p:nvCxnSpPr>
        <p:spPr bwMode="auto">
          <a:xfrm flipV="1">
            <a:off x="3032039" y="2664381"/>
            <a:ext cx="2067661" cy="4843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>
            <a:stCxn id="21" idx="0"/>
            <a:endCxn id="27" idx="3"/>
          </p:cNvCxnSpPr>
          <p:nvPr/>
        </p:nvCxnSpPr>
        <p:spPr bwMode="auto">
          <a:xfrm flipH="1" flipV="1">
            <a:off x="5724128" y="2664381"/>
            <a:ext cx="1436027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00" y="2160325"/>
            <a:ext cx="62442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5746672" y="2861753"/>
            <a:ext cx="77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DXTT</a:t>
            </a:r>
          </a:p>
        </p:txBody>
      </p:sp>
      <p:cxnSp>
        <p:nvCxnSpPr>
          <p:cNvPr id="33" name="Gerade Verbindung 32"/>
          <p:cNvCxnSpPr/>
          <p:nvPr/>
        </p:nvCxnSpPr>
        <p:spPr bwMode="auto">
          <a:xfrm flipH="1">
            <a:off x="1490071" y="3633931"/>
            <a:ext cx="13537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687776" y="3352813"/>
            <a:ext cx="8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ILTS</a:t>
            </a:r>
          </a:p>
        </p:txBody>
      </p: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  Basisstationen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68907" y="3352813"/>
            <a:ext cx="143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III  Vermittlung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767587" y="2525636"/>
            <a:ext cx="15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IV  </a:t>
            </a:r>
            <a:r>
              <a:rPr lang="de-DE" sz="1200" b="1" dirty="0" err="1">
                <a:solidFill>
                  <a:srgbClr val="871D33"/>
                </a:solidFill>
              </a:rPr>
              <a:t>Transitvermittl</a:t>
            </a:r>
            <a:r>
              <a:rPr lang="de-DE" sz="1200" b="1" dirty="0">
                <a:solidFill>
                  <a:srgbClr val="871D33"/>
                </a:solidFill>
              </a:rPr>
              <a:t>.</a:t>
            </a:r>
          </a:p>
        </p:txBody>
      </p:sp>
      <p:sp>
        <p:nvSpPr>
          <p:cNvPr id="51" name="Rahmen 50"/>
          <p:cNvSpPr/>
          <p:nvPr/>
        </p:nvSpPr>
        <p:spPr bwMode="auto">
          <a:xfrm>
            <a:off x="6310070" y="1844048"/>
            <a:ext cx="1025576" cy="504056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363538" y="1886439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NMC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767586" y="1832194"/>
            <a:ext cx="15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V  Netzsteuerung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4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290"/>
    </mc:Choice>
    <mc:Fallback xmlns="">
      <p:transition advTm="8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9" grpId="0"/>
      <p:bldP spid="51" grpId="0" animBg="1"/>
      <p:bldP spid="52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Transitvermittlung </a:t>
            </a:r>
            <a:br>
              <a:rPr lang="de-DE" sz="2800" dirty="0"/>
            </a:br>
            <a:r>
              <a:rPr lang="de-DE" sz="2800" dirty="0"/>
              <a:t>(EBENE IV)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de-DE" sz="2400" dirty="0">
                <a:solidFill>
                  <a:schemeClr val="tx1"/>
                </a:solidFill>
              </a:rPr>
              <a:t>Transitvermittlungsstellen (DXTT) sind übergeordnete Vermittlungsstellen, die bundesweite Verbindungen über möglichst wenige Zwischenschritte ermöglichen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188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78"/>
    </mc:Choice>
    <mc:Fallback xmlns="">
      <p:transition advTm="173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553884" y="3789040"/>
            <a:ext cx="12899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H="1" flipV="1">
            <a:off x="3131841" y="3789040"/>
            <a:ext cx="1359956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>
            <a:endCxn id="21" idx="2"/>
          </p:cNvCxnSpPr>
          <p:nvPr/>
        </p:nvCxnSpPr>
        <p:spPr bwMode="auto">
          <a:xfrm flipV="1">
            <a:off x="7154189" y="3830995"/>
            <a:ext cx="5966" cy="750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2" y="3148764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98" y="3168437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348004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9452" y="3829044"/>
            <a:ext cx="596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23"/>
          <p:cNvCxnSpPr>
            <a:stCxn id="20" idx="3"/>
            <a:endCxn id="21" idx="1"/>
          </p:cNvCxnSpPr>
          <p:nvPr/>
        </p:nvCxnSpPr>
        <p:spPr bwMode="auto">
          <a:xfrm>
            <a:off x="3243096" y="3480043"/>
            <a:ext cx="3706002" cy="196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>
            <a:stCxn id="20" idx="0"/>
            <a:endCxn id="27" idx="1"/>
          </p:cNvCxnSpPr>
          <p:nvPr/>
        </p:nvCxnSpPr>
        <p:spPr bwMode="auto">
          <a:xfrm flipV="1">
            <a:off x="3032039" y="2664381"/>
            <a:ext cx="2067661" cy="4843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>
            <a:stCxn id="21" idx="0"/>
            <a:endCxn id="27" idx="3"/>
          </p:cNvCxnSpPr>
          <p:nvPr/>
        </p:nvCxnSpPr>
        <p:spPr bwMode="auto">
          <a:xfrm flipH="1" flipV="1">
            <a:off x="5724128" y="2664381"/>
            <a:ext cx="1436027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00" y="2160325"/>
            <a:ext cx="62442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5746672" y="2861753"/>
            <a:ext cx="77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DXTT</a:t>
            </a:r>
          </a:p>
        </p:txBody>
      </p:sp>
      <p:cxnSp>
        <p:nvCxnSpPr>
          <p:cNvPr id="33" name="Gerade Verbindung 32"/>
          <p:cNvCxnSpPr/>
          <p:nvPr/>
        </p:nvCxnSpPr>
        <p:spPr bwMode="auto">
          <a:xfrm flipH="1">
            <a:off x="1490071" y="3633931"/>
            <a:ext cx="13537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687776" y="3352813"/>
            <a:ext cx="8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ILTS</a:t>
            </a:r>
          </a:p>
        </p:txBody>
      </p: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755577" y="4293096"/>
            <a:ext cx="7056784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Rechteck 42"/>
          <p:cNvSpPr/>
          <p:nvPr/>
        </p:nvSpPr>
        <p:spPr bwMode="auto">
          <a:xfrm>
            <a:off x="755576" y="2060848"/>
            <a:ext cx="7066677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4771708" y="4749049"/>
            <a:ext cx="205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71D33"/>
                </a:solidFill>
              </a:rPr>
              <a:t>Zugangsnetz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907032" y="2630920"/>
            <a:ext cx="163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871D33"/>
                </a:solidFill>
              </a:rPr>
              <a:t>Kernnetz</a:t>
            </a:r>
            <a:endParaRPr lang="de-DE" dirty="0">
              <a:solidFill>
                <a:srgbClr val="871D33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  Basisstationen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68907" y="3352813"/>
            <a:ext cx="143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III  Vermittlung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776796" y="2218750"/>
            <a:ext cx="15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IV  </a:t>
            </a:r>
            <a:r>
              <a:rPr lang="de-DE" sz="1200" b="1" dirty="0" err="1">
                <a:solidFill>
                  <a:srgbClr val="871D33"/>
                </a:solidFill>
              </a:rPr>
              <a:t>Transitvermittl</a:t>
            </a:r>
            <a:r>
              <a:rPr lang="de-DE" sz="1200" b="1" dirty="0">
                <a:solidFill>
                  <a:srgbClr val="871D33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3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710"/>
    </mc:Choice>
    <mc:Fallback xmlns="">
      <p:transition advTm="3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Nutzen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20072" y="2060848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871D33"/>
                </a:solidFill>
              </a:rPr>
              <a:t>Merke: </a:t>
            </a:r>
            <a:r>
              <a:rPr lang="de-DE" dirty="0"/>
              <a:t>Alle Basis-stationen des Digital-funknetzes sind über die</a:t>
            </a:r>
          </a:p>
          <a:p>
            <a:r>
              <a:rPr lang="de-DE" dirty="0"/>
              <a:t>Zentrale Netzsteuerung miteinander verbunden.</a:t>
            </a:r>
          </a:p>
          <a:p>
            <a:endParaRPr lang="de-DE" dirty="0"/>
          </a:p>
          <a:p>
            <a:r>
              <a:rPr lang="de-DE" dirty="0"/>
              <a:t>So ist auch im Bedarfs-fall ein bundesweiter Empfang möglich!</a:t>
            </a:r>
            <a:endParaRPr lang="de-DE" kern="0" dirty="0">
              <a:solidFill>
                <a:srgbClr val="8F1936"/>
              </a:solidFill>
              <a:latin typeface="Arial"/>
              <a:ea typeface="ＭＳ Ｐゴシック" pitchFamily="-107" charset="-128"/>
              <a:cs typeface="ＭＳ Ｐゴシック" pitchFamily="-107" charset="-128"/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660232" y="6309320"/>
            <a:ext cx="24492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rgbClr val="000000"/>
                </a:solidFill>
              </a:rPr>
              <a:t>Bildquelle : Schulungsunterlage Digitalfunk LFKS RLP</a:t>
            </a:r>
          </a:p>
        </p:txBody>
      </p:sp>
      <p:pic>
        <p:nvPicPr>
          <p:cNvPr id="7" name="Grafik 6" descr="Diese Vorschrift ist ausschließlich für den Dienstgebrauch durch die Polizei bestimmt und urheberrechtlich geschützt - FwDV 8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26830" r="32513" b="21138"/>
          <a:stretch>
            <a:fillRect/>
          </a:stretch>
        </p:blipFill>
        <p:spPr bwMode="auto">
          <a:xfrm>
            <a:off x="685800" y="2060848"/>
            <a:ext cx="4429125" cy="3940175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827584" y="600038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Betriebshandbuch Digitalfunk BOS </a:t>
            </a:r>
            <a:r>
              <a:rPr lang="de-DE" sz="800" i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RLP</a:t>
            </a:r>
            <a:endParaRPr lang="de-DE" sz="800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479"/>
    </mc:Choice>
    <mc:Fallback xmlns="">
      <p:transition advTm="334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Rückfallbetrieb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72000" y="2564904"/>
            <a:ext cx="3103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Was passiert, wenn eine Basisstation die Verbindung zu anderen verliert?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9"/>
    </mc:Choice>
    <mc:Fallback xmlns="">
      <p:transition advTm="24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Fallback</a:t>
            </a:r>
            <a:r>
              <a:rPr lang="de-DE" dirty="0"/>
              <a:t> Mode Operation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46160" r="32398" b="12712"/>
          <a:stretch/>
        </p:blipFill>
        <p:spPr>
          <a:xfrm>
            <a:off x="1547664" y="2060848"/>
            <a:ext cx="6048669" cy="4032448"/>
          </a:xfrm>
          <a:prstGeom prst="ellipse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98661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4908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8" y="5085184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ingekerbter Richtungspfeil 14"/>
          <p:cNvSpPr/>
          <p:nvPr/>
        </p:nvSpPr>
        <p:spPr bwMode="auto">
          <a:xfrm rot="19766440">
            <a:off x="3612761" y="4913903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&quot;Nein&quot;-Symbol 15"/>
          <p:cNvSpPr/>
          <p:nvPr/>
        </p:nvSpPr>
        <p:spPr bwMode="auto">
          <a:xfrm>
            <a:off x="2411998" y="1916832"/>
            <a:ext cx="4320000" cy="4320480"/>
          </a:xfrm>
          <a:prstGeom prst="noSmoking">
            <a:avLst>
              <a:gd name="adj" fmla="val 5816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ingekerbter Richtungspfeil 16"/>
          <p:cNvSpPr/>
          <p:nvPr/>
        </p:nvSpPr>
        <p:spPr bwMode="auto">
          <a:xfrm rot="590077">
            <a:off x="3639215" y="5056941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915816" y="2403217"/>
            <a:ext cx="2880319" cy="3679661"/>
            <a:chOff x="359789" y="2636912"/>
            <a:chExt cx="725219" cy="1300460"/>
          </a:xfrm>
        </p:grpSpPr>
        <p:sp>
          <p:nvSpPr>
            <p:cNvPr id="18" name="Diagonaler Streifen 17"/>
            <p:cNvSpPr/>
            <p:nvPr/>
          </p:nvSpPr>
          <p:spPr bwMode="auto">
            <a:xfrm>
              <a:off x="611560" y="2636912"/>
              <a:ext cx="473448" cy="1296144"/>
            </a:xfrm>
            <a:prstGeom prst="diagStripe">
              <a:avLst>
                <a:gd name="adj" fmla="val 71556"/>
              </a:avLst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Diagonaler Streifen 18"/>
            <p:cNvSpPr/>
            <p:nvPr/>
          </p:nvSpPr>
          <p:spPr bwMode="auto">
            <a:xfrm flipH="1">
              <a:off x="359789" y="3212976"/>
              <a:ext cx="251771" cy="724396"/>
            </a:xfrm>
            <a:prstGeom prst="diagStrip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CF2D9004-01E4-408D-A8C6-AA8A598CAB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17" y="1893407"/>
            <a:ext cx="1814830" cy="1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07344 0.0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11562 -0.080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46160" r="32398" b="12712"/>
          <a:stretch/>
        </p:blipFill>
        <p:spPr>
          <a:xfrm>
            <a:off x="1547664" y="2060848"/>
            <a:ext cx="6048669" cy="4032448"/>
          </a:xfrm>
          <a:prstGeom prst="ellipse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98661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4908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8" y="5085184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ingekerbter Richtungspfeil 14"/>
          <p:cNvSpPr/>
          <p:nvPr/>
        </p:nvSpPr>
        <p:spPr bwMode="auto">
          <a:xfrm rot="17470780">
            <a:off x="4682803" y="4957702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ingekerbter Richtungspfeil 16"/>
          <p:cNvSpPr/>
          <p:nvPr/>
        </p:nvSpPr>
        <p:spPr bwMode="auto">
          <a:xfrm rot="590077">
            <a:off x="3639215" y="5056941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Legende mit Linie 1 2"/>
          <p:cNvSpPr/>
          <p:nvPr/>
        </p:nvSpPr>
        <p:spPr bwMode="auto">
          <a:xfrm>
            <a:off x="5947262" y="5093778"/>
            <a:ext cx="2009113" cy="711486"/>
          </a:xfrm>
          <a:prstGeom prst="borderCallout1">
            <a:avLst>
              <a:gd name="adj1" fmla="val 48668"/>
              <a:gd name="adj2" fmla="val 486"/>
              <a:gd name="adj3" fmla="val 31487"/>
              <a:gd name="adj4" fmla="val -612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Repeater oder Gateway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915816" y="2403217"/>
            <a:ext cx="2880319" cy="3679661"/>
            <a:chOff x="359789" y="2636912"/>
            <a:chExt cx="725219" cy="1300460"/>
          </a:xfrm>
        </p:grpSpPr>
        <p:sp>
          <p:nvSpPr>
            <p:cNvPr id="21" name="Diagonaler Streifen 20"/>
            <p:cNvSpPr/>
            <p:nvPr/>
          </p:nvSpPr>
          <p:spPr bwMode="auto">
            <a:xfrm>
              <a:off x="611560" y="2636912"/>
              <a:ext cx="473448" cy="1296144"/>
            </a:xfrm>
            <a:prstGeom prst="diagStripe">
              <a:avLst>
                <a:gd name="adj" fmla="val 71556"/>
              </a:avLst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Diagonaler Streifen 21"/>
            <p:cNvSpPr/>
            <p:nvPr/>
          </p:nvSpPr>
          <p:spPr bwMode="auto">
            <a:xfrm flipH="1">
              <a:off x="359789" y="3212976"/>
              <a:ext cx="251771" cy="724396"/>
            </a:xfrm>
            <a:prstGeom prst="diagStrip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9237D37B-A854-4C7D-8B45-5C1A9B1B1E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17" y="1893407"/>
            <a:ext cx="1814830" cy="1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07344 0.0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01441 -0.05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98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Betriebsarten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08591" y="2276872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871D33"/>
                </a:solidFill>
              </a:rPr>
              <a:t>Welche Betriebsarten stehen zur Verfügung?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2793688">
            <a:off x="1423780" y="3125115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TMO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 rot="20452508">
            <a:off x="1703152" y="4767367"/>
            <a:ext cx="180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DMO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11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Netzbetrieb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5630" y="2060848"/>
            <a:ext cx="8113803" cy="45737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2400" dirty="0">
                <a:solidFill>
                  <a:schemeClr val="tx1"/>
                </a:solidFill>
              </a:rPr>
              <a:t>„</a:t>
            </a:r>
            <a:r>
              <a:rPr lang="de-DE" sz="2400" dirty="0" err="1">
                <a:solidFill>
                  <a:schemeClr val="tx1"/>
                </a:solidFill>
              </a:rPr>
              <a:t>Trunked</a:t>
            </a:r>
            <a:r>
              <a:rPr lang="de-DE" sz="2400" dirty="0">
                <a:solidFill>
                  <a:schemeClr val="tx1"/>
                </a:solidFill>
              </a:rPr>
              <a:t> Mode Operation“ (TMO)</a:t>
            </a:r>
          </a:p>
          <a:p>
            <a:pPr marL="0" indent="0"/>
            <a:endParaRPr lang="de-DE" sz="2400" dirty="0">
              <a:solidFill>
                <a:schemeClr val="tx1"/>
              </a:solidFill>
            </a:endParaRPr>
          </a:p>
          <a:p>
            <a:pPr marL="0" indent="0"/>
            <a:r>
              <a:rPr lang="de-DE" sz="2400" dirty="0">
                <a:solidFill>
                  <a:schemeClr val="tx1"/>
                </a:solidFill>
              </a:rPr>
              <a:t>HRT wird über Basisstation verbunden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große Reichweiten, in einigen Gruppen sogar bundesweit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4" name="Grafik 3" descr="Diese Vorschrift ist ausschließlich für den Dienstgebrauch durch die Polizei bestimmt und urheberrechtlich geschützt - FwDV 810">
            <a:extLst>
              <a:ext uri="{FF2B5EF4-FFF2-40B4-BE49-F238E27FC236}">
                <a16:creationId xmlns:a16="http://schemas.microsoft.com/office/drawing/2014/main" id="{2D18D5E6-1645-48EA-B343-71E39C7553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26830" r="32513" b="21138"/>
          <a:stretch>
            <a:fillRect/>
          </a:stretch>
        </p:blipFill>
        <p:spPr bwMode="auto">
          <a:xfrm>
            <a:off x="675630" y="4005064"/>
            <a:ext cx="3392314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066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Direktbetrieb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6669" y="1844824"/>
            <a:ext cx="7897779" cy="4573736"/>
          </a:xfrm>
        </p:spPr>
        <p:txBody>
          <a:bodyPr/>
          <a:lstStyle/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de-DE" sz="2400" dirty="0">
                <a:solidFill>
                  <a:schemeClr val="tx1"/>
                </a:solidFill>
              </a:rPr>
              <a:t>„</a:t>
            </a:r>
            <a:r>
              <a:rPr lang="de-DE" sz="2400" dirty="0" err="1">
                <a:solidFill>
                  <a:schemeClr val="tx1"/>
                </a:solidFill>
              </a:rPr>
              <a:t>Direct</a:t>
            </a:r>
            <a:r>
              <a:rPr lang="de-DE" sz="2400" dirty="0">
                <a:solidFill>
                  <a:schemeClr val="tx1"/>
                </a:solidFill>
              </a:rPr>
              <a:t> Mode Operation“ (DMO)</a:t>
            </a:r>
          </a:p>
          <a:p>
            <a:pPr marL="0" indent="0"/>
            <a:endParaRPr lang="de-DE" sz="2400" dirty="0">
              <a:solidFill>
                <a:schemeClr val="tx1"/>
              </a:solidFill>
            </a:endParaRPr>
          </a:p>
          <a:p>
            <a:pPr marL="0" indent="0"/>
            <a:r>
              <a:rPr lang="de-DE" sz="2400" dirty="0">
                <a:solidFill>
                  <a:schemeClr val="tx1"/>
                </a:solidFill>
              </a:rPr>
              <a:t>HRT übermittelt direkt an andere HRTs in Reichweite (keine Basisstation zwischengeschaltet)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Reichweite von Sendeleistung des HRTs abhängig</a:t>
            </a:r>
          </a:p>
          <a:p>
            <a:pPr marL="0" indent="0">
              <a:spcAft>
                <a:spcPts val="2400"/>
              </a:spcAft>
            </a:pPr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keine Infrastruktur notwendig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Da weniger DMO-Frequenzen zur Verfügung stehen, ist eine Störung durch Überreichweiten anderer HRTs auf gleicher Frequenz möglich.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CE1A00A-C8D0-43A0-BB67-1B0F0F187C31}"/>
              </a:ext>
            </a:extLst>
          </p:cNvPr>
          <p:cNvGrpSpPr/>
          <p:nvPr/>
        </p:nvGrpSpPr>
        <p:grpSpPr>
          <a:xfrm>
            <a:off x="6524625" y="1860912"/>
            <a:ext cx="1656184" cy="933532"/>
            <a:chOff x="4289614" y="4655708"/>
            <a:chExt cx="636775" cy="3600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54A305-4F58-4719-89B2-F164709C5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8476" y="4655708"/>
              <a:ext cx="1179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BEAD28E-C155-4C09-902B-ADBE95266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9614" y="4655708"/>
              <a:ext cx="1179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Eingekerbter Richtungspfeil 14">
              <a:extLst>
                <a:ext uri="{FF2B5EF4-FFF2-40B4-BE49-F238E27FC236}">
                  <a16:creationId xmlns:a16="http://schemas.microsoft.com/office/drawing/2014/main" id="{4556F39D-5327-4DE0-96C6-E91CCE7608E6}"/>
                </a:ext>
              </a:extLst>
            </p:cNvPr>
            <p:cNvSpPr/>
            <p:nvPr/>
          </p:nvSpPr>
          <p:spPr bwMode="auto">
            <a:xfrm>
              <a:off x="4490405" y="4833156"/>
              <a:ext cx="235193" cy="145856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38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872641" y="2492895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Wie kommen Informationen von A nach B?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pic>
        <p:nvPicPr>
          <p:cNvPr id="9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640"/>
    </mc:Choice>
    <mc:Fallback xmlns="">
      <p:transition advTm="226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Betriebsarten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1290" y="2581850"/>
            <a:ext cx="7739063" cy="4573588"/>
          </a:xfrm>
        </p:spPr>
        <p:txBody>
          <a:bodyPr/>
          <a:lstStyle/>
          <a:p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739291" y="1844824"/>
            <a:ext cx="7737286" cy="1433712"/>
            <a:chOff x="888" y="368"/>
            <a:chExt cx="7737286" cy="1433712"/>
          </a:xfrm>
          <a:solidFill>
            <a:schemeClr val="accent3"/>
          </a:solidFill>
        </p:grpSpPr>
        <p:sp>
          <p:nvSpPr>
            <p:cNvPr id="21" name="Abgerundetes Rechteck 20"/>
            <p:cNvSpPr/>
            <p:nvPr/>
          </p:nvSpPr>
          <p:spPr>
            <a:xfrm>
              <a:off x="888" y="368"/>
              <a:ext cx="7737286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Abgerundetes Rechteck 4"/>
            <p:cNvSpPr/>
            <p:nvPr/>
          </p:nvSpPr>
          <p:spPr>
            <a:xfrm>
              <a:off x="42880" y="42360"/>
              <a:ext cx="7653302" cy="1349728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3900" dirty="0">
                  <a:solidFill>
                    <a:srgbClr val="871D33"/>
                  </a:solidFill>
                </a:rPr>
                <a:t>Wann sollte man welche Betriebsart nutzen?</a:t>
              </a: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28474" y="3393856"/>
            <a:ext cx="5054235" cy="1433712"/>
            <a:chOff x="2590071" y="1549400"/>
            <a:chExt cx="5054235" cy="1433712"/>
          </a:xfrm>
          <a:solidFill>
            <a:schemeClr val="accent1"/>
          </a:solidFill>
        </p:grpSpPr>
        <p:sp>
          <p:nvSpPr>
            <p:cNvPr id="19" name="Abgerundetes Rechteck 18"/>
            <p:cNvSpPr/>
            <p:nvPr/>
          </p:nvSpPr>
          <p:spPr>
            <a:xfrm>
              <a:off x="2590071" y="1549400"/>
              <a:ext cx="5054235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bgerundetes Rechteck 6"/>
            <p:cNvSpPr/>
            <p:nvPr/>
          </p:nvSpPr>
          <p:spPr>
            <a:xfrm>
              <a:off x="2632063" y="1591392"/>
              <a:ext cx="4970251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3900" dirty="0">
                  <a:solidFill>
                    <a:srgbClr val="871D33"/>
                  </a:solidFill>
                </a:rPr>
                <a:t>DMO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739291" y="4983963"/>
            <a:ext cx="2475139" cy="1433712"/>
            <a:chOff x="888" y="3139507"/>
            <a:chExt cx="2475139" cy="14337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Abgerundetes Rechteck 16"/>
            <p:cNvSpPr/>
            <p:nvPr/>
          </p:nvSpPr>
          <p:spPr>
            <a:xfrm>
              <a:off x="888" y="3139507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8"/>
            <p:cNvSpPr/>
            <p:nvPr/>
          </p:nvSpPr>
          <p:spPr>
            <a:xfrm>
              <a:off x="42880" y="3181499"/>
              <a:ext cx="2391155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2500" dirty="0">
                  <a:solidFill>
                    <a:srgbClr val="871D33"/>
                  </a:solidFill>
                </a:rPr>
                <a:t>Außeneinsatz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328485" y="4978027"/>
            <a:ext cx="2475139" cy="1433712"/>
            <a:chOff x="2590082" y="3133571"/>
            <a:chExt cx="2475139" cy="1433712"/>
          </a:xfrm>
          <a:solidFill>
            <a:schemeClr val="accent1"/>
          </a:solidFill>
        </p:grpSpPr>
        <p:sp>
          <p:nvSpPr>
            <p:cNvPr id="15" name="Abgerundetes Rechteck 14"/>
            <p:cNvSpPr/>
            <p:nvPr/>
          </p:nvSpPr>
          <p:spPr>
            <a:xfrm>
              <a:off x="2590082" y="3133571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bgerundetes Rechteck 10"/>
            <p:cNvSpPr/>
            <p:nvPr/>
          </p:nvSpPr>
          <p:spPr>
            <a:xfrm>
              <a:off x="2632074" y="3175563"/>
              <a:ext cx="2391155" cy="13497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2500" dirty="0">
                  <a:solidFill>
                    <a:srgbClr val="871D33"/>
                  </a:solidFill>
                </a:rPr>
                <a:t>Außeneinsatz ohne Netzanbindung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38403" y="3393857"/>
            <a:ext cx="2475139" cy="1433712"/>
            <a:chOff x="0" y="1549401"/>
            <a:chExt cx="2475139" cy="1433712"/>
          </a:xfrm>
          <a:solidFill>
            <a:schemeClr val="accent1"/>
          </a:solidFill>
        </p:grpSpPr>
        <p:sp>
          <p:nvSpPr>
            <p:cNvPr id="13" name="Abgerundetes Rechteck 12"/>
            <p:cNvSpPr/>
            <p:nvPr/>
          </p:nvSpPr>
          <p:spPr>
            <a:xfrm>
              <a:off x="0" y="1549401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bgerundetes Rechteck 12"/>
            <p:cNvSpPr/>
            <p:nvPr/>
          </p:nvSpPr>
          <p:spPr>
            <a:xfrm>
              <a:off x="41992" y="1591393"/>
              <a:ext cx="2391155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3900" dirty="0">
                  <a:solidFill>
                    <a:srgbClr val="871D33"/>
                  </a:solidFill>
                </a:rPr>
                <a:t>TMO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929461" y="4983963"/>
            <a:ext cx="2475139" cy="1433712"/>
            <a:chOff x="5191058" y="3139507"/>
            <a:chExt cx="2475139" cy="14337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Abgerundetes Rechteck 10"/>
            <p:cNvSpPr/>
            <p:nvPr/>
          </p:nvSpPr>
          <p:spPr>
            <a:xfrm>
              <a:off x="5191058" y="3139507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bgerundetes Rechteck 14"/>
            <p:cNvSpPr/>
            <p:nvPr/>
          </p:nvSpPr>
          <p:spPr>
            <a:xfrm>
              <a:off x="5233050" y="3181499"/>
              <a:ext cx="2391155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2500" dirty="0">
                  <a:solidFill>
                    <a:srgbClr val="871D33"/>
                  </a:solidFill>
                </a:rPr>
                <a:t>Innenangriff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282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98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Repeater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13781" y="2204864"/>
            <a:ext cx="24482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rgbClr val="871D33"/>
                </a:solidFill>
              </a:rPr>
              <a:t>Was mache ich wenn die Reich-weite meines HRT nicht</a:t>
            </a:r>
          </a:p>
          <a:p>
            <a:pPr algn="ctr"/>
            <a:r>
              <a:rPr lang="de-DE" sz="2200" dirty="0">
                <a:solidFill>
                  <a:srgbClr val="871D33"/>
                </a:solidFill>
              </a:rPr>
              <a:t>ausreicht?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Diese Vorschrift ist ausschließlich für den Dienstgebrauch durch die Polizei bestimmt und urheberrechtlich geschützt - FwDV 8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t="23415" r="31200" b="32683"/>
          <a:stretch>
            <a:fillRect/>
          </a:stretch>
        </p:blipFill>
        <p:spPr bwMode="auto">
          <a:xfrm>
            <a:off x="686901" y="3573016"/>
            <a:ext cx="3667255" cy="26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685081" y="6217230"/>
            <a:ext cx="1125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</a:t>
            </a:r>
            <a:r>
              <a:rPr lang="de-DE" sz="800" i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FwDV</a:t>
            </a: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DV 810</a:t>
            </a:r>
            <a:endParaRPr lang="de-DE" sz="800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70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Repeater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Gleiches Prinzip wie in der Netzwerktechnik</a:t>
            </a: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Das vorhandene Signal wird abgegriffen und erneut ausgesendet </a:t>
            </a:r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 Reichweitenverschiebung</a:t>
            </a:r>
          </a:p>
          <a:p>
            <a:pPr>
              <a:buClr>
                <a:schemeClr val="accent5"/>
              </a:buClr>
            </a:pPr>
            <a:endParaRPr lang="de-DE" sz="2400" dirty="0">
              <a:sym typeface="Wingdings" pitchFamily="2" charset="2"/>
            </a:endParaRPr>
          </a:p>
        </p:txBody>
      </p:sp>
      <p:pic>
        <p:nvPicPr>
          <p:cNvPr id="6" name="Grafik 5" descr="Diese Vorschrift ist ausschließlich für den Dienstgebrauch durch die Polizei bestimmt und urheberrechtlich geschützt - FwDV 8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3" t="37561" r="31332" b="16342"/>
          <a:stretch>
            <a:fillRect/>
          </a:stretch>
        </p:blipFill>
        <p:spPr bwMode="auto">
          <a:xfrm>
            <a:off x="1902618" y="3068960"/>
            <a:ext cx="5305425" cy="3354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685798" y="6252056"/>
            <a:ext cx="1125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</a:t>
            </a:r>
            <a:r>
              <a:rPr lang="de-DE" sz="800" i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FwDV</a:t>
            </a: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DV 810</a:t>
            </a:r>
            <a:endParaRPr lang="de-DE" sz="800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87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Repeater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Repeater hat einen erhöhten Strombedarf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Repeater sollte zur Sicherstellung der Funkverbindung nicht mehr bewegt werden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In einer DMO Gruppe, in der ein Repeater    geschaltet ist, ist das Senden und Empfangen in dieser Gruppe nur von Geräten möglich, die den Repeater auch empfangen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14D5799-B700-4495-9CFB-C98E5F764A89}"/>
              </a:ext>
            </a:extLst>
          </p:cNvPr>
          <p:cNvSpPr/>
          <p:nvPr/>
        </p:nvSpPr>
        <p:spPr bwMode="auto">
          <a:xfrm rot="1555624">
            <a:off x="640779" y="3321117"/>
            <a:ext cx="7776430" cy="15841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Repeater werden nur auf Anweisung des Einheitsführers geschaltet!</a:t>
            </a:r>
          </a:p>
        </p:txBody>
      </p:sp>
    </p:spTree>
    <p:extLst>
      <p:ext uri="{BB962C8B-B14F-4D97-AF65-F5344CB8AC3E}">
        <p14:creationId xmlns:p14="http://schemas.microsoft.com/office/powerpoint/2010/main" val="6415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3740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Gateway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61455" y="2295118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Gibt es eine</a:t>
            </a:r>
          </a:p>
          <a:p>
            <a:pPr algn="ctr"/>
            <a:r>
              <a:rPr lang="de-DE" sz="2000" dirty="0">
                <a:solidFill>
                  <a:srgbClr val="871D33"/>
                </a:solidFill>
              </a:rPr>
              <a:t>Möglichkeit in nicht durch Basisstationen abgedeckten Bereichen im TMO zu funken?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827584" y="3789040"/>
            <a:ext cx="3096343" cy="2465710"/>
            <a:chOff x="2359025" y="1657669"/>
            <a:chExt cx="6455414" cy="4597081"/>
          </a:xfrm>
        </p:grpSpPr>
        <p:pic>
          <p:nvPicPr>
            <p:cNvPr id="18" name="Picture 2" descr="http://route51.blog.volksfreund.de/files/images/2006/2/mob4_113940639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9025" y="4413250"/>
              <a:ext cx="274955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uppieren 28"/>
            <p:cNvGrpSpPr>
              <a:grpSpLocks/>
            </p:cNvGrpSpPr>
            <p:nvPr/>
          </p:nvGrpSpPr>
          <p:grpSpPr bwMode="auto">
            <a:xfrm>
              <a:off x="7588870" y="1657669"/>
              <a:ext cx="1225569" cy="1712912"/>
              <a:chOff x="3872286" y="678372"/>
              <a:chExt cx="2133599" cy="3629201"/>
            </a:xfrm>
          </p:grpSpPr>
          <p:pic>
            <p:nvPicPr>
              <p:cNvPr id="20" name="Grafik 24" descr="sender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28649" y="1131626"/>
                <a:ext cx="952784" cy="3175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hteck 20"/>
              <p:cNvSpPr/>
              <p:nvPr/>
            </p:nvSpPr>
            <p:spPr>
              <a:xfrm>
                <a:off x="3999414" y="2033854"/>
                <a:ext cx="2006471" cy="3893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sz="600" dirty="0">
                    <a:solidFill>
                      <a:srgbClr val="C00000"/>
                    </a:solidFill>
                  </a:rPr>
                  <a:t>Digitalfunk</a:t>
                </a:r>
                <a:endParaRPr lang="de-DE" sz="5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4162472" y="954178"/>
                <a:ext cx="710268" cy="655879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4002178" y="812911"/>
                <a:ext cx="1022564" cy="92832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dirty="0"/>
                  <a:t>0</a:t>
                </a:r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872286" y="678372"/>
                <a:ext cx="1279586" cy="11839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pic>
          <p:nvPicPr>
            <p:cNvPr id="25" name="Picture 7" descr="\\Tizian\marketing\STrichzeichnungen STP\STP8138_klein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4568" y="3736056"/>
              <a:ext cx="1453896" cy="217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Gerade Verbindung 18"/>
            <p:cNvCxnSpPr/>
            <p:nvPr/>
          </p:nvCxnSpPr>
          <p:spPr>
            <a:xfrm flipH="1">
              <a:off x="5567545" y="2368546"/>
              <a:ext cx="1996447" cy="2356598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>
              <a:spLocks noChangeArrowheads="1"/>
            </p:cNvSpPr>
            <p:nvPr/>
          </p:nvSpPr>
          <p:spPr bwMode="auto">
            <a:xfrm>
              <a:off x="5505109" y="2080913"/>
              <a:ext cx="1690514" cy="292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de-DE" sz="9600" dirty="0">
                  <a:solidFill>
                    <a:srgbClr val="FF0000"/>
                  </a:solidFill>
                  <a:sym typeface="Wingdings" pitchFamily="2" charset="2"/>
                </a:rPr>
                <a:t></a:t>
              </a:r>
              <a:endParaRPr lang="de-DE" sz="9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3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gateway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>
                <a:solidFill>
                  <a:schemeClr val="tx1"/>
                </a:solidFill>
              </a:rPr>
              <a:t>Bestimmte lizenzierte Funkgeräte (meist MRTs) können, falls keine ausreichende </a:t>
            </a:r>
            <a:r>
              <a:rPr lang="de-DE" sz="2800" dirty="0" err="1">
                <a:solidFill>
                  <a:schemeClr val="tx1"/>
                </a:solidFill>
              </a:rPr>
              <a:t>Netzab</a:t>
            </a:r>
            <a:r>
              <a:rPr lang="de-DE" sz="2800" dirty="0">
                <a:solidFill>
                  <a:schemeClr val="tx1"/>
                </a:solidFill>
              </a:rPr>
              <a:t>-deckung im TMO verfügbar ist, als Gateway eingesetzt werden.</a:t>
            </a:r>
          </a:p>
          <a:p>
            <a:pPr marL="0" indent="0"/>
            <a:endParaRPr lang="de-DE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dirty="0">
                <a:solidFill>
                  <a:schemeClr val="tx1"/>
                </a:solidFill>
              </a:rPr>
              <a:t>Hierdurch wird der DMO-Verkehr einer Gruppe in die entsprechend geschaltete TMO-Gruppe überführt und umgekehrt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dirty="0">
                <a:solidFill>
                  <a:schemeClr val="tx1"/>
                </a:solidFill>
              </a:rPr>
              <a:t>Es kann nur ein Sprachruf pro Gruppe übergeleitet werden</a:t>
            </a:r>
          </a:p>
        </p:txBody>
      </p:sp>
    </p:spTree>
    <p:extLst>
      <p:ext uri="{BB962C8B-B14F-4D97-AF65-F5344CB8AC3E}">
        <p14:creationId xmlns:p14="http://schemas.microsoft.com/office/powerpoint/2010/main" val="3442583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gateway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C89025C-AD36-4418-B098-37C02F2910CE}"/>
              </a:ext>
            </a:extLst>
          </p:cNvPr>
          <p:cNvGrpSpPr/>
          <p:nvPr/>
        </p:nvGrpSpPr>
        <p:grpSpPr>
          <a:xfrm>
            <a:off x="685800" y="2060848"/>
            <a:ext cx="7638082" cy="4193902"/>
            <a:chOff x="218570" y="1657669"/>
            <a:chExt cx="8105312" cy="4597081"/>
          </a:xfrm>
        </p:grpSpPr>
        <p:pic>
          <p:nvPicPr>
            <p:cNvPr id="5" name="Picture 2" descr="http://route51.blog.volksfreund.de/files/images/2006/2/mob4_113940639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9025" y="4413250"/>
              <a:ext cx="274955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uppieren 28"/>
            <p:cNvGrpSpPr>
              <a:grpSpLocks/>
            </p:cNvGrpSpPr>
            <p:nvPr/>
          </p:nvGrpSpPr>
          <p:grpSpPr bwMode="auto">
            <a:xfrm>
              <a:off x="7588870" y="1657669"/>
              <a:ext cx="735012" cy="1712912"/>
              <a:chOff x="3872286" y="678372"/>
              <a:chExt cx="1279586" cy="3629201"/>
            </a:xfrm>
          </p:grpSpPr>
          <p:pic>
            <p:nvPicPr>
              <p:cNvPr id="7" name="Grafik 24" descr="sender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28649" y="1131626"/>
                <a:ext cx="952784" cy="3175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hteck 7"/>
              <p:cNvSpPr/>
              <p:nvPr/>
            </p:nvSpPr>
            <p:spPr>
              <a:xfrm>
                <a:off x="3999416" y="2033856"/>
                <a:ext cx="1124820" cy="2589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sz="600" dirty="0">
                    <a:solidFill>
                      <a:srgbClr val="C00000"/>
                    </a:solidFill>
                  </a:rPr>
                  <a:t>Digitalfunk</a:t>
                </a:r>
                <a:endParaRPr lang="de-DE" sz="5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4162472" y="954178"/>
                <a:ext cx="710268" cy="655879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4002178" y="812911"/>
                <a:ext cx="1022564" cy="92832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dirty="0"/>
                  <a:t>0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3872286" y="678372"/>
                <a:ext cx="1279586" cy="11839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cxnSp>
          <p:nvCxnSpPr>
            <p:cNvPr id="12" name="Gerade Verbindung 11"/>
            <p:cNvCxnSpPr/>
            <p:nvPr/>
          </p:nvCxnSpPr>
          <p:spPr>
            <a:xfrm>
              <a:off x="854075" y="2622550"/>
              <a:ext cx="4077965" cy="2102594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flipV="1">
              <a:off x="854075" y="2154251"/>
              <a:ext cx="6592539" cy="265418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>
              <a:spLocks noChangeArrowheads="1"/>
            </p:cNvSpPr>
            <p:nvPr/>
          </p:nvSpPr>
          <p:spPr bwMode="auto">
            <a:xfrm>
              <a:off x="5756100" y="1851645"/>
              <a:ext cx="1690514" cy="315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de-DE" sz="19900" dirty="0">
                  <a:solidFill>
                    <a:srgbClr val="FF0000"/>
                  </a:solidFill>
                  <a:sym typeface="Wingdings" pitchFamily="2" charset="2"/>
                </a:rPr>
                <a:t></a:t>
              </a:r>
              <a:endParaRPr lang="de-DE" sz="199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rot="1477340">
              <a:off x="2601913" y="3341688"/>
              <a:ext cx="167005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DMO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 rot="21382247">
              <a:off x="2958225" y="1904132"/>
              <a:ext cx="167005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TMO</a:t>
              </a:r>
            </a:p>
          </p:txBody>
        </p:sp>
        <p:pic>
          <p:nvPicPr>
            <p:cNvPr id="17" name="Grafik 22" descr="feuerwehr-blau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8570" y="1747035"/>
              <a:ext cx="1474787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 descr="\\Tizian\marketing\STrichzeichnungen STP\STP8138_klei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4568" y="3736056"/>
              <a:ext cx="1453896" cy="217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Gerade Verbindung 18"/>
            <p:cNvCxnSpPr/>
            <p:nvPr/>
          </p:nvCxnSpPr>
          <p:spPr>
            <a:xfrm flipH="1">
              <a:off x="5567545" y="2368546"/>
              <a:ext cx="1996447" cy="2356598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385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gateway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Beachte: </a:t>
            </a:r>
            <a:r>
              <a:rPr lang="de-DE" sz="2800" dirty="0">
                <a:solidFill>
                  <a:schemeClr val="tx1"/>
                </a:solidFill>
              </a:rPr>
              <a:t>Das Gateway-MRT ist </a:t>
            </a:r>
            <a:r>
              <a:rPr lang="de-DE" sz="2800" b="1" dirty="0">
                <a:solidFill>
                  <a:schemeClr val="tx1"/>
                </a:solidFill>
              </a:rPr>
              <a:t>nicht</a:t>
            </a:r>
            <a:r>
              <a:rPr lang="de-DE" sz="2800" dirty="0">
                <a:solidFill>
                  <a:schemeClr val="tx1"/>
                </a:solidFill>
              </a:rPr>
              <a:t> mehr für den Funkverkehr nutzbar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Mehrere Gateways in räumlicher Nähe stören sich gegenseitig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Schlimmstenfalls Kommunikationsausfall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Gateway während der Fahrt ist untersagt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Empfehlung der Autorisierten Stelle: Maximal ein Gateway pro Gruppe und Einsatzort</a:t>
            </a:r>
          </a:p>
        </p:txBody>
      </p:sp>
    </p:spTree>
    <p:extLst>
      <p:ext uri="{BB962C8B-B14F-4D97-AF65-F5344CB8AC3E}">
        <p14:creationId xmlns:p14="http://schemas.microsoft.com/office/powerpoint/2010/main" val="1079502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Personalisierung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16016" y="2348880"/>
            <a:ext cx="2808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rgbClr val="871D33"/>
                </a:solidFill>
              </a:rPr>
              <a:t>Woher weiß die Leitstelle denn immer, wer da spricht?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19514308">
            <a:off x="1108381" y="2594753"/>
            <a:ext cx="126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TEI</a:t>
            </a:r>
            <a:endParaRPr lang="de-DE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65144" y="3933056"/>
            <a:ext cx="2056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OPTA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 rot="869455">
            <a:off x="2360133" y="532445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ITSI</a:t>
            </a:r>
            <a:endParaRPr lang="de-DE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422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Jedes Gerät erhält die sog. „TETRA Equipment Identity“ (TEI)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Fest einprogrammierte Geräteidentifikationsnummer 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Dient der eindeutigen Identifikation des Gerätes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Weltweit einmalige, nicht zu verändernde Nummer, die bei der Produktion einprogrammiert wird</a:t>
            </a:r>
          </a:p>
        </p:txBody>
      </p:sp>
    </p:spTree>
    <p:extLst>
      <p:ext uri="{BB962C8B-B14F-4D97-AF65-F5344CB8AC3E}">
        <p14:creationId xmlns:p14="http://schemas.microsoft.com/office/powerpoint/2010/main" val="56735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Elektro-magnetische Wellen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Zur drahtlosen Übertagung von Daten sind elektro-magnetische Wellen notwendig: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5004048" y="3110865"/>
            <a:ext cx="2232248" cy="10555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" name="Bild 1" descr="C:\Dokumente und Einstellungen\praktikant-1\Desktop\Bilde ppt\wellenausbreitun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08920"/>
            <a:ext cx="4464496" cy="352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70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11"/>
    </mc:Choice>
    <mc:Fallback xmlns="">
      <p:transition advTm="521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OPTA = Operativ taktische Adresse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Kein Teil des TETRA-Standards, sondern extra für die BOS entwickelt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Durch die OPTA und die ITSI (Individual Tetra Subscriber </a:t>
            </a:r>
            <a:r>
              <a:rPr lang="de-DE" sz="2800" dirty="0" err="1">
                <a:solidFill>
                  <a:schemeClr val="tx1"/>
                </a:solidFill>
              </a:rPr>
              <a:t>Indentification</a:t>
            </a:r>
            <a:r>
              <a:rPr lang="de-DE" sz="2800" dirty="0">
                <a:solidFill>
                  <a:schemeClr val="tx1"/>
                </a:solidFill>
              </a:rPr>
              <a:t>) wird jedes Funkgerät genau identifizierbar 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Grundlage: OPTA-Richtlinie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43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/>
              <a:t>Die Alias-OPTA definiert das Funkgerät in seiner Funktion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208762" y="3505727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3875590" y="3522707"/>
            <a:ext cx="1923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068960"/>
            <a:ext cx="70675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</p:spTree>
    <p:extLst>
      <p:ext uri="{BB962C8B-B14F-4D97-AF65-F5344CB8AC3E}">
        <p14:creationId xmlns:p14="http://schemas.microsoft.com/office/powerpoint/2010/main" val="2914650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000" dirty="0"/>
              <a:t>Block 1 (Zeichen 1 und 2)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Zugehörigkeit zur Länderstruktur</a:t>
            </a:r>
          </a:p>
          <a:p>
            <a:pPr marL="0" indent="0"/>
            <a:endParaRPr lang="de-DE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40" y="2636912"/>
            <a:ext cx="3240360" cy="395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587727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7" name="Rechteck 6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2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/>
              <a:t>Block 2 (Zeichen 3-5)</a:t>
            </a:r>
          </a:p>
          <a:p>
            <a:pPr>
              <a:buFont typeface="Wingdings" pitchFamily="2" charset="2"/>
              <a:buChar char="Ø"/>
            </a:pPr>
            <a:r>
              <a:rPr lang="de-DE" sz="1800" dirty="0">
                <a:solidFill>
                  <a:schemeClr val="tx1"/>
                </a:solidFill>
              </a:rPr>
              <a:t>Behörden- und Organisationszugehörigkeit</a:t>
            </a:r>
          </a:p>
          <a:p>
            <a:pPr marL="0" indent="0"/>
            <a:endParaRPr lang="de-DE" sz="1800" dirty="0"/>
          </a:p>
          <a:p>
            <a:endParaRPr lang="de-DE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827584" y="2636912"/>
          <a:ext cx="6912768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Feuerwehr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Katastrophenschutz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KAT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Rettungsdienst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Polizei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POL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3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3 (Zeichen 6-8)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Zuordnung zu Landkreis/ kreisfreier Stadt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Amtliches Kraftfahrzeugkennzeichen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4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4.1. (Zeichen 9-13)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Weitere Untergliederung unterhalb Landkreisebene z.B. VG-Zuordnung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Ziffern oder Buchstaben möglich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Beispiel: Wache 1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9" name="Rechteck 8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6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4.2. (Zeichen 14-21)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Taktischer Einsatzwert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72000" y="589520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   L   W</a:t>
            </a:r>
          </a:p>
        </p:txBody>
      </p:sp>
      <p:sp>
        <p:nvSpPr>
          <p:cNvPr id="11" name="Rechteck 10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5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4.3. (Zeichen 22 und 23)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Unterscheidung mehrerer Teilnehmer mit gleicher Funktionsbezeichnung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Handfunkgeräte, die keinem Fahrzeug oder keiner Funktion zugeordnet sind, werden an dieser Stelle durchnummeriert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72000" y="589520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   L   W   </a:t>
            </a:r>
          </a:p>
        </p:txBody>
      </p:sp>
      <p:sp>
        <p:nvSpPr>
          <p:cNvPr id="10" name="Rechteck 9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6948264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7B0109C-C975-4DF3-8EE1-925B61F58398}"/>
              </a:ext>
            </a:extLst>
          </p:cNvPr>
          <p:cNvSpPr txBox="1"/>
          <p:nvPr/>
        </p:nvSpPr>
        <p:spPr>
          <a:xfrm>
            <a:off x="6936959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27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5 (Zeichen 24)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Unterscheidung mehrerer Teilnehmer der gleichen taktischen Einheit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Hier: 1.HFG des 1. ELW 1 der FW Koblenz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72000" y="589520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   L   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50411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11" name="Rechteck 10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3F3ED85-3268-4A3C-B795-B636DF586BEB}"/>
              </a:ext>
            </a:extLst>
          </p:cNvPr>
          <p:cNvSpPr/>
          <p:nvPr/>
        </p:nvSpPr>
        <p:spPr bwMode="auto">
          <a:xfrm>
            <a:off x="6948264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D8432CC-D988-4106-9C66-26A46702BD3F}"/>
              </a:ext>
            </a:extLst>
          </p:cNvPr>
          <p:cNvSpPr txBox="1"/>
          <p:nvPr/>
        </p:nvSpPr>
        <p:spPr>
          <a:xfrm>
            <a:off x="6936959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413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Geographische Umstände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/>
              <a:t>Die Abstrahlung der EM-Wellen wird durch diverse Einflüsse vermindert, ausgelöscht oder auch verbessert: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Beugung an Kanten und Ecken (Gebäude)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Störungen in EM-Feldern (in der Nähe elektrischer Anlagen)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Reflexion an Flächen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Absorption </a:t>
            </a:r>
          </a:p>
        </p:txBody>
      </p:sp>
      <p:pic>
        <p:nvPicPr>
          <p:cNvPr id="6" name="Bild 2" descr="C:\Dokumente und Einstellungen\praktikant-1\Desktop\Kap 3 bilder\Wellenausbreitun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848" y="4149080"/>
            <a:ext cx="5831840" cy="241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40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4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1050032"/>
          </a:xfrm>
        </p:spPr>
        <p:txBody>
          <a:bodyPr/>
          <a:lstStyle/>
          <a:p>
            <a:r>
              <a:rPr lang="de-DE" cap="none" dirty="0">
                <a:latin typeface="Arial" pitchFamily="34" charset="0"/>
                <a:ea typeface="ＭＳ Ｐゴシック" pitchFamily="34" charset="-128"/>
              </a:rPr>
              <a:t>Ende des Kapitels „Physikalische und technische Grundlagen“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8" cy="2338388"/>
          </a:xfrm>
        </p:spPr>
        <p:txBody>
          <a:bodyPr/>
          <a:lstStyle/>
          <a:p>
            <a:pPr indent="0">
              <a:spcBef>
                <a:spcPct val="0"/>
              </a:spcBef>
            </a:pPr>
            <a:endParaRPr lang="de-DE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indent="0">
              <a:spcBef>
                <a:spcPct val="0"/>
              </a:spcBef>
            </a:pPr>
            <a:endParaRPr lang="de-DE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indent="0">
              <a:spcBef>
                <a:spcPct val="0"/>
              </a:spcBef>
            </a:pPr>
            <a:endParaRPr lang="de-DE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98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Reichweite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16016" y="2348880"/>
            <a:ext cx="271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871D33"/>
                </a:solidFill>
              </a:rPr>
              <a:t>Welche Reichweiten kann ich damit erreichen?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5" y="2708920"/>
            <a:ext cx="3240360" cy="3245701"/>
          </a:xfrm>
          <a:prstGeom prst="rect">
            <a:avLst/>
          </a:prstGeom>
        </p:spPr>
      </p:pic>
      <p:pic>
        <p:nvPicPr>
          <p:cNvPr id="8" name="Bild 1" descr="C:\Dokumente und Einstellungen\praktikant-1\Desktop\Bilde ppt\wellenausbreitun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838420"/>
            <a:ext cx="82512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9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1"/>
    </mc:Choice>
    <mc:Fallback xmlns="">
      <p:transition advTm="13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Reichweite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/>
              <a:t>Beeinflussende Faktoren: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Sende- und Empfangsleistung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Antennenhöhe und –</a:t>
            </a:r>
            <a:r>
              <a:rPr lang="de-DE" sz="2400" dirty="0" err="1">
                <a:solidFill>
                  <a:schemeClr val="tx1"/>
                </a:solidFill>
              </a:rPr>
              <a:t>bauart</a:t>
            </a:r>
            <a:endParaRPr lang="de-DE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Geographische Umstände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Standort und Trageweise des Gerätes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Wetter (!)</a:t>
            </a:r>
          </a:p>
        </p:txBody>
      </p:sp>
    </p:spTree>
    <p:extLst>
      <p:ext uri="{BB962C8B-B14F-4D97-AF65-F5344CB8AC3E}">
        <p14:creationId xmlns:p14="http://schemas.microsoft.com/office/powerpoint/2010/main" val="137200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Sende- und Empfangsleistung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/>
              <a:t>Prinzipiell gilt: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Mehr Sendeleistung = Mehr Reichweite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Feldstärke wird mit dem Quadrat des Abstands schwächer (wie Wärmestrahlung)</a:t>
            </a:r>
          </a:p>
          <a:p>
            <a:pPr marL="0" indent="0"/>
            <a:endParaRPr lang="de-DE" sz="2800" dirty="0"/>
          </a:p>
        </p:txBody>
      </p: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937533" y="3556225"/>
            <a:ext cx="6546572" cy="2691765"/>
            <a:chOff x="130" y="1026"/>
            <a:chExt cx="5381" cy="2480"/>
          </a:xfrm>
        </p:grpSpPr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58" y="1117"/>
              <a:ext cx="5353" cy="2389"/>
              <a:chOff x="0" y="799"/>
              <a:chExt cx="5353" cy="2389"/>
            </a:xfrm>
          </p:grpSpPr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0" y="2840"/>
                <a:ext cx="133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Empfangsfeldstärke</a:t>
                </a:r>
              </a:p>
            </p:txBody>
          </p:sp>
          <p:sp>
            <p:nvSpPr>
              <p:cNvPr id="11" name="AutoShape 4"/>
              <p:cNvSpPr>
                <a:spLocks noChangeArrowheads="1"/>
              </p:cNvSpPr>
              <p:nvPr/>
            </p:nvSpPr>
            <p:spPr bwMode="auto">
              <a:xfrm rot="16200000">
                <a:off x="2631" y="-335"/>
                <a:ext cx="1587" cy="385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9F4A5C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flipV="1">
                <a:off x="1451" y="1451"/>
                <a:ext cx="0" cy="86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1406" y="1496"/>
                <a:ext cx="84" cy="83"/>
                <a:chOff x="1202" y="2024"/>
                <a:chExt cx="181" cy="181"/>
              </a:xfrm>
            </p:grpSpPr>
            <p:sp>
              <p:nvSpPr>
                <p:cNvPr id="59" name="Line 7"/>
                <p:cNvSpPr>
                  <a:spLocks noChangeShapeType="1"/>
                </p:cNvSpPr>
                <p:nvPr/>
              </p:nvSpPr>
              <p:spPr bwMode="auto">
                <a:xfrm>
                  <a:off x="1202" y="2024"/>
                  <a:ext cx="90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292" y="2024"/>
                  <a:ext cx="91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9"/>
              <p:cNvGrpSpPr>
                <a:grpSpLocks/>
              </p:cNvGrpSpPr>
              <p:nvPr/>
            </p:nvGrpSpPr>
            <p:grpSpPr bwMode="auto">
              <a:xfrm rot="11028565">
                <a:off x="1406" y="1587"/>
                <a:ext cx="84" cy="83"/>
                <a:chOff x="1202" y="2024"/>
                <a:chExt cx="181" cy="181"/>
              </a:xfrm>
            </p:grpSpPr>
            <p:sp>
              <p:nvSpPr>
                <p:cNvPr id="57" name="Line 10"/>
                <p:cNvSpPr>
                  <a:spLocks noChangeShapeType="1"/>
                </p:cNvSpPr>
                <p:nvPr/>
              </p:nvSpPr>
              <p:spPr bwMode="auto">
                <a:xfrm>
                  <a:off x="1202" y="2024"/>
                  <a:ext cx="90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92" y="2024"/>
                  <a:ext cx="91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2087" y="1888"/>
                <a:ext cx="1" cy="12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2766" y="1950"/>
                <a:ext cx="1" cy="1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4218" y="2222"/>
                <a:ext cx="1" cy="8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3490" y="2086"/>
                <a:ext cx="3" cy="10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4898" y="2313"/>
                <a:ext cx="1" cy="7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" name="Group 17"/>
              <p:cNvGrpSpPr>
                <a:grpSpLocks/>
              </p:cNvGrpSpPr>
              <p:nvPr/>
            </p:nvGrpSpPr>
            <p:grpSpPr bwMode="auto">
              <a:xfrm>
                <a:off x="3855" y="1133"/>
                <a:ext cx="726" cy="1044"/>
                <a:chOff x="4150" y="2069"/>
                <a:chExt cx="726" cy="1044"/>
              </a:xfrm>
            </p:grpSpPr>
            <p:sp>
              <p:nvSpPr>
                <p:cNvPr id="53" name="Line 18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0" cy="9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Line 19"/>
                <p:cNvSpPr>
                  <a:spLocks noChangeShapeType="1"/>
                </p:cNvSpPr>
                <p:nvPr/>
              </p:nvSpPr>
              <p:spPr bwMode="auto">
                <a:xfrm>
                  <a:off x="4876" y="2205"/>
                  <a:ext cx="0" cy="9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Line 20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Line 21"/>
                <p:cNvSpPr>
                  <a:spLocks noChangeShapeType="1"/>
                </p:cNvSpPr>
                <p:nvPr/>
              </p:nvSpPr>
              <p:spPr bwMode="auto">
                <a:xfrm>
                  <a:off x="4150" y="2976"/>
                  <a:ext cx="726" cy="13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1" name="Group 22"/>
              <p:cNvGrpSpPr>
                <a:grpSpLocks/>
              </p:cNvGrpSpPr>
              <p:nvPr/>
            </p:nvGrpSpPr>
            <p:grpSpPr bwMode="auto">
              <a:xfrm>
                <a:off x="1995" y="1496"/>
                <a:ext cx="181" cy="226"/>
                <a:chOff x="4150" y="2069"/>
                <a:chExt cx="726" cy="1044"/>
              </a:xfrm>
            </p:grpSpPr>
            <p:sp>
              <p:nvSpPr>
                <p:cNvPr id="49" name="Line 23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0" cy="9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Line 24"/>
                <p:cNvSpPr>
                  <a:spLocks noChangeShapeType="1"/>
                </p:cNvSpPr>
                <p:nvPr/>
              </p:nvSpPr>
              <p:spPr bwMode="auto">
                <a:xfrm>
                  <a:off x="4876" y="2205"/>
                  <a:ext cx="0" cy="9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Line 25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26"/>
                <p:cNvSpPr>
                  <a:spLocks noChangeShapeType="1"/>
                </p:cNvSpPr>
                <p:nvPr/>
              </p:nvSpPr>
              <p:spPr bwMode="auto">
                <a:xfrm>
                  <a:off x="4150" y="2976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2" name="Line 27"/>
              <p:cNvSpPr>
                <a:spLocks noChangeShapeType="1"/>
              </p:cNvSpPr>
              <p:nvPr/>
            </p:nvSpPr>
            <p:spPr bwMode="auto">
              <a:xfrm flipH="1">
                <a:off x="4218" y="1207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28"/>
              <p:cNvSpPr>
                <a:spLocks noChangeShapeType="1"/>
              </p:cNvSpPr>
              <p:nvPr/>
            </p:nvSpPr>
            <p:spPr bwMode="auto">
              <a:xfrm flipH="1">
                <a:off x="4037" y="1162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flipH="1" flipV="1">
                <a:off x="3855" y="1360"/>
                <a:ext cx="7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flipH="1" flipV="1">
                <a:off x="3855" y="1587"/>
                <a:ext cx="7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31"/>
              <p:cNvSpPr>
                <a:spLocks noChangeShapeType="1"/>
              </p:cNvSpPr>
              <p:nvPr/>
            </p:nvSpPr>
            <p:spPr bwMode="auto">
              <a:xfrm flipH="1" flipV="1">
                <a:off x="3855" y="1814"/>
                <a:ext cx="7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H="1">
                <a:off x="4399" y="1252"/>
                <a:ext cx="1" cy="8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" name="Group 33"/>
              <p:cNvGrpSpPr>
                <a:grpSpLocks/>
              </p:cNvGrpSpPr>
              <p:nvPr/>
            </p:nvGrpSpPr>
            <p:grpSpPr bwMode="auto">
              <a:xfrm>
                <a:off x="2627" y="1360"/>
                <a:ext cx="321" cy="499"/>
                <a:chOff x="4150" y="2069"/>
                <a:chExt cx="734" cy="1044"/>
              </a:xfrm>
            </p:grpSpPr>
            <p:sp>
              <p:nvSpPr>
                <p:cNvPr id="45" name="Line 34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0" cy="9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Line 35"/>
                <p:cNvSpPr>
                  <a:spLocks noChangeShapeType="1"/>
                </p:cNvSpPr>
                <p:nvPr/>
              </p:nvSpPr>
              <p:spPr bwMode="auto">
                <a:xfrm>
                  <a:off x="4876" y="2205"/>
                  <a:ext cx="0" cy="9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Line 36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Line 37"/>
                <p:cNvSpPr>
                  <a:spLocks noChangeShapeType="1"/>
                </p:cNvSpPr>
                <p:nvPr/>
              </p:nvSpPr>
              <p:spPr bwMode="auto">
                <a:xfrm>
                  <a:off x="4157" y="2976"/>
                  <a:ext cx="727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9" name="Line 38"/>
              <p:cNvSpPr>
                <a:spLocks noChangeShapeType="1"/>
              </p:cNvSpPr>
              <p:nvPr/>
            </p:nvSpPr>
            <p:spPr bwMode="auto">
              <a:xfrm flipH="1" flipV="1">
                <a:off x="2767" y="1388"/>
                <a:ext cx="5" cy="4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39"/>
              <p:cNvSpPr>
                <a:spLocks noChangeShapeType="1"/>
              </p:cNvSpPr>
              <p:nvPr/>
            </p:nvSpPr>
            <p:spPr bwMode="auto">
              <a:xfrm rot="21420000">
                <a:off x="2629" y="1571"/>
                <a:ext cx="318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40"/>
              <p:cNvSpPr>
                <a:spLocks noChangeShapeType="1"/>
              </p:cNvSpPr>
              <p:nvPr/>
            </p:nvSpPr>
            <p:spPr bwMode="auto">
              <a:xfrm>
                <a:off x="1451" y="2449"/>
                <a:ext cx="1" cy="6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 Box 41"/>
              <p:cNvSpPr txBox="1">
                <a:spLocks noChangeArrowheads="1"/>
              </p:cNvSpPr>
              <p:nvPr/>
            </p:nvSpPr>
            <p:spPr bwMode="auto">
              <a:xfrm>
                <a:off x="318" y="2477"/>
                <a:ext cx="7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Entfernung</a:t>
                </a:r>
              </a:p>
            </p:txBody>
          </p:sp>
          <p:sp>
            <p:nvSpPr>
              <p:cNvPr id="33" name="Text Box 42"/>
              <p:cNvSpPr txBox="1">
                <a:spLocks noChangeArrowheads="1"/>
              </p:cNvSpPr>
              <p:nvPr/>
            </p:nvSpPr>
            <p:spPr bwMode="auto">
              <a:xfrm>
                <a:off x="2087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34" name="Line 43"/>
              <p:cNvSpPr>
                <a:spLocks noChangeShapeType="1"/>
              </p:cNvSpPr>
              <p:nvPr/>
            </p:nvSpPr>
            <p:spPr bwMode="auto">
              <a:xfrm>
                <a:off x="1452" y="2568"/>
                <a:ext cx="38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>
                <a:off x="1452" y="2931"/>
                <a:ext cx="38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Text Box 45"/>
              <p:cNvSpPr txBox="1">
                <a:spLocks noChangeArrowheads="1"/>
              </p:cNvSpPr>
              <p:nvPr/>
            </p:nvSpPr>
            <p:spPr bwMode="auto">
              <a:xfrm>
                <a:off x="2812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37" name="Text Box 46"/>
              <p:cNvSpPr txBox="1">
                <a:spLocks noChangeArrowheads="1"/>
              </p:cNvSpPr>
              <p:nvPr/>
            </p:nvSpPr>
            <p:spPr bwMode="auto">
              <a:xfrm>
                <a:off x="3493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38" name="Text Box 47"/>
              <p:cNvSpPr txBox="1">
                <a:spLocks noChangeArrowheads="1"/>
              </p:cNvSpPr>
              <p:nvPr/>
            </p:nvSpPr>
            <p:spPr bwMode="auto">
              <a:xfrm>
                <a:off x="4219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39" name="Text Box 48"/>
              <p:cNvSpPr txBox="1">
                <a:spLocks noChangeArrowheads="1"/>
              </p:cNvSpPr>
              <p:nvPr/>
            </p:nvSpPr>
            <p:spPr bwMode="auto">
              <a:xfrm>
                <a:off x="4899" y="2567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40" name="Text Box 49"/>
              <p:cNvSpPr txBox="1">
                <a:spLocks noChangeArrowheads="1"/>
              </p:cNvSpPr>
              <p:nvPr/>
            </p:nvSpPr>
            <p:spPr bwMode="auto">
              <a:xfrm>
                <a:off x="2087" y="2976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41" name="Text Box 50"/>
              <p:cNvSpPr txBox="1">
                <a:spLocks noChangeArrowheads="1"/>
              </p:cNvSpPr>
              <p:nvPr/>
            </p:nvSpPr>
            <p:spPr bwMode="auto">
              <a:xfrm>
                <a:off x="2767" y="2976"/>
                <a:ext cx="2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1/4</a:t>
                </a:r>
              </a:p>
            </p:txBody>
          </p:sp>
          <p:sp>
            <p:nvSpPr>
              <p:cNvPr id="42" name="Text Box 51"/>
              <p:cNvSpPr txBox="1">
                <a:spLocks noChangeArrowheads="1"/>
              </p:cNvSpPr>
              <p:nvPr/>
            </p:nvSpPr>
            <p:spPr bwMode="auto">
              <a:xfrm>
                <a:off x="3493" y="2976"/>
                <a:ext cx="2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1/9</a:t>
                </a:r>
              </a:p>
            </p:txBody>
          </p:sp>
          <p:sp>
            <p:nvSpPr>
              <p:cNvPr id="43" name="Text Box 52"/>
              <p:cNvSpPr txBox="1">
                <a:spLocks noChangeArrowheads="1"/>
              </p:cNvSpPr>
              <p:nvPr/>
            </p:nvSpPr>
            <p:spPr bwMode="auto">
              <a:xfrm>
                <a:off x="4264" y="2976"/>
                <a:ext cx="3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1/16</a:t>
                </a:r>
              </a:p>
            </p:txBody>
          </p:sp>
          <p:sp>
            <p:nvSpPr>
              <p:cNvPr id="44" name="Text Box 53"/>
              <p:cNvSpPr txBox="1">
                <a:spLocks noChangeArrowheads="1"/>
              </p:cNvSpPr>
              <p:nvPr/>
            </p:nvSpPr>
            <p:spPr bwMode="auto">
              <a:xfrm>
                <a:off x="4899" y="2976"/>
                <a:ext cx="3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1/25</a:t>
                </a:r>
              </a:p>
            </p:txBody>
          </p:sp>
        </p:grpSp>
        <p:sp>
          <p:nvSpPr>
            <p:cNvPr id="8" name="Text Box 57"/>
            <p:cNvSpPr txBox="1">
              <a:spLocks noChangeArrowheads="1"/>
            </p:cNvSpPr>
            <p:nvPr/>
          </p:nvSpPr>
          <p:spPr bwMode="auto">
            <a:xfrm>
              <a:off x="130" y="1689"/>
              <a:ext cx="122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Ausgangsleistung</a:t>
              </a:r>
            </a:p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Sender</a:t>
              </a:r>
            </a:p>
          </p:txBody>
        </p:sp>
        <p:sp>
          <p:nvSpPr>
            <p:cNvPr id="9" name="Text Box 58"/>
            <p:cNvSpPr txBox="1">
              <a:spLocks noChangeArrowheads="1"/>
            </p:cNvSpPr>
            <p:nvPr/>
          </p:nvSpPr>
          <p:spPr bwMode="auto">
            <a:xfrm>
              <a:off x="4126" y="1026"/>
              <a:ext cx="118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Eingangsleistung</a:t>
              </a:r>
            </a:p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Empfänger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6461238" y="6381328"/>
            <a:ext cx="26581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Bildquelle : Schulungsunterlage Digitalfunk LFKS RLP</a:t>
            </a:r>
          </a:p>
        </p:txBody>
      </p:sp>
    </p:spTree>
    <p:extLst>
      <p:ext uri="{BB962C8B-B14F-4D97-AF65-F5344CB8AC3E}">
        <p14:creationId xmlns:p14="http://schemas.microsoft.com/office/powerpoint/2010/main" val="327310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403648" y="4171096"/>
            <a:ext cx="7636123" cy="2362200"/>
            <a:chOff x="1403648" y="4171096"/>
            <a:chExt cx="7636123" cy="2362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171096"/>
              <a:ext cx="60769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071" y="5499714"/>
              <a:ext cx="720081" cy="51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6734544" y="4563610"/>
              <a:ext cx="746054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FFFF"/>
                  </a:solidFill>
                </a:rPr>
                <a:t>A</a:t>
              </a:r>
            </a:p>
            <a:p>
              <a:r>
                <a:rPr lang="de-DE" dirty="0">
                  <a:solidFill>
                    <a:srgbClr val="FFFFFF"/>
                  </a:solidFill>
                </a:rPr>
                <a:t>A</a:t>
              </a:r>
            </a:p>
            <a:p>
              <a:r>
                <a:rPr lang="de-DE" dirty="0">
                  <a:solidFill>
                    <a:srgbClr val="FFFFFF"/>
                  </a:solidFill>
                </a:rPr>
                <a:t>A</a:t>
              </a:r>
            </a:p>
            <a:p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551932" y="5514294"/>
              <a:ext cx="899118" cy="5018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846111" y="6071631"/>
              <a:ext cx="367240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925964" y="6291802"/>
              <a:ext cx="2113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rgbClr val="000000"/>
                  </a:solidFill>
                </a:rPr>
                <a:t>Bildquelle: Lehrstoffmappe Sprechfunk NRW</a:t>
              </a:r>
            </a:p>
          </p:txBody>
        </p:sp>
      </p:grpSp>
      <p:sp>
        <p:nvSpPr>
          <p:cNvPr id="10" name="Rechteck 9"/>
          <p:cNvSpPr/>
          <p:nvPr/>
        </p:nvSpPr>
        <p:spPr bwMode="auto">
          <a:xfrm>
            <a:off x="3059832" y="3907632"/>
            <a:ext cx="4274446" cy="3972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Antennenhöhe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Je höher die Antenne, desto größer die Reichweite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Maximale Höhe ist limitiert auf 15m, da ansonsten eine </a:t>
            </a:r>
            <a:r>
              <a:rPr lang="de-DE" sz="2400" dirty="0" err="1">
                <a:solidFill>
                  <a:schemeClr val="tx1"/>
                </a:solidFill>
              </a:rPr>
              <a:t>Einbuchung</a:t>
            </a:r>
            <a:r>
              <a:rPr lang="de-DE" sz="2400" dirty="0">
                <a:solidFill>
                  <a:schemeClr val="tx1"/>
                </a:solidFill>
              </a:rPr>
              <a:t> in zu viele Basisstationen erfolgen könnte</a:t>
            </a:r>
          </a:p>
        </p:txBody>
      </p:sp>
    </p:spTree>
    <p:extLst>
      <p:ext uri="{BB962C8B-B14F-4D97-AF65-F5344CB8AC3E}">
        <p14:creationId xmlns:p14="http://schemas.microsoft.com/office/powerpoint/2010/main" val="2265936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6.3"/>
</p:tagLst>
</file>

<file path=ppt/theme/theme1.xml><?xml version="1.0" encoding="utf-8"?>
<a:theme xmlns:a="http://schemas.openxmlformats.org/drawingml/2006/main" name="Folienmaster_lfks">
  <a:themeElements>
    <a:clrScheme name="Landes-Rot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CB400"/>
      </a:hlink>
      <a:folHlink>
        <a:srgbClr val="8C9EA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nmaster_lfks">
  <a:themeElements>
    <a:clrScheme name="Benutzerdefiniert 3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0C0C0"/>
      </a:hlink>
      <a:folHlink>
        <a:srgbClr val="C0C0C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Folienmaster_lfks">
  <a:themeElements>
    <a:clrScheme name="Landes-Rot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CB400"/>
      </a:hlink>
      <a:folHlink>
        <a:srgbClr val="8C9EA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customXsn xmlns="http://schemas.microsoft.com/office/2006/metadata/customXsn">
  <xsnLocation>http://intranet/_cts/Word-Dokument (2007)/220cfe8ec6df9e16customXsn.xsn</xsnLocation>
  <cached>True</cached>
  <openByDefault>True</openByDefault>
  <xsnScope>http://intranet</xsnScope>
</customXsn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rgaenzendeInfos xmlns="7e132b99-a126-4418-9f0f-d82c01e3054b" xsi:nil="true"/>
    <Unterrichtseinheit xmlns="7e132b99-a126-4418-9f0f-d82c01e3054b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-Datei (2007)" ma:contentTypeID="0x0101004BFDAE3AACC7E14A848B43DB703D43EA009D5A0F31896E004FAC62277B73DEB69A" ma:contentTypeVersion="7" ma:contentTypeDescription="" ma:contentTypeScope="" ma:versionID="90b7d608e74570253b40d74e866bedfa">
  <xsd:schema xmlns:xsd="http://www.w3.org/2001/XMLSchema" xmlns:xs="http://www.w3.org/2001/XMLSchema" xmlns:p="http://schemas.microsoft.com/office/2006/metadata/properties" xmlns:ns2="7e132b99-a126-4418-9f0f-d82c01e3054b" targetNamespace="http://schemas.microsoft.com/office/2006/metadata/properties" ma:root="true" ma:fieldsID="3990ea2898aef24dd4c604f2fcb49371" ns2:_="">
    <xsd:import namespace="7e132b99-a126-4418-9f0f-d82c01e3054b"/>
    <xsd:element name="properties">
      <xsd:complexType>
        <xsd:sequence>
          <xsd:element name="documentManagement">
            <xsd:complexType>
              <xsd:all>
                <xsd:element ref="ns2:Unterrichtseinheit" minOccurs="0"/>
                <xsd:element ref="ns2:ErgaenzendeInfo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32b99-a126-4418-9f0f-d82c01e3054b" elementFormDefault="qualified">
    <xsd:import namespace="http://schemas.microsoft.com/office/2006/documentManagement/types"/>
    <xsd:import namespace="http://schemas.microsoft.com/office/infopath/2007/PartnerControls"/>
    <xsd:element name="Unterrichtseinheit" ma:index="8" nillable="true" ma:displayName="Unterrichtseinheit" ma:format="Dropdown" ma:internalName="Unterrichtseinheit">
      <xsd:simpleType>
        <xsd:restriction base="dms:Choice">
          <xsd:enumeration value="ABC"/>
          <xsd:enumeration value="Ausbilden"/>
        </xsd:restriction>
      </xsd:simpleType>
    </xsd:element>
    <xsd:element name="ErgaenzendeInfos" ma:index="9" nillable="true" ma:displayName="Ergänzende Infos" ma:format="Dropdown" ma:internalName="ErgaenzendeInfos">
      <xsd:simpleType>
        <xsd:restriction base="dms:Choice">
          <xsd:enumeration value="Erg. Info´s"/>
          <xsd:enumeration value="Präsentationen"/>
          <xsd:enumeration value="Vorbereitu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957E8E-56FE-4995-ACD7-E7064668B0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50EE16-9336-4DD8-93E4-8EC68285A27E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58AA3FDB-AF5E-41D5-98E4-CCC88D19B6E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e132b99-a126-4418-9f0f-d82c01e3054b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E8B254F-4BBF-4DB5-9DD3-712B84D72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132b99-a126-4418-9f0f-d82c01e30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Folienmaster_lfks</Template>
  <TotalTime>0</TotalTime>
  <Words>1412</Words>
  <Application>Microsoft Office PowerPoint</Application>
  <PresentationFormat>Bildschirmpräsentation (4:3)</PresentationFormat>
  <Paragraphs>348</Paragraphs>
  <Slides>50</Slides>
  <Notes>10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Arial</vt:lpstr>
      <vt:lpstr>Bliss Light</vt:lpstr>
      <vt:lpstr>Bliss Regular</vt:lpstr>
      <vt:lpstr>Calibri</vt:lpstr>
      <vt:lpstr>Wingdings</vt:lpstr>
      <vt:lpstr>Folienmaster_lfks</vt:lpstr>
      <vt:lpstr>1_Folienmaster_lfks</vt:lpstr>
      <vt:lpstr>2_Folienmaster_lfks</vt:lpstr>
      <vt:lpstr>3  Physikalisch-technische  Grundlagen</vt:lpstr>
      <vt:lpstr>Gliederung</vt:lpstr>
      <vt:lpstr>Grundlagen</vt:lpstr>
      <vt:lpstr>Elektro-magnetische Wellen</vt:lpstr>
      <vt:lpstr>Geographische Umstände</vt:lpstr>
      <vt:lpstr>Reichweite</vt:lpstr>
      <vt:lpstr>Reichweite</vt:lpstr>
      <vt:lpstr>Sende- und Empfangsleistung</vt:lpstr>
      <vt:lpstr>Antennenhöhe</vt:lpstr>
      <vt:lpstr>Antennenposition</vt:lpstr>
      <vt:lpstr>3.1 digitalfunk</vt:lpstr>
      <vt:lpstr>Physikalische und technische grundlagen</vt:lpstr>
      <vt:lpstr>ÜbeRtragung</vt:lpstr>
      <vt:lpstr>Netzstruktur</vt:lpstr>
      <vt:lpstr>Endgeräte (Ebene I)</vt:lpstr>
      <vt:lpstr>Netzaufbau in 5 Ebenen</vt:lpstr>
      <vt:lpstr>Basisstationen (Ebene II)</vt:lpstr>
      <vt:lpstr>Netzaufbau in 5 Ebenen</vt:lpstr>
      <vt:lpstr>Vermittlung (EBENE III)</vt:lpstr>
      <vt:lpstr>Netzaufbau in 5 Ebenen</vt:lpstr>
      <vt:lpstr>Transitvermittlung  (EBENE IV)</vt:lpstr>
      <vt:lpstr>Netzaufbau in 5 Ebenen</vt:lpstr>
      <vt:lpstr>Nutzen</vt:lpstr>
      <vt:lpstr>Rückfallbetrieb</vt:lpstr>
      <vt:lpstr>Fallback Mode Operation</vt:lpstr>
      <vt:lpstr>Maßnahmen</vt:lpstr>
      <vt:lpstr>Betriebsarten</vt:lpstr>
      <vt:lpstr>Netzbetrieb</vt:lpstr>
      <vt:lpstr>Direktbetrieb</vt:lpstr>
      <vt:lpstr>Betriebsarten</vt:lpstr>
      <vt:lpstr>Repeater</vt:lpstr>
      <vt:lpstr>Repeater</vt:lpstr>
      <vt:lpstr>Repeater</vt:lpstr>
      <vt:lpstr>Gateway</vt:lpstr>
      <vt:lpstr>gateway</vt:lpstr>
      <vt:lpstr>gateway</vt:lpstr>
      <vt:lpstr>gateway</vt:lpstr>
      <vt:lpstr>Personalisierung</vt:lpstr>
      <vt:lpstr>TEI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Fragen?</vt:lpstr>
      <vt:lpstr>Ende des Kapitels „Physikalische und technische Grundlagen“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Kreisausbildung_Sprechfunk_3_ Physikalisch-technische_Grundlagen</dc:title>
  <dc:creator>Referendar-1</dc:creator>
  <cp:lastModifiedBy>Desire Schmitt</cp:lastModifiedBy>
  <cp:revision>248</cp:revision>
  <cp:lastPrinted>2009-02-09T14:57:03Z</cp:lastPrinted>
  <dcterms:created xsi:type="dcterms:W3CDTF">2013-08-06T07:01:55Z</dcterms:created>
  <dcterms:modified xsi:type="dcterms:W3CDTF">2024-01-03T13:03:40Z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0x0101004BFDAE3AACC7E14A848B43DB703D43EA009D5A0F31896E004FAC62277B73DEB69A</vt:lpwstr>
  </property>
</Properties>
</file>