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  <p:sldMasterId id="2147483991" r:id="rId6"/>
  </p:sldMasterIdLst>
  <p:notesMasterIdLst>
    <p:notesMasterId r:id="rId31"/>
  </p:notesMasterIdLst>
  <p:handoutMasterIdLst>
    <p:handoutMasterId r:id="rId32"/>
  </p:handoutMasterIdLst>
  <p:sldIdLst>
    <p:sldId id="346" r:id="rId7"/>
    <p:sldId id="378" r:id="rId8"/>
    <p:sldId id="348" r:id="rId9"/>
    <p:sldId id="391" r:id="rId10"/>
    <p:sldId id="350" r:id="rId11"/>
    <p:sldId id="379" r:id="rId12"/>
    <p:sldId id="380" r:id="rId13"/>
    <p:sldId id="381" r:id="rId14"/>
    <p:sldId id="392" r:id="rId15"/>
    <p:sldId id="382" r:id="rId16"/>
    <p:sldId id="393" r:id="rId17"/>
    <p:sldId id="384" r:id="rId18"/>
    <p:sldId id="385" r:id="rId19"/>
    <p:sldId id="394" r:id="rId20"/>
    <p:sldId id="386" r:id="rId21"/>
    <p:sldId id="395" r:id="rId22"/>
    <p:sldId id="387" r:id="rId23"/>
    <p:sldId id="396" r:id="rId24"/>
    <p:sldId id="388" r:id="rId25"/>
    <p:sldId id="397" r:id="rId26"/>
    <p:sldId id="389" r:id="rId27"/>
    <p:sldId id="390" r:id="rId28"/>
    <p:sldId id="375" r:id="rId29"/>
    <p:sldId id="376" r:id="rId3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8F71A0"/>
    <a:srgbClr val="D7DFE9"/>
    <a:srgbClr val="AFBFD3"/>
    <a:srgbClr val="88A0BC"/>
    <a:srgbClr val="6080A6"/>
    <a:srgbClr val="386090"/>
    <a:srgbClr val="DAD0D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94016" autoAdjust="0"/>
  </p:normalViewPr>
  <p:slideViewPr>
    <p:cSldViewPr showGuides="1">
      <p:cViewPr varScale="1">
        <p:scale>
          <a:sx n="114" d="100"/>
          <a:sy n="114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061EF004-8AE8-4851-BFD9-ED5DFF37B03E}" type="datetime1">
              <a:rPr lang="de-DE"/>
              <a:pPr>
                <a:defRPr/>
              </a:pPr>
              <a:t>04.09.2024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113BE717-0813-4DB8-92A2-2A8A7DEC13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51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35C26736-5859-444D-BC53-CB511B99F1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8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E1107DE5-CD99-47E4-9CDC-E234C22F656B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673225"/>
            <a:ext cx="9144000" cy="4937125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DE">
              <a:ea typeface="ＭＳ Ｐゴシック" pitchFamily="-65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2525621"/>
            <a:ext cx="7751764" cy="2185214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24B290C0-B845-D16D-53B5-A4771B4BD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899142B-3823-4CC3-0EF8-9DC4DC3A4A60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1330505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54780126-FC22-4C75-AFD6-61972F65CE3F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673225"/>
            <a:ext cx="9144000" cy="4937125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DE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2525621"/>
            <a:ext cx="7751764" cy="2185214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403A38DF-EAFF-C38D-08E7-56DA767CAA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3067E98-A0D9-4EB5-7799-5B9ACF5FA334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438720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95B58E26-FCB9-43D2-8023-6369BB2353B0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924" y="2538376"/>
            <a:ext cx="7754939" cy="2185214"/>
          </a:xfrm>
        </p:spPr>
        <p:txBody>
          <a:bodyPr anchor="t"/>
          <a:lstStyle>
            <a:lvl1pPr>
              <a:defRPr sz="4800" cap="all">
                <a:solidFill>
                  <a:srgbClr val="8F193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DC063C2D-63FE-71B1-F59D-C137B655E3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DDCA6F8-A0CC-1F25-8ACE-17F6FB238C00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745394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4D04C585-6C25-4724-BB9B-F4273CA39AEF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8AFF67B0-AA7F-A73D-968A-AE439248FF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6546B94-DE8E-C4C1-6FAC-DDAAB0788997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062080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34B8ABA7-6952-483D-AC41-88872BDADAF4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F498447D-371A-7108-AD77-A9D75AD4A6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56948E5-ACE9-A3E9-1B5E-B3E29187DF82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1128812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4573588"/>
          </a:xfrm>
        </p:spPr>
        <p:txBody>
          <a:bodyPr/>
          <a:lstStyle>
            <a:lvl5pPr marL="360363" indent="4763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36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429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F52A7BAB-CEEC-426F-9F86-77F30A2BFA7D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1571625"/>
            <a:ext cx="75596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2" y="446174"/>
            <a:ext cx="5838825" cy="43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EEAAE7EB-586A-992E-4941-20000FFFAF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DEBE1D-B6E4-A5C7-B3AA-503F8A083B9E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87579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68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71DCFC44-90DA-472E-B162-AB06384811B4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  <a:ea typeface="ＭＳ Ｐゴシック" pitchFamily="-65" charset="-128"/>
              </a:rPr>
              <a:t>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9239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48587" cy="2338388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B876E-E009-14FE-78CA-8B7D5FC7C7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82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2171D62A-DB75-4B0F-A0DD-04601DA1AEAB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924" y="2538376"/>
            <a:ext cx="7754939" cy="2185214"/>
          </a:xfrm>
        </p:spPr>
        <p:txBody>
          <a:bodyPr anchor="t"/>
          <a:lstStyle>
            <a:lvl1pPr>
              <a:defRPr sz="4800" cap="all">
                <a:solidFill>
                  <a:srgbClr val="8F193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2992145E-AC52-915A-FBD6-E38866F1F3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0EFD4D3-FA7D-97E2-5679-6B2E8580ADA4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15269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733AE6EE-5430-49C0-A8A2-C2D22076E524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D2047CA2-8DCB-845D-F46A-97849694B4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928745B-5E2B-BE9D-C10A-B000C879535B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187911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EC756B0C-1E8D-4F2E-BA81-A0F7D099BF56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2BD38EE2-E55F-F63C-6645-73CE2F589E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F610A8A-FA98-B2CB-AE09-6FFD9A6A3AAA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357191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4573588"/>
          </a:xfrm>
        </p:spPr>
        <p:txBody>
          <a:bodyPr/>
          <a:lstStyle>
            <a:lvl5pPr marL="360363" indent="4763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927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91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14EF88C2-7617-4EC9-A5E7-97D017B8231B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1571625"/>
            <a:ext cx="75596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ea typeface="ＭＳ Ｐゴシック" pitchFamily="-65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2" y="446174"/>
            <a:ext cx="5838825" cy="43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FB4E8A63-D0AB-D61C-97A3-CA3284FA61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C01511F-24F2-7381-4C0B-F84D08699E71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704474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61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B94F9598-D1D4-4914-872D-B9717117A376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9239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48587" cy="2338388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BE7CCF-A423-7833-2FEC-CBFFED3EBF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6B2D6628-94AD-75BF-C9DA-3CB42DDF797D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382192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8150"/>
            <a:ext cx="583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9600"/>
            <a:ext cx="773906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5530288A-3B1D-47DD-9F49-6B8C1559ACD3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27A465F4-C41F-FC58-6A07-DDDAE6DDB9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6B0DD86-BA64-7C54-8AC4-8F9037AA1732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1" r:id="rId5"/>
    <p:sldLayoutId id="2147483982" r:id="rId6"/>
    <p:sldLayoutId id="2147483989" r:id="rId7"/>
    <p:sldLayoutId id="2147483984" r:id="rId8"/>
    <p:sldLayoutId id="214748399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363538" indent="-3635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358775" indent="-3587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3603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5pPr>
      <a:lvl6pPr marL="8461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3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5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7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8150"/>
            <a:ext cx="583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9600"/>
            <a:ext cx="7739063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395FC703-9972-446D-86EB-1E8D3443D98C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D0C3290D-B2F8-023F-5DCD-8E78313B1F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A176CF8-EF7D-362E-7CC4-8014A31432D1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427621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363538" indent="-3635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358775" indent="-3587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3603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5pPr>
      <a:lvl6pPr marL="8461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3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5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7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4.5. Bedienung der Funkgeräte</a:t>
            </a:r>
          </a:p>
        </p:txBody>
      </p:sp>
    </p:spTree>
    <p:extLst>
      <p:ext uri="{BB962C8B-B14F-4D97-AF65-F5344CB8AC3E}">
        <p14:creationId xmlns:p14="http://schemas.microsoft.com/office/powerpoint/2010/main" val="225616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3DD22-450B-43ED-8A14-04E10609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SRG 3900 mit SCC 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D36E63-2546-4C75-A58F-7B4649F77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989"/>
          <a:stretch/>
        </p:blipFill>
        <p:spPr>
          <a:xfrm>
            <a:off x="1838234" y="2420888"/>
            <a:ext cx="546753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0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6EF0A-10AF-4F75-AAC9-6C246D08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Handbedienconsolen</a:t>
            </a:r>
            <a:r>
              <a:rPr lang="de-DE" dirty="0"/>
              <a:t> (HBC)</a:t>
            </a:r>
          </a:p>
        </p:txBody>
      </p:sp>
    </p:spTree>
    <p:extLst>
      <p:ext uri="{BB962C8B-B14F-4D97-AF65-F5344CB8AC3E}">
        <p14:creationId xmlns:p14="http://schemas.microsoft.com/office/powerpoint/2010/main" val="292824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DBCE9D6-5FFA-4043-888A-8B01D1194C17}"/>
              </a:ext>
            </a:extLst>
          </p:cNvPr>
          <p:cNvGrpSpPr/>
          <p:nvPr/>
        </p:nvGrpSpPr>
        <p:grpSpPr>
          <a:xfrm>
            <a:off x="1872000" y="2204864"/>
            <a:ext cx="5400000" cy="3820253"/>
            <a:chOff x="1480714" y="2129027"/>
            <a:chExt cx="3715504" cy="2599944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9797E48-437C-4C89-9C85-FDC493ACA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1800" y="2200428"/>
              <a:ext cx="1133333" cy="2457143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66F54974-2A01-4F69-8920-864398BBD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0826"/>
            <a:stretch/>
          </p:blipFill>
          <p:spPr>
            <a:xfrm>
              <a:off x="1480714" y="2129027"/>
              <a:ext cx="3715504" cy="2599944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ED1738E-1DBE-4A0C-AAB9-CBF4DDB1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HBC 3/2</a:t>
            </a:r>
          </a:p>
        </p:txBody>
      </p:sp>
    </p:spTree>
    <p:extLst>
      <p:ext uri="{BB962C8B-B14F-4D97-AF65-F5344CB8AC3E}">
        <p14:creationId xmlns:p14="http://schemas.microsoft.com/office/powerpoint/2010/main" val="255694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9D3D3-61B8-4238-92B4-48DDB909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Kurzanleitung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86826DB-0C7C-4A29-B526-0D653108F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32805"/>
              </p:ext>
            </p:extLst>
          </p:nvPr>
        </p:nvGraphicFramePr>
        <p:xfrm>
          <a:off x="685800" y="3429000"/>
          <a:ext cx="7146867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620000">
                  <a:extLst>
                    <a:ext uri="{9D8B030D-6E8A-4147-A177-3AD203B41FA5}">
                      <a16:colId xmlns:a16="http://schemas.microsoft.com/office/drawing/2014/main" val="780118844"/>
                    </a:ext>
                  </a:extLst>
                </a:gridCol>
                <a:gridCol w="5526867">
                  <a:extLst>
                    <a:ext uri="{9D8B030D-6E8A-4147-A177-3AD203B41FA5}">
                      <a16:colId xmlns:a16="http://schemas.microsoft.com/office/drawing/2014/main" val="1949714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Umschaltung 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DMO / TMO / Gateway / Repeater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987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476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Menü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Drücken der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Menü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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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Einstellungen auswählen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der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Kontexttaste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links Auswahl bestätigen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 Untermenü mit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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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Betriebsart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auswählen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 Ordner Betriebsart mit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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DMO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de-DE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TMO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Gateway oder Repeater auswählen.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der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Kontexttaste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links Auswahl bestätigen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340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441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Menü</a:t>
                      </a:r>
                      <a:b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verlassen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Rote Auflegen –Taste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drücken und halten.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843892"/>
                  </a:ext>
                </a:extLst>
              </a:tr>
            </a:tbl>
          </a:graphicData>
        </a:graphic>
      </p:graphicFrame>
      <p:sp>
        <p:nvSpPr>
          <p:cNvPr id="7" name="Textfeld 1475">
            <a:extLst>
              <a:ext uri="{FF2B5EF4-FFF2-40B4-BE49-F238E27FC236}">
                <a16:creationId xmlns:a16="http://schemas.microsoft.com/office/drawing/2014/main" id="{CD93203F-27D0-4B0C-9D35-9244D5C9A5E9}"/>
              </a:ext>
            </a:extLst>
          </p:cNvPr>
          <p:cNvSpPr txBox="1"/>
          <p:nvPr/>
        </p:nvSpPr>
        <p:spPr>
          <a:xfrm>
            <a:off x="685800" y="2165852"/>
            <a:ext cx="7776000" cy="6870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Die Bedienung von Ziffernblock und Navigationstasten ist analog der Bedienung des HRT.</a:t>
            </a:r>
          </a:p>
        </p:txBody>
      </p:sp>
    </p:spTree>
    <p:extLst>
      <p:ext uri="{BB962C8B-B14F-4D97-AF65-F5344CB8AC3E}">
        <p14:creationId xmlns:p14="http://schemas.microsoft.com/office/powerpoint/2010/main" val="3390567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C83F4-7E98-4047-9A4C-E45F0277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</p:spTree>
    <p:extLst>
      <p:ext uri="{BB962C8B-B14F-4D97-AF65-F5344CB8AC3E}">
        <p14:creationId xmlns:p14="http://schemas.microsoft.com/office/powerpoint/2010/main" val="312080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1269F-F558-4CDE-8F16-9568181E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E63CD7-EB3A-4028-9A74-4EABE4276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79" y="2063004"/>
            <a:ext cx="5364641" cy="273199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AE2001B-F762-4C0A-BC0B-FF108291D97F}"/>
              </a:ext>
            </a:extLst>
          </p:cNvPr>
          <p:cNvSpPr txBox="1"/>
          <p:nvPr/>
        </p:nvSpPr>
        <p:spPr>
          <a:xfrm>
            <a:off x="685800" y="4581128"/>
            <a:ext cx="7776000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dirty="0"/>
              <a:t>Durch das Drücken der Notruf-Taste, wird der Notruf geschaltet. Laufende Gespräche werden unterbrochen und der Notrufende hat 30 Sekunden Zeit seinen Notruf abzusetzen. Hierbei muss die Notruftaste nicht gedrückt werden.</a:t>
            </a:r>
          </a:p>
        </p:txBody>
      </p:sp>
    </p:spTree>
    <p:extLst>
      <p:ext uri="{BB962C8B-B14F-4D97-AF65-F5344CB8AC3E}">
        <p14:creationId xmlns:p14="http://schemas.microsoft.com/office/powerpoint/2010/main" val="4129055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B7453-9E3B-4D9B-8A41-7D3AE223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Gruppenwechsel</a:t>
            </a:r>
            <a:br>
              <a:rPr lang="de-DE" dirty="0"/>
            </a:br>
            <a:r>
              <a:rPr lang="de-DE" dirty="0"/>
              <a:t>(über Kurzwahl)</a:t>
            </a:r>
          </a:p>
        </p:txBody>
      </p:sp>
    </p:spTree>
    <p:extLst>
      <p:ext uri="{BB962C8B-B14F-4D97-AF65-F5344CB8AC3E}">
        <p14:creationId xmlns:p14="http://schemas.microsoft.com/office/powerpoint/2010/main" val="3373172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78669-DB88-4866-9975-8DB82D94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Gruppenwechsel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6B8FF4-9CCF-4CDA-8AE0-CD1B2182D8CF}"/>
              </a:ext>
            </a:extLst>
          </p:cNvPr>
          <p:cNvSpPr txBox="1"/>
          <p:nvPr/>
        </p:nvSpPr>
        <p:spPr>
          <a:xfrm>
            <a:off x="685800" y="1988840"/>
            <a:ext cx="7776000" cy="39703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Gruppen können auch über Kurzwahlnummern geschaltet werden. Jeder </a:t>
            </a:r>
            <a:r>
              <a:rPr lang="de-DE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TMO</a:t>
            </a:r>
            <a:r>
              <a:rPr lang="de-DE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-Gruppe ist eine eindeutige vierstellige und jeder </a:t>
            </a:r>
            <a:r>
              <a:rPr lang="de-DE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DMO</a:t>
            </a:r>
            <a:r>
              <a:rPr lang="de-DE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-Gruppe eine eindeutige dreistellige Kurzwahlnummer zugeordnet. Die Kurzwahl wird unterhalb des Gruppennamens im Display angezeigt. Bei bekannter Kurzwahl läuft der Gruppenwechsel wie folgt ab.</a:t>
            </a:r>
          </a:p>
          <a:p>
            <a:endParaRPr lang="de-D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18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-Drücken der Mode-Taste</a:t>
            </a:r>
          </a:p>
          <a:p>
            <a:endParaRPr lang="de-DE" sz="1800" b="1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18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-Eingabe der Kurzwahl über das Nummernfeld</a:t>
            </a:r>
          </a:p>
          <a:p>
            <a:endParaRPr lang="de-DE" sz="1800" b="1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18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-Sprechtaste betätigen oder kurz warten</a:t>
            </a:r>
          </a:p>
          <a:p>
            <a:endParaRPr lang="de-DE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e-DE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Bei erfolgreichem Gruppenwechsel erscheint ein grüner Haken zur Bestätigung.</a:t>
            </a:r>
          </a:p>
        </p:txBody>
      </p:sp>
    </p:spTree>
    <p:extLst>
      <p:ext uri="{BB962C8B-B14F-4D97-AF65-F5344CB8AC3E}">
        <p14:creationId xmlns:p14="http://schemas.microsoft.com/office/powerpoint/2010/main" val="3250279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FF641-04A7-49C1-93E0-07361963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repeaterfunktion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85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4EFAC-B42D-486A-8651-74620581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Repeater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03C22A-CB6E-4A96-A3AF-863341BFC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5" y="1988840"/>
            <a:ext cx="4018203" cy="14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48FF2E6-767E-482B-93EC-D3EF06BD3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397" y="3335605"/>
            <a:ext cx="3949222" cy="144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A7C8EB3-ED5C-4325-903E-C170ADB9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014" y="4745428"/>
            <a:ext cx="3949222" cy="182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8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3565624"/>
          </a:xfrm>
        </p:spPr>
        <p:txBody>
          <a:bodyPr/>
          <a:lstStyle/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Handsprechfunkgeräte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Fahrzeugfunkgeräte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Handbedienkonsolen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Notruf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Gruppenwechsel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Repeater</a:t>
            </a: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Gateway</a:t>
            </a:r>
          </a:p>
          <a:p>
            <a:pPr>
              <a:buFontTx/>
              <a:buChar char="-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5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ADD76-897E-403F-B10D-8C66698C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Gateway</a:t>
            </a:r>
          </a:p>
        </p:txBody>
      </p:sp>
    </p:spTree>
    <p:extLst>
      <p:ext uri="{BB962C8B-B14F-4D97-AF65-F5344CB8AC3E}">
        <p14:creationId xmlns:p14="http://schemas.microsoft.com/office/powerpoint/2010/main" val="36704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0EA4E-C8FE-493A-A47B-B5CA9EF7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Gateway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79A5DAA-0B28-400F-B554-61B3449E564E}"/>
              </a:ext>
            </a:extLst>
          </p:cNvPr>
          <p:cNvGrpSpPr/>
          <p:nvPr/>
        </p:nvGrpSpPr>
        <p:grpSpPr>
          <a:xfrm>
            <a:off x="2518232" y="3446605"/>
            <a:ext cx="3868836" cy="1656024"/>
            <a:chOff x="685800" y="1800000"/>
            <a:chExt cx="3868836" cy="1656024"/>
          </a:xfrm>
        </p:grpSpPr>
        <p:pic>
          <p:nvPicPr>
            <p:cNvPr id="4" name="image316.jpeg">
              <a:extLst>
                <a:ext uri="{FF2B5EF4-FFF2-40B4-BE49-F238E27FC236}">
                  <a16:creationId xmlns:a16="http://schemas.microsoft.com/office/drawing/2014/main" id="{C1A91B41-9524-46A7-8C67-EBAFCA4EDCA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800000"/>
              <a:ext cx="3868836" cy="1656024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D8F06589-2BFC-4932-9E14-816A1F547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3688" y="1926315"/>
              <a:ext cx="1152127" cy="940283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4E4CE4A-A5C7-426E-BF9A-802693D727DA}"/>
              </a:ext>
            </a:extLst>
          </p:cNvPr>
          <p:cNvGrpSpPr/>
          <p:nvPr/>
        </p:nvGrpSpPr>
        <p:grpSpPr>
          <a:xfrm>
            <a:off x="4860032" y="5085184"/>
            <a:ext cx="3940847" cy="1440000"/>
            <a:chOff x="2601576" y="3456000"/>
            <a:chExt cx="3940847" cy="1440000"/>
          </a:xfrm>
        </p:grpSpPr>
        <p:pic>
          <p:nvPicPr>
            <p:cNvPr id="5" name="image317.jpeg">
              <a:extLst>
                <a:ext uri="{FF2B5EF4-FFF2-40B4-BE49-F238E27FC236}">
                  <a16:creationId xmlns:a16="http://schemas.microsoft.com/office/drawing/2014/main" id="{EBAB0DA3-413C-4A08-85E5-C88DAC9F5E9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1576" y="3456000"/>
              <a:ext cx="3940847" cy="14400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3FAF860F-2D48-420E-96F0-99FAB7482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7904" y="3593299"/>
              <a:ext cx="1152128" cy="936000"/>
            </a:xfrm>
            <a:prstGeom prst="rect">
              <a:avLst/>
            </a:prstGeom>
          </p:spPr>
        </p:pic>
        <p:pic>
          <p:nvPicPr>
            <p:cNvPr id="43" name="Grafik 42" descr="Häkchen mit einfarbiger Füllung">
              <a:extLst>
                <a:ext uri="{FF2B5EF4-FFF2-40B4-BE49-F238E27FC236}">
                  <a16:creationId xmlns:a16="http://schemas.microsoft.com/office/drawing/2014/main" id="{3B6FB8E4-4A21-4077-8C82-F3D22E89F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60928" y="3680329"/>
              <a:ext cx="539373" cy="848970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D51BF61-E9B1-46FA-82BE-7B41888DA3DA}"/>
              </a:ext>
            </a:extLst>
          </p:cNvPr>
          <p:cNvGrpSpPr/>
          <p:nvPr/>
        </p:nvGrpSpPr>
        <p:grpSpPr>
          <a:xfrm>
            <a:off x="251520" y="1758218"/>
            <a:ext cx="3897926" cy="1688387"/>
            <a:chOff x="0" y="0"/>
            <a:chExt cx="3147060" cy="1322705"/>
          </a:xfrm>
        </p:grpSpPr>
        <p:pic>
          <p:nvPicPr>
            <p:cNvPr id="19" name="image315.jpeg">
              <a:extLst>
                <a:ext uri="{FF2B5EF4-FFF2-40B4-BE49-F238E27FC236}">
                  <a16:creationId xmlns:a16="http://schemas.microsoft.com/office/drawing/2014/main" id="{6FA66294-699F-490E-B71E-FC50655E9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3147060" cy="1322705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EA0C39E-F7CD-4965-8CFE-0176FDFFE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123825"/>
              <a:ext cx="934720" cy="7010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59942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9EFEB-A69C-43DC-B152-2D1CC3A1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Gateway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D5E0299-4DA6-4B5F-B0CE-5921DC7DE707}"/>
              </a:ext>
            </a:extLst>
          </p:cNvPr>
          <p:cNvGrpSpPr/>
          <p:nvPr/>
        </p:nvGrpSpPr>
        <p:grpSpPr>
          <a:xfrm>
            <a:off x="251520" y="1772816"/>
            <a:ext cx="3927127" cy="1440000"/>
            <a:chOff x="4572000" y="4824000"/>
            <a:chExt cx="3927127" cy="1440000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C27381FA-3E53-4128-A726-491F2A1FE81A}"/>
                </a:ext>
              </a:extLst>
            </p:cNvPr>
            <p:cNvGrpSpPr/>
            <p:nvPr/>
          </p:nvGrpSpPr>
          <p:grpSpPr>
            <a:xfrm>
              <a:off x="4572000" y="4824000"/>
              <a:ext cx="3927127" cy="1440000"/>
              <a:chOff x="4572000" y="4824000"/>
              <a:chExt cx="3927127" cy="1440000"/>
            </a:xfrm>
          </p:grpSpPr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8786D338-7A8B-4B6B-83FB-CBF8BF3C14A2}"/>
                  </a:ext>
                </a:extLst>
              </p:cNvPr>
              <p:cNvGrpSpPr/>
              <p:nvPr/>
            </p:nvGrpSpPr>
            <p:grpSpPr>
              <a:xfrm>
                <a:off x="4572000" y="4824000"/>
                <a:ext cx="3927127" cy="1440000"/>
                <a:chOff x="4572000" y="4824000"/>
                <a:chExt cx="3927127" cy="1440000"/>
              </a:xfrm>
            </p:grpSpPr>
            <p:pic>
              <p:nvPicPr>
                <p:cNvPr id="19" name="image318.jpeg">
                  <a:extLst>
                    <a:ext uri="{FF2B5EF4-FFF2-40B4-BE49-F238E27FC236}">
                      <a16:creationId xmlns:a16="http://schemas.microsoft.com/office/drawing/2014/main" id="{BAF0F6B6-E101-456D-B35B-7B0BEDA3EDB1}"/>
                    </a:ext>
                  </a:extLst>
                </p:cNvPr>
                <p:cNvPicPr preferRelativeResize="0"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572000" y="4824000"/>
                  <a:ext cx="3927127" cy="1440000"/>
                </a:xfrm>
                <a:prstGeom prst="rect">
                  <a:avLst/>
                </a:prstGeom>
              </p:spPr>
            </p:pic>
            <p:pic>
              <p:nvPicPr>
                <p:cNvPr id="20" name="Grafik 19">
                  <a:extLst>
                    <a:ext uri="{FF2B5EF4-FFF2-40B4-BE49-F238E27FC236}">
                      <a16:creationId xmlns:a16="http://schemas.microsoft.com/office/drawing/2014/main" id="{149A44BE-F145-490F-A373-E4DDE7B5868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52120" y="4941169"/>
                  <a:ext cx="1188000" cy="972000"/>
                </a:xfrm>
                <a:prstGeom prst="rect">
                  <a:avLst/>
                </a:prstGeom>
              </p:spPr>
            </p:pic>
          </p:grpSp>
          <p:pic>
            <p:nvPicPr>
              <p:cNvPr id="18" name="image316.jpeg">
                <a:extLst>
                  <a:ext uri="{FF2B5EF4-FFF2-40B4-BE49-F238E27FC236}">
                    <a16:creationId xmlns:a16="http://schemas.microsoft.com/office/drawing/2014/main" id="{81AAE7AC-A6D6-483C-9C06-FDDC51DD93C7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70" b="99698" l="9909" r="92699">
                            <a14:foregroundMark x1="77836" y1="86405" x2="77836" y2="86405"/>
                            <a14:foregroundMark x1="69231" y1="38973" x2="68840" y2="38973"/>
                            <a14:foregroundMark x1="73924" y1="99698" x2="70535" y2="71601"/>
                            <a14:foregroundMark x1="70535" y1="71601" x2="70143" y2="70091"/>
                            <a14:foregroundMark x1="92699" y1="74924" x2="92438" y2="76133"/>
                            <a14:foregroundMark x1="69100" y1="39577" x2="70143" y2="72810"/>
                            <a14:foregroundMark x1="82529" y1="78550" x2="92438" y2="75227"/>
                            <a14:backgroundMark x1="41069" y1="10876" x2="28683" y2="13293"/>
                            <a14:backgroundMark x1="28683" y1="13293" x2="28683" y2="49849"/>
                            <a14:backgroundMark x1="28683" y1="49849" x2="43155" y2="61027"/>
                            <a14:backgroundMark x1="43155" y1="61027" x2="56323" y2="60725"/>
                            <a14:backgroundMark x1="56323" y1="60725" x2="57497" y2="23867"/>
                            <a14:backgroundMark x1="57497" y1="23867" x2="45632" y2="10272"/>
                            <a14:backgroundMark x1="45632" y1="10272" x2="41591" y2="9970"/>
                          </a14:backgroundRemoval>
                        </a14:imgEffect>
                      </a14:imgLayer>
                    </a14:imgProps>
                  </a:ext>
                </a:extLst>
              </a:blip>
              <a:srcRect l="63618" t="33949" r="4081"/>
              <a:stretch/>
            </p:blipFill>
            <p:spPr>
              <a:xfrm>
                <a:off x="6516216" y="5085184"/>
                <a:ext cx="1249680" cy="1093824"/>
              </a:xfrm>
              <a:prstGeom prst="rect">
                <a:avLst/>
              </a:prstGeom>
            </p:spPr>
          </p:pic>
        </p:grpSp>
        <p:pic>
          <p:nvPicPr>
            <p:cNvPr id="16" name="image321.jpeg">
              <a:extLst>
                <a:ext uri="{FF2B5EF4-FFF2-40B4-BE49-F238E27FC236}">
                  <a16:creationId xmlns:a16="http://schemas.microsoft.com/office/drawing/2014/main" id="{4A243660-CD64-425F-9451-D86A197997AD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6" cstate="print"/>
            <a:srcRect l="52716" t="13454" r="44179" b="79137"/>
            <a:stretch/>
          </p:blipFill>
          <p:spPr>
            <a:xfrm>
              <a:off x="6542423" y="4978503"/>
              <a:ext cx="121921" cy="106681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D6D41AA-5F26-45AE-92F9-CE1F1251188A}"/>
              </a:ext>
            </a:extLst>
          </p:cNvPr>
          <p:cNvGrpSpPr/>
          <p:nvPr/>
        </p:nvGrpSpPr>
        <p:grpSpPr>
          <a:xfrm>
            <a:off x="2610675" y="3346352"/>
            <a:ext cx="3913950" cy="1414046"/>
            <a:chOff x="0" y="0"/>
            <a:chExt cx="3148330" cy="1154430"/>
          </a:xfrm>
        </p:grpSpPr>
        <p:pic>
          <p:nvPicPr>
            <p:cNvPr id="22" name="image321.jpeg">
              <a:extLst>
                <a:ext uri="{FF2B5EF4-FFF2-40B4-BE49-F238E27FC236}">
                  <a16:creationId xmlns:a16="http://schemas.microsoft.com/office/drawing/2014/main" id="{AA055B49-4388-43D7-8671-DF2ED008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148330" cy="115443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29F96214-BC48-4745-A3B3-837281599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25" y="142875"/>
              <a:ext cx="914400" cy="685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FE493E0-0C1D-4874-A5A3-93BEE888DA8C}"/>
              </a:ext>
            </a:extLst>
          </p:cNvPr>
          <p:cNvGrpSpPr/>
          <p:nvPr/>
        </p:nvGrpSpPr>
        <p:grpSpPr>
          <a:xfrm>
            <a:off x="3113229" y="4832329"/>
            <a:ext cx="5657441" cy="1744861"/>
            <a:chOff x="-1358927" y="781050"/>
            <a:chExt cx="4590442" cy="1493520"/>
          </a:xfrm>
        </p:grpSpPr>
        <p:pic>
          <p:nvPicPr>
            <p:cNvPr id="25" name="image322.jpeg">
              <a:extLst>
                <a:ext uri="{FF2B5EF4-FFF2-40B4-BE49-F238E27FC236}">
                  <a16:creationId xmlns:a16="http://schemas.microsoft.com/office/drawing/2014/main" id="{E5CDE98C-B0D0-4858-81E3-140C54BCC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725" y="781050"/>
              <a:ext cx="3145790" cy="144145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B2EC1A32-F30C-4E0D-8051-1F9720D8F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75" y="923925"/>
              <a:ext cx="91440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age316.jpeg">
              <a:extLst>
                <a:ext uri="{FF2B5EF4-FFF2-40B4-BE49-F238E27FC236}">
                  <a16:creationId xmlns:a16="http://schemas.microsoft.com/office/drawing/2014/main" id="{DABA7187-F2C6-482A-89B8-97E38D6219B1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70" b="99698" l="9909" r="92699">
                          <a14:foregroundMark x1="77836" y1="86405" x2="77836" y2="86405"/>
                          <a14:foregroundMark x1="69231" y1="38973" x2="68840" y2="38973"/>
                          <a14:foregroundMark x1="73924" y1="99698" x2="70535" y2="71601"/>
                          <a14:foregroundMark x1="70535" y1="71601" x2="70143" y2="70091"/>
                          <a14:foregroundMark x1="92699" y1="74924" x2="92438" y2="76133"/>
                          <a14:foregroundMark x1="69100" y1="39577" x2="70143" y2="72810"/>
                          <a14:foregroundMark x1="82529" y1="78550" x2="92438" y2="75227"/>
                          <a14:backgroundMark x1="41069" y1="10876" x2="28683" y2="13293"/>
                          <a14:backgroundMark x1="28683" y1="13293" x2="28683" y2="49849"/>
                          <a14:backgroundMark x1="28683" y1="49849" x2="43155" y2="61027"/>
                          <a14:backgroundMark x1="43155" y1="61027" x2="56323" y2="60725"/>
                          <a14:backgroundMark x1="56323" y1="60725" x2="57497" y2="23867"/>
                          <a14:backgroundMark x1="57497" y1="23867" x2="45632" y2="10272"/>
                          <a14:backgroundMark x1="45632" y1="10272" x2="41591" y2="99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8" t="33949" r="4081"/>
            <a:stretch/>
          </p:blipFill>
          <p:spPr>
            <a:xfrm>
              <a:off x="1171575" y="1181100"/>
              <a:ext cx="1249680" cy="1093470"/>
            </a:xfrm>
            <a:prstGeom prst="rect">
              <a:avLst/>
            </a:prstGeom>
          </p:spPr>
        </p:pic>
        <p:pic>
          <p:nvPicPr>
            <p:cNvPr id="28" name="image316.jpeg">
              <a:extLst>
                <a:ext uri="{FF2B5EF4-FFF2-40B4-BE49-F238E27FC236}">
                  <a16:creationId xmlns:a16="http://schemas.microsoft.com/office/drawing/2014/main" id="{DABA7187-F2C6-482A-89B8-97E38D6219B1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70" b="99698" l="9909" r="92699">
                          <a14:foregroundMark x1="77836" y1="86405" x2="77836" y2="86405"/>
                          <a14:foregroundMark x1="69231" y1="38973" x2="68840" y2="38973"/>
                          <a14:foregroundMark x1="73924" y1="99698" x2="70535" y2="71601"/>
                          <a14:foregroundMark x1="70535" y1="71601" x2="70143" y2="70091"/>
                          <a14:foregroundMark x1="92699" y1="74924" x2="92438" y2="76133"/>
                          <a14:foregroundMark x1="69100" y1="39577" x2="70143" y2="72810"/>
                          <a14:foregroundMark x1="82529" y1="78550" x2="92438" y2="75227"/>
                          <a14:backgroundMark x1="41069" y1="10876" x2="28683" y2="13293"/>
                          <a14:backgroundMark x1="28683" y1="13293" x2="28683" y2="49849"/>
                          <a14:backgroundMark x1="28683" y1="49849" x2="43155" y2="61027"/>
                          <a14:backgroundMark x1="43155" y1="61027" x2="56323" y2="60725"/>
                          <a14:backgroundMark x1="56323" y1="60725" x2="57497" y2="23867"/>
                          <a14:backgroundMark x1="57497" y1="23867" x2="45632" y2="10272"/>
                          <a14:backgroundMark x1="45632" y1="10272" x2="41591" y2="99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8" t="33949" r="4081"/>
            <a:stretch/>
          </p:blipFill>
          <p:spPr>
            <a:xfrm flipH="1">
              <a:off x="0" y="952500"/>
              <a:ext cx="1249680" cy="109347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E2814582-6C31-4565-97FC-4B8DF71A8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437" b="88750"/>
            <a:stretch/>
          </p:blipFill>
          <p:spPr bwMode="auto">
            <a:xfrm>
              <a:off x="-1235101" y="1123952"/>
              <a:ext cx="743585" cy="5429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588176B1-E818-4854-90C8-A7DDD963159B}"/>
                </a:ext>
              </a:extLst>
            </p:cNvPr>
            <p:cNvCxnSpPr>
              <a:cxnSpLocks/>
              <a:stCxn id="31" idx="2"/>
              <a:endCxn id="32" idx="6"/>
            </p:cNvCxnSpPr>
            <p:nvPr/>
          </p:nvCxnSpPr>
          <p:spPr>
            <a:xfrm flipH="1">
              <a:off x="-387377" y="947738"/>
              <a:ext cx="1282728" cy="44767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6B31380B-C77F-43F7-90C5-B46DC06E9F68}"/>
                </a:ext>
              </a:extLst>
            </p:cNvPr>
            <p:cNvSpPr/>
            <p:nvPr/>
          </p:nvSpPr>
          <p:spPr>
            <a:xfrm>
              <a:off x="895350" y="838200"/>
              <a:ext cx="266700" cy="2190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556526EF-846B-4019-AC30-6393651A3297}"/>
                </a:ext>
              </a:extLst>
            </p:cNvPr>
            <p:cNvSpPr/>
            <p:nvPr/>
          </p:nvSpPr>
          <p:spPr>
            <a:xfrm>
              <a:off x="-1358927" y="923925"/>
              <a:ext cx="971550" cy="9429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33538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23350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Ende des Kapitels</a:t>
            </a:r>
            <a:br>
              <a:rPr lang="de-DE" dirty="0"/>
            </a:br>
            <a:r>
              <a:rPr lang="de-DE" dirty="0"/>
              <a:t>„Bedienung der Funkgeräte“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73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Bedienung der Funkgeräte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932040" y="249289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Wie gehe ich mit den Geräten um?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038" y="4581128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7D1C6C4-84D7-46B9-9361-37DCB5F5D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708920"/>
            <a:ext cx="14264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76"/>
    </mc:Choice>
    <mc:Fallback xmlns="">
      <p:transition advTm="8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C509A-71BE-4086-B343-EECD4B0E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HANDFUNKSPRECHGERÄT</a:t>
            </a:r>
            <a:br>
              <a:rPr lang="de-DE" dirty="0"/>
            </a:br>
            <a:r>
              <a:rPr lang="de-DE" dirty="0"/>
              <a:t>(HRT – Handheld Radio Terminal)</a:t>
            </a:r>
          </a:p>
        </p:txBody>
      </p:sp>
    </p:spTree>
    <p:extLst>
      <p:ext uri="{BB962C8B-B14F-4D97-AF65-F5344CB8AC3E}">
        <p14:creationId xmlns:p14="http://schemas.microsoft.com/office/powerpoint/2010/main" val="1217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HRT „</a:t>
            </a:r>
            <a:r>
              <a:rPr lang="de-DE" dirty="0" err="1"/>
              <a:t>STP</a:t>
            </a:r>
            <a:r>
              <a:rPr lang="de-DE" dirty="0"/>
              <a:t> 8000 und 9000“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8F7CCF6-E5F5-40E0-9305-16B8D4815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56"/>
          <a:stretch/>
        </p:blipFill>
        <p:spPr>
          <a:xfrm>
            <a:off x="1738250" y="1820863"/>
            <a:ext cx="5676136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4589A-9878-4133-AACD-59F134A1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HRT SC 2020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EB5B743-88D7-4158-B8C9-B54FE2D8FD3F}"/>
              </a:ext>
            </a:extLst>
          </p:cNvPr>
          <p:cNvGrpSpPr/>
          <p:nvPr/>
        </p:nvGrpSpPr>
        <p:grpSpPr>
          <a:xfrm>
            <a:off x="1780437" y="1905000"/>
            <a:ext cx="5583126" cy="4680000"/>
            <a:chOff x="1797186" y="1939793"/>
            <a:chExt cx="5583126" cy="4680000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DE3C3DE-2816-4B0F-9F29-AA862138483F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9" t="27017" r="26071" b="10190"/>
            <a:stretch/>
          </p:blipFill>
          <p:spPr bwMode="auto">
            <a:xfrm>
              <a:off x="3671767" y="1959927"/>
              <a:ext cx="2540156" cy="42843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54F678C-7E99-4B17-8859-E2B26B18B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756"/>
            <a:stretch/>
          </p:blipFill>
          <p:spPr>
            <a:xfrm>
              <a:off x="1797186" y="1939793"/>
              <a:ext cx="5583126" cy="46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148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F7F2E-AAC0-465F-AC34-368226B2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Kurzanleitung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1F0055D-2068-4597-BABA-6C4681EAC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228585"/>
              </p:ext>
            </p:extLst>
          </p:nvPr>
        </p:nvGraphicFramePr>
        <p:xfrm>
          <a:off x="685800" y="1844824"/>
          <a:ext cx="7776000" cy="4818194"/>
        </p:xfrm>
        <a:graphic>
          <a:graphicData uri="http://schemas.openxmlformats.org/drawingml/2006/table">
            <a:tbl>
              <a:tblPr firstRow="1" firstCol="1" bandRow="1"/>
              <a:tblGrid>
                <a:gridCol w="1622697">
                  <a:extLst>
                    <a:ext uri="{9D8B030D-6E8A-4147-A177-3AD203B41FA5}">
                      <a16:colId xmlns:a16="http://schemas.microsoft.com/office/drawing/2014/main" val="3190492428"/>
                    </a:ext>
                  </a:extLst>
                </a:gridCol>
                <a:gridCol w="5714416">
                  <a:extLst>
                    <a:ext uri="{9D8B030D-6E8A-4147-A177-3AD203B41FA5}">
                      <a16:colId xmlns:a16="http://schemas.microsoft.com/office/drawing/2014/main" val="3921680530"/>
                    </a:ext>
                  </a:extLst>
                </a:gridCol>
                <a:gridCol w="438887">
                  <a:extLst>
                    <a:ext uri="{9D8B030D-6E8A-4147-A177-3AD203B41FA5}">
                      <a16:colId xmlns:a16="http://schemas.microsoft.com/office/drawing/2014/main" val="2651571872"/>
                    </a:ext>
                  </a:extLst>
                </a:gridCol>
              </a:tblGrid>
              <a:tr h="651809"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Einschalten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i="1" u="sng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STP</a:t>
                      </a:r>
                      <a:r>
                        <a:rPr lang="de-DE" sz="1200" i="1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8000 und 9000: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Ein-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Aus-, Mode-Taste kurz drücken</a:t>
                      </a:r>
                    </a:p>
                    <a:p>
                      <a:r>
                        <a:rPr lang="de-DE" sz="1200" i="1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 2020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Ein-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Aus-, Home, rote Hörertaste lange drücken</a:t>
                      </a:r>
                      <a:endParaRPr lang="de-DE" dirty="0"/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228236"/>
                  </a:ext>
                </a:extLst>
              </a:tr>
              <a:tr h="162952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dirty="0"/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737954"/>
                  </a:ext>
                </a:extLst>
              </a:tr>
              <a:tr h="488857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Ausschalten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Ein- / </a:t>
                      </a: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Aus-,</a:t>
                      </a: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-Taste drücken und halten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Anzeige „Ausschalten“ im Display mit Kontext-Taste links (oder grüne Abheben-Taste) bestätigen</a:t>
                      </a:r>
                      <a:endParaRPr lang="de-DE"/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834221"/>
                  </a:ext>
                </a:extLst>
              </a:tr>
              <a:tr h="162952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dirty="0"/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820332"/>
                  </a:ext>
                </a:extLst>
              </a:tr>
              <a:tr h="325905">
                <a:tc>
                  <a:txBody>
                    <a:bodyPr/>
                    <a:lstStyle/>
                    <a:p>
                      <a:b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Lautstärke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Drehknopf / Navi™-</a:t>
                      </a:r>
                      <a:r>
                        <a:rPr lang="de-DE" sz="12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Knob</a:t>
                      </a: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drehen (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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= laut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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= leise)</a:t>
                      </a:r>
                    </a:p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09007"/>
                  </a:ext>
                </a:extLst>
              </a:tr>
              <a:tr h="535415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Tastensperre</a:t>
                      </a:r>
                      <a:b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 / aus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Taste drücken (HRT-Light: „I“ lang drücken)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Kontext-Taste</a:t>
                      </a: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links „Ok“ drücken</a:t>
                      </a: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695229"/>
                  </a:ext>
                </a:extLst>
              </a:tr>
              <a:tr h="1140666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Umschaltung</a:t>
                      </a:r>
                      <a:b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DMO &lt;-&gt; TMO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TMO &lt;-&gt; DMO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i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STP 8000 und 9000: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Drücken und halten der 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Side Key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-Taste</a:t>
                      </a:r>
                    </a:p>
                    <a:p>
                      <a:r>
                        <a:rPr lang="de-DE" sz="1200" i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 2020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Drücken und halten der 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seitlichen Taste B</a:t>
                      </a:r>
                      <a:b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DMO = Direktbetrieb</a:t>
                      </a: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TMO = Netzbetrieb</a:t>
                      </a: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095600"/>
                  </a:ext>
                </a:extLst>
              </a:tr>
              <a:tr h="977714"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Mitteilungen</a:t>
                      </a:r>
                      <a:b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(SDS, blaue LED))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i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STP 8000 und 9000: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/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HRT „Entsperren“,  2 x 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Soft-Key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Taste drücken (Mitteilungen auswählen)</a:t>
                      </a:r>
                    </a:p>
                    <a:p>
                      <a:r>
                        <a:rPr lang="de-DE" sz="1200" i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 2020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1590"/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2x 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seitliche Taste C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drücken</a:t>
                      </a:r>
                    </a:p>
                    <a:p>
                      <a:pPr marL="291465" indent="-144145"/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611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4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CF74E-3D97-4A97-8CED-EF5654AB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Kurzanleitung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0D5F2D5-2F9D-412B-BAAD-E07B6AD25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239685"/>
              </p:ext>
            </p:extLst>
          </p:nvPr>
        </p:nvGraphicFramePr>
        <p:xfrm>
          <a:off x="685800" y="1879600"/>
          <a:ext cx="7644931" cy="3205583"/>
        </p:xfrm>
        <a:graphic>
          <a:graphicData uri="http://schemas.openxmlformats.org/drawingml/2006/table">
            <a:tbl>
              <a:tblPr firstRow="1" firstCol="1" bandRow="1"/>
              <a:tblGrid>
                <a:gridCol w="1620000">
                  <a:extLst>
                    <a:ext uri="{9D8B030D-6E8A-4147-A177-3AD203B41FA5}">
                      <a16:colId xmlns:a16="http://schemas.microsoft.com/office/drawing/2014/main" val="436746572"/>
                    </a:ext>
                  </a:extLst>
                </a:gridCol>
                <a:gridCol w="5595208">
                  <a:extLst>
                    <a:ext uri="{9D8B030D-6E8A-4147-A177-3AD203B41FA5}">
                      <a16:colId xmlns:a16="http://schemas.microsoft.com/office/drawing/2014/main" val="1460761253"/>
                    </a:ext>
                  </a:extLst>
                </a:gridCol>
                <a:gridCol w="429723">
                  <a:extLst>
                    <a:ext uri="{9D8B030D-6E8A-4147-A177-3AD203B41FA5}">
                      <a16:colId xmlns:a16="http://schemas.microsoft.com/office/drawing/2014/main" val="2800272297"/>
                    </a:ext>
                  </a:extLst>
                </a:gridCol>
              </a:tblGrid>
              <a:tr h="2049623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Gruppenwechsel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i="1" u="sng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STP</a:t>
                      </a:r>
                      <a:r>
                        <a:rPr lang="de-DE" sz="1200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8000 und 9000: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indent="-144145"/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Mode-Taste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kurz drücken</a:t>
                      </a:r>
                    </a:p>
                    <a:p>
                      <a:pPr marL="228600" indent="-144145"/>
                      <a:r>
                        <a:rPr lang="de-DE" sz="1200" i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 2020: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indent="-144145"/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Kontexttaste Mitte kurz drücken</a:t>
                      </a:r>
                      <a:b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(bei gleichem Ordner fortfahren. ab Pkt.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4b.)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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oder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Verzeichnis 1. Ebene wählen</a:t>
                      </a:r>
                      <a:b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[FW, Favoriten, …, </a:t>
                      </a:r>
                      <a:r>
                        <a:rPr lang="de-DE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RettD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…, </a:t>
                      </a:r>
                      <a:r>
                        <a:rPr lang="de-DE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DMO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-RP,…]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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oder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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Verzeichnis 2. Ebene wählen</a:t>
                      </a:r>
                      <a:b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[RLP, LK AK, LK </a:t>
                      </a:r>
                      <a:r>
                        <a:rPr lang="de-DE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…,StV WO, StV ZW]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durch Drehen des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Navi™ - Knopf 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wählen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durch Drücken der </a:t>
                      </a:r>
                      <a:r>
                        <a:rPr lang="de-DE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PPT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-Taste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(bzw. 2-3 Sek. Warten) Gruppe bestätigen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243260"/>
                  </a:ext>
                </a:extLst>
              </a:tr>
              <a:tr h="210708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157071"/>
                  </a:ext>
                </a:extLst>
              </a:tr>
              <a:tr h="734544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Menü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Drücken der 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= Menü</a:t>
                      </a:r>
                      <a:b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 Pfeiltasten Navigation durch Menü</a:t>
                      </a:r>
                      <a:b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Auswahl bestätigen mittels</a:t>
                      </a: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Kontexttasten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123217"/>
                  </a:ext>
                </a:extLst>
              </a:tr>
              <a:tr h="210708"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Menü verlassen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Rote Auflegen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-Taste drücken und halten</a:t>
                      </a:r>
                    </a:p>
                  </a:txBody>
                  <a:tcPr marL="50076" marR="500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898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40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91F3F-CE2C-4965-AB79-C153BB6D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FAHRZEUGFUNKGERÄT</a:t>
            </a:r>
            <a:br>
              <a:rPr lang="de-DE" dirty="0"/>
            </a:br>
            <a:r>
              <a:rPr lang="de-DE" dirty="0"/>
              <a:t>(MRT – Mobile Radio Terminal)</a:t>
            </a:r>
          </a:p>
        </p:txBody>
      </p:sp>
    </p:spTree>
    <p:extLst>
      <p:ext uri="{BB962C8B-B14F-4D97-AF65-F5344CB8AC3E}">
        <p14:creationId xmlns:p14="http://schemas.microsoft.com/office/powerpoint/2010/main" val="2629636374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lfks">
  <a:themeElements>
    <a:clrScheme name="Landes-Rot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olienmaster_lfks">
  <a:themeElements>
    <a:clrScheme name="Benutzerdefiniert 3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0C0C0"/>
      </a:hlink>
      <a:folHlink>
        <a:srgbClr val="C0C0C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d-Datei (2007)" ma:contentTypeID="0x0101004BFDAE3AACC7E14A848B43DB703D43EA009D5A0F31896E004FAC62277B73DEB69A" ma:contentTypeVersion="7" ma:contentTypeDescription="" ma:contentTypeScope="" ma:versionID="90b7d608e74570253b40d74e866bedfa">
  <xsd:schema xmlns:xsd="http://www.w3.org/2001/XMLSchema" xmlns:xs="http://www.w3.org/2001/XMLSchema" xmlns:p="http://schemas.microsoft.com/office/2006/metadata/properties" xmlns:ns2="7e132b99-a126-4418-9f0f-d82c01e3054b" targetNamespace="http://schemas.microsoft.com/office/2006/metadata/properties" ma:root="true" ma:fieldsID="3990ea2898aef24dd4c604f2fcb49371" ns2:_="">
    <xsd:import namespace="7e132b99-a126-4418-9f0f-d82c01e3054b"/>
    <xsd:element name="properties">
      <xsd:complexType>
        <xsd:sequence>
          <xsd:element name="documentManagement">
            <xsd:complexType>
              <xsd:all>
                <xsd:element ref="ns2:Unterrichtseinheit" minOccurs="0"/>
                <xsd:element ref="ns2:ErgaenzendeInf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32b99-a126-4418-9f0f-d82c01e3054b" elementFormDefault="qualified">
    <xsd:import namespace="http://schemas.microsoft.com/office/2006/documentManagement/types"/>
    <xsd:import namespace="http://schemas.microsoft.com/office/infopath/2007/PartnerControls"/>
    <xsd:element name="Unterrichtseinheit" ma:index="8" nillable="true" ma:displayName="Unterrichtseinheit" ma:format="Dropdown" ma:internalName="Unterrichtseinheit">
      <xsd:simpleType>
        <xsd:restriction base="dms:Choice">
          <xsd:enumeration value="ABC"/>
          <xsd:enumeration value="Ausbilden"/>
        </xsd:restriction>
      </xsd:simpleType>
    </xsd:element>
    <xsd:element name="ErgaenzendeInfos" ma:index="9" nillable="true" ma:displayName="Ergänzende Infos" ma:format="Dropdown" ma:internalName="ErgaenzendeInfos">
      <xsd:simpleType>
        <xsd:restriction base="dms:Choice">
          <xsd:enumeration value="Erg. Info´s"/>
          <xsd:enumeration value="Präsentationen"/>
          <xsd:enumeration value="Vorbereitu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gaenzendeInfos xmlns="7e132b99-a126-4418-9f0f-d82c01e3054b" xsi:nil="true"/>
    <Unterrichtseinheit xmlns="7e132b99-a126-4418-9f0f-d82c01e3054b" xsi:nil="true"/>
  </documentManagement>
</p:properties>
</file>

<file path=customXml/item4.xml><?xml version="1.0" encoding="utf-8"?>
<?mso-contentType ?>
<customXsn xmlns="http://schemas.microsoft.com/office/2006/metadata/customXsn">
  <xsnLocation>http://intranet/_cts/Word-Dokument (2007)/220cfe8ec6df9e16customXsn.xsn</xsnLocation>
  <cached>True</cached>
  <openByDefault>True</openByDefault>
  <xsnScope>http://intranet</xsnScope>
</customXsn>
</file>

<file path=customXml/itemProps1.xml><?xml version="1.0" encoding="utf-8"?>
<ds:datastoreItem xmlns:ds="http://schemas.openxmlformats.org/officeDocument/2006/customXml" ds:itemID="{9E8B254F-4BBF-4DB5-9DD3-712B84D72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132b99-a126-4418-9f0f-d82c01e30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957E8E-56FE-4995-ACD7-E7064668B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AA3FDB-AF5E-41D5-98E4-CCC88D19B6E9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e132b99-a126-4418-9f0f-d82c01e3054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950EE16-9336-4DD8-93E4-8EC68285A27E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Folienmaster_lfks</Template>
  <TotalTime>0</TotalTime>
  <Words>581</Words>
  <Application>Microsoft Office PowerPoint</Application>
  <PresentationFormat>Bildschirmpräsentation (4:3)</PresentationFormat>
  <Paragraphs>119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Bliss Light</vt:lpstr>
      <vt:lpstr>Bliss Regular</vt:lpstr>
      <vt:lpstr>Calibri</vt:lpstr>
      <vt:lpstr>Wingdings</vt:lpstr>
      <vt:lpstr>Folienmaster_lfks</vt:lpstr>
      <vt:lpstr>1_Folienmaster_lfks</vt:lpstr>
      <vt:lpstr>4.5. Bedienung der Funkgeräte</vt:lpstr>
      <vt:lpstr>Gliederung</vt:lpstr>
      <vt:lpstr>Bedienung der Funkgeräte</vt:lpstr>
      <vt:lpstr>DAS HANDFUNKSPRECHGERÄT (HRT – Handheld Radio Terminal)</vt:lpstr>
      <vt:lpstr>HRT „STP 8000 und 9000“</vt:lpstr>
      <vt:lpstr>HRT SC 2020</vt:lpstr>
      <vt:lpstr>Kurzanleitung</vt:lpstr>
      <vt:lpstr>Kurzanleitung</vt:lpstr>
      <vt:lpstr>DAS FAHRZEUGFUNKGERÄT (MRT – Mobile Radio Terminal)</vt:lpstr>
      <vt:lpstr>SRG 3900 mit SCC 3</vt:lpstr>
      <vt:lpstr>Handbedienconsolen (HBC)</vt:lpstr>
      <vt:lpstr>HBC 3/2</vt:lpstr>
      <vt:lpstr>Kurzanleitung</vt:lpstr>
      <vt:lpstr>NOTRUF</vt:lpstr>
      <vt:lpstr>NOTRUF</vt:lpstr>
      <vt:lpstr>Gruppenwechsel (über Kurzwahl)</vt:lpstr>
      <vt:lpstr>Gruppenwechsel</vt:lpstr>
      <vt:lpstr>repeaterfunktion</vt:lpstr>
      <vt:lpstr>Repeater</vt:lpstr>
      <vt:lpstr>Gateway</vt:lpstr>
      <vt:lpstr>Gateway</vt:lpstr>
      <vt:lpstr>Gateway</vt:lpstr>
      <vt:lpstr>Fragen?</vt:lpstr>
      <vt:lpstr>Ende des Kapitels „Bedienung der Funkgeräte“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Kreisausbildung_Sprechfunk_6_Handhabung_Funkgeräte</dc:title>
  <dc:creator>Referendar-1</dc:creator>
  <cp:lastModifiedBy>Jannick Schmidt</cp:lastModifiedBy>
  <cp:revision>169</cp:revision>
  <cp:lastPrinted>2009-02-09T14:57:03Z</cp:lastPrinted>
  <dcterms:created xsi:type="dcterms:W3CDTF">2013-08-06T07:01:55Z</dcterms:created>
  <dcterms:modified xsi:type="dcterms:W3CDTF">2024-09-04T05:23:08Z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0x0101004BFDAE3AACC7E14A848B43DB703D43EA009D5A0F31896E004FAC62277B73DEB69A</vt:lpwstr>
  </property>
</Properties>
</file>