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99" r:id="rId5"/>
  </p:sldMasterIdLst>
  <p:notesMasterIdLst>
    <p:notesMasterId r:id="rId30"/>
  </p:notesMasterIdLst>
  <p:handoutMasterIdLst>
    <p:handoutMasterId r:id="rId31"/>
  </p:handoutMasterIdLst>
  <p:sldIdLst>
    <p:sldId id="346" r:id="rId6"/>
    <p:sldId id="378" r:id="rId7"/>
    <p:sldId id="348" r:id="rId8"/>
    <p:sldId id="391" r:id="rId9"/>
    <p:sldId id="350" r:id="rId10"/>
    <p:sldId id="379" r:id="rId11"/>
    <p:sldId id="380" r:id="rId12"/>
    <p:sldId id="381" r:id="rId13"/>
    <p:sldId id="392" r:id="rId14"/>
    <p:sldId id="382" r:id="rId15"/>
    <p:sldId id="393" r:id="rId16"/>
    <p:sldId id="384" r:id="rId17"/>
    <p:sldId id="385" r:id="rId18"/>
    <p:sldId id="394" r:id="rId19"/>
    <p:sldId id="386" r:id="rId20"/>
    <p:sldId id="395" r:id="rId21"/>
    <p:sldId id="387" r:id="rId22"/>
    <p:sldId id="396" r:id="rId23"/>
    <p:sldId id="388" r:id="rId24"/>
    <p:sldId id="397" r:id="rId25"/>
    <p:sldId id="389" r:id="rId26"/>
    <p:sldId id="390" r:id="rId27"/>
    <p:sldId id="375" r:id="rId28"/>
    <p:sldId id="376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4" d="100"/>
          <a:sy n="114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21.01.2025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D4C4D611-EC41-44D8-8BB5-EAC916575E24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0347E2-7172-4071-84AF-2C134B1F8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B7B64A30-FA59-4D60-A97A-2E8D466683A1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4BDF7-63C4-4B25-BDC5-617530EC59B7}" type="datetime4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 Januar 2025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CAE1CA-782A-4311-87AD-A34E1F3EF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29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0A52D750-A4E4-42DB-B0EF-A3D541BEF80E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384C8B-F04E-4A7C-871E-88F2708A1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826D3A0A-ED06-48D5-AD33-2022D126F767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715E93-F2FB-426F-A2EC-E542A046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2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2DA30F1B-19B2-4F90-B804-962DFBA4693A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38B25B-EF50-4331-9DA1-7ABC22F9E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0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94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23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30C34A14-197D-42AE-89B8-4EA67B3577AD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5236F0-6781-40C5-AD9D-5D62D035D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7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E667EC9E-8CD3-44C8-8C39-F38DB932C193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50031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3982" r:id="rId11"/>
    <p:sldLayoutId id="21474839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4.5. Bedienung der Funkgeräte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3DD22-450B-43ED-8A14-04E10609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SRG 3900 mit SCC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D36E63-2546-4C75-A58F-7B4649F7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89"/>
          <a:stretch/>
        </p:blipFill>
        <p:spPr>
          <a:xfrm>
            <a:off x="1838234" y="2420888"/>
            <a:ext cx="54675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6EF0A-10AF-4F75-AAC9-6C246D0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Handbedienconsolen</a:t>
            </a:r>
            <a:r>
              <a:rPr lang="de-DE" dirty="0"/>
              <a:t> (HBC)</a:t>
            </a:r>
          </a:p>
        </p:txBody>
      </p:sp>
    </p:spTree>
    <p:extLst>
      <p:ext uri="{BB962C8B-B14F-4D97-AF65-F5344CB8AC3E}">
        <p14:creationId xmlns:p14="http://schemas.microsoft.com/office/powerpoint/2010/main" val="29282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BCE9D6-5FFA-4043-888A-8B01D1194C17}"/>
              </a:ext>
            </a:extLst>
          </p:cNvPr>
          <p:cNvGrpSpPr/>
          <p:nvPr/>
        </p:nvGrpSpPr>
        <p:grpSpPr>
          <a:xfrm>
            <a:off x="1872000" y="2204864"/>
            <a:ext cx="5400000" cy="3820253"/>
            <a:chOff x="1480714" y="2129027"/>
            <a:chExt cx="3715504" cy="25999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9797E48-437C-4C89-9C85-FDC493AC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800" y="2200428"/>
              <a:ext cx="1133333" cy="245714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F54974-2A01-4F69-8920-864398BBD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826"/>
            <a:stretch/>
          </p:blipFill>
          <p:spPr>
            <a:xfrm>
              <a:off x="1480714" y="2129027"/>
              <a:ext cx="3715504" cy="2599944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D1738E-1DBE-4A0C-AAB9-CBF4DDB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HBC 3/2</a:t>
            </a:r>
          </a:p>
        </p:txBody>
      </p:sp>
    </p:spTree>
    <p:extLst>
      <p:ext uri="{BB962C8B-B14F-4D97-AF65-F5344CB8AC3E}">
        <p14:creationId xmlns:p14="http://schemas.microsoft.com/office/powerpoint/2010/main" val="25569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D3D3-61B8-4238-92B4-48DDB909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86826DB-0C7C-4A29-B526-0D653108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32805"/>
              </p:ext>
            </p:extLst>
          </p:nvPr>
        </p:nvGraphicFramePr>
        <p:xfrm>
          <a:off x="685800" y="3429000"/>
          <a:ext cx="714686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780118844"/>
                    </a:ext>
                  </a:extLst>
                </a:gridCol>
                <a:gridCol w="5526867">
                  <a:extLst>
                    <a:ext uri="{9D8B030D-6E8A-4147-A177-3AD203B41FA5}">
                      <a16:colId xmlns:a16="http://schemas.microsoft.com/office/drawing/2014/main" val="1949714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/ TMO / Gateway / Repeater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8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7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Einstellungen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Untermenü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Betriebsart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Ordner Betriebsart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Gateway oder Repeater auswählen.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4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4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 –Taste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 und halten.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3892"/>
                  </a:ext>
                </a:extLst>
              </a:tr>
            </a:tbl>
          </a:graphicData>
        </a:graphic>
      </p:graphicFrame>
      <p:sp>
        <p:nvSpPr>
          <p:cNvPr id="7" name="Textfeld 1475">
            <a:extLst>
              <a:ext uri="{FF2B5EF4-FFF2-40B4-BE49-F238E27FC236}">
                <a16:creationId xmlns:a16="http://schemas.microsoft.com/office/drawing/2014/main" id="{CD93203F-27D0-4B0C-9D35-9244D5C9A5E9}"/>
              </a:ext>
            </a:extLst>
          </p:cNvPr>
          <p:cNvSpPr txBox="1"/>
          <p:nvPr/>
        </p:nvSpPr>
        <p:spPr>
          <a:xfrm>
            <a:off x="685800" y="2165852"/>
            <a:ext cx="7776000" cy="6870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Die Bedienung von Ziffernblock und Navigationstasten ist analog der Bedienung des HRT.</a:t>
            </a:r>
          </a:p>
        </p:txBody>
      </p:sp>
    </p:spTree>
    <p:extLst>
      <p:ext uri="{BB962C8B-B14F-4D97-AF65-F5344CB8AC3E}">
        <p14:creationId xmlns:p14="http://schemas.microsoft.com/office/powerpoint/2010/main" val="339056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C83F4-7E98-4047-9A4C-E45F027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</p:spTree>
    <p:extLst>
      <p:ext uri="{BB962C8B-B14F-4D97-AF65-F5344CB8AC3E}">
        <p14:creationId xmlns:p14="http://schemas.microsoft.com/office/powerpoint/2010/main" val="312080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269F-F558-4CDE-8F16-9568181E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E63CD7-EB3A-4028-9A74-4EABE427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79" y="2063004"/>
            <a:ext cx="5364641" cy="27319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E2001B-F762-4C0A-BC0B-FF108291D97F}"/>
              </a:ext>
            </a:extLst>
          </p:cNvPr>
          <p:cNvSpPr txBox="1"/>
          <p:nvPr/>
        </p:nvSpPr>
        <p:spPr>
          <a:xfrm>
            <a:off x="685800" y="4581128"/>
            <a:ext cx="7776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Durch das Drücken der Notruf-Taste, wird der Notruf geschaltet. Laufende Gespräche werden unterbrochen und der Notrufende hat 30 Sekunden Zeit seinen Notruf abzusetzen. Hierbei muss die Notruftaste nicht gedrückt werden.</a:t>
            </a:r>
          </a:p>
        </p:txBody>
      </p:sp>
    </p:spTree>
    <p:extLst>
      <p:ext uri="{BB962C8B-B14F-4D97-AF65-F5344CB8AC3E}">
        <p14:creationId xmlns:p14="http://schemas.microsoft.com/office/powerpoint/2010/main" val="412905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B7453-9E3B-4D9B-8A41-7D3AE223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  <a:br>
              <a:rPr lang="de-DE" dirty="0"/>
            </a:br>
            <a:r>
              <a:rPr lang="de-DE" dirty="0"/>
              <a:t>(über Kurzwahl)</a:t>
            </a:r>
          </a:p>
        </p:txBody>
      </p:sp>
    </p:spTree>
    <p:extLst>
      <p:ext uri="{BB962C8B-B14F-4D97-AF65-F5344CB8AC3E}">
        <p14:creationId xmlns:p14="http://schemas.microsoft.com/office/powerpoint/2010/main" val="33731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8669-DB88-4866-9975-8DB82D94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6B8FF4-9CCF-4CDA-8AE0-CD1B2182D8CF}"/>
              </a:ext>
            </a:extLst>
          </p:cNvPr>
          <p:cNvSpPr txBox="1"/>
          <p:nvPr/>
        </p:nvSpPr>
        <p:spPr>
          <a:xfrm>
            <a:off x="685800" y="1988840"/>
            <a:ext cx="7776000" cy="39703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 können auch über Kurzwahlnummern geschaltet werden.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ist eine eindeutige vierstellige und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eine eindeutige dreistellige Kurzwahlnummer zugeordnet. Die Kurzwahl wird unterhalb des Gruppennamens im Display angezeigt. Bei bekannter Kurzwahl läuft der Gruppenwechsel wie folgt ab.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-Drücken der Mode-Taste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-Eingabe der Kurzwahl über das Nummernfeld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-Sprechtaste betätigen oder kurz warten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 erfolgreichem Gruppenwechsel erscheint ein grüner Haken zur Bestätigung.</a:t>
            </a:r>
          </a:p>
        </p:txBody>
      </p:sp>
    </p:spTree>
    <p:extLst>
      <p:ext uri="{BB962C8B-B14F-4D97-AF65-F5344CB8AC3E}">
        <p14:creationId xmlns:p14="http://schemas.microsoft.com/office/powerpoint/2010/main" val="325027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FF641-04A7-49C1-93E0-0736196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repeaterfunktion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EFAC-B42D-486A-8651-74620581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Repeater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03C22A-CB6E-4A96-A3AF-863341BF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5" y="1988840"/>
            <a:ext cx="4018203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8FF2E6-767E-482B-93EC-D3EF06B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97" y="3335605"/>
            <a:ext cx="3949222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C8EB3-ED5C-4325-903E-C170ADB9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014" y="4745428"/>
            <a:ext cx="3949222" cy="1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Handsprechfunkgeräte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Fahrzeugfunkgeräte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Handbedienkonsolen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Notruf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Gruppenwechsel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Repeater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Gateway</a:t>
            </a:r>
          </a:p>
          <a:p>
            <a:pPr>
              <a:buFontTx/>
              <a:buChar char="-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ADD76-897E-403F-B10D-8C66698C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36704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0EA4E-C8FE-493A-A47B-B5CA9EF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9A5DAA-0B28-400F-B554-61B3449E564E}"/>
              </a:ext>
            </a:extLst>
          </p:cNvPr>
          <p:cNvGrpSpPr/>
          <p:nvPr/>
        </p:nvGrpSpPr>
        <p:grpSpPr>
          <a:xfrm>
            <a:off x="2518232" y="3446605"/>
            <a:ext cx="3868836" cy="1656024"/>
            <a:chOff x="685800" y="1800000"/>
            <a:chExt cx="3868836" cy="1656024"/>
          </a:xfrm>
        </p:grpSpPr>
        <p:pic>
          <p:nvPicPr>
            <p:cNvPr id="4" name="image316.jpeg">
              <a:extLst>
                <a:ext uri="{FF2B5EF4-FFF2-40B4-BE49-F238E27FC236}">
                  <a16:creationId xmlns:a16="http://schemas.microsoft.com/office/drawing/2014/main" id="{C1A91B41-9524-46A7-8C67-EBAFCA4EDC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00000"/>
              <a:ext cx="3868836" cy="1656024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8F06589-2BFC-4932-9E14-816A1F547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926315"/>
              <a:ext cx="1152127" cy="940283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E4CE4A-A5C7-426E-BF9A-802693D727DA}"/>
              </a:ext>
            </a:extLst>
          </p:cNvPr>
          <p:cNvGrpSpPr/>
          <p:nvPr/>
        </p:nvGrpSpPr>
        <p:grpSpPr>
          <a:xfrm>
            <a:off x="4860032" y="5085184"/>
            <a:ext cx="3940847" cy="1440000"/>
            <a:chOff x="2601576" y="3456000"/>
            <a:chExt cx="3940847" cy="1440000"/>
          </a:xfrm>
        </p:grpSpPr>
        <p:pic>
          <p:nvPicPr>
            <p:cNvPr id="5" name="image317.jpeg">
              <a:extLst>
                <a:ext uri="{FF2B5EF4-FFF2-40B4-BE49-F238E27FC236}">
                  <a16:creationId xmlns:a16="http://schemas.microsoft.com/office/drawing/2014/main" id="{EBAB0DA3-413C-4A08-85E5-C88DAC9F5E9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576" y="3456000"/>
              <a:ext cx="3940847" cy="1440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FAF860F-2D48-420E-96F0-99FAB748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904" y="3593299"/>
              <a:ext cx="1152128" cy="936000"/>
            </a:xfrm>
            <a:prstGeom prst="rect">
              <a:avLst/>
            </a:prstGeom>
          </p:spPr>
        </p:pic>
        <p:pic>
          <p:nvPicPr>
            <p:cNvPr id="43" name="Grafik 42" descr="Häkchen mit einfarbiger Füllung">
              <a:extLst>
                <a:ext uri="{FF2B5EF4-FFF2-40B4-BE49-F238E27FC236}">
                  <a16:creationId xmlns:a16="http://schemas.microsoft.com/office/drawing/2014/main" id="{3B6FB8E4-4A21-4077-8C82-F3D22E89F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0928" y="3680329"/>
              <a:ext cx="539373" cy="84897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51BF61-E9B1-46FA-82BE-7B41888DA3DA}"/>
              </a:ext>
            </a:extLst>
          </p:cNvPr>
          <p:cNvGrpSpPr/>
          <p:nvPr/>
        </p:nvGrpSpPr>
        <p:grpSpPr>
          <a:xfrm>
            <a:off x="251520" y="1758218"/>
            <a:ext cx="3897926" cy="1688387"/>
            <a:chOff x="0" y="0"/>
            <a:chExt cx="3147060" cy="1322705"/>
          </a:xfrm>
        </p:grpSpPr>
        <p:pic>
          <p:nvPicPr>
            <p:cNvPr id="19" name="image315.jpeg">
              <a:extLst>
                <a:ext uri="{FF2B5EF4-FFF2-40B4-BE49-F238E27FC236}">
                  <a16:creationId xmlns:a16="http://schemas.microsoft.com/office/drawing/2014/main" id="{6FA66294-699F-490E-B71E-FC50655E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147060" cy="132270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A0C39E-F7CD-4965-8CFE-0176FDFF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23825"/>
              <a:ext cx="934720" cy="701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994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EFEB-A69C-43DC-B152-2D1CC3A1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D5E0299-4DA6-4B5F-B0CE-5921DC7DE707}"/>
              </a:ext>
            </a:extLst>
          </p:cNvPr>
          <p:cNvGrpSpPr/>
          <p:nvPr/>
        </p:nvGrpSpPr>
        <p:grpSpPr>
          <a:xfrm>
            <a:off x="251520" y="1772816"/>
            <a:ext cx="3927127" cy="1440000"/>
            <a:chOff x="4572000" y="4824000"/>
            <a:chExt cx="3927127" cy="144000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27381FA-3E53-4128-A726-491F2A1FE81A}"/>
                </a:ext>
              </a:extLst>
            </p:cNvPr>
            <p:cNvGrpSpPr/>
            <p:nvPr/>
          </p:nvGrpSpPr>
          <p:grpSpPr>
            <a:xfrm>
              <a:off x="4572000" y="4824000"/>
              <a:ext cx="3927127" cy="1440000"/>
              <a:chOff x="4572000" y="4824000"/>
              <a:chExt cx="3927127" cy="1440000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786D338-7A8B-4B6B-83FB-CBF8BF3C14A2}"/>
                  </a:ext>
                </a:extLst>
              </p:cNvPr>
              <p:cNvGrpSpPr/>
              <p:nvPr/>
            </p:nvGrpSpPr>
            <p:grpSpPr>
              <a:xfrm>
                <a:off x="4572000" y="4824000"/>
                <a:ext cx="3927127" cy="1440000"/>
                <a:chOff x="4572000" y="4824000"/>
                <a:chExt cx="3927127" cy="1440000"/>
              </a:xfrm>
            </p:grpSpPr>
            <p:pic>
              <p:nvPicPr>
                <p:cNvPr id="19" name="image318.jpeg">
                  <a:extLst>
                    <a:ext uri="{FF2B5EF4-FFF2-40B4-BE49-F238E27FC236}">
                      <a16:creationId xmlns:a16="http://schemas.microsoft.com/office/drawing/2014/main" id="{BAF0F6B6-E101-456D-B35B-7B0BEDA3EDB1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572000" y="4824000"/>
                  <a:ext cx="3927127" cy="1440000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149A44BE-F145-490F-A373-E4DDE7B586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2120" y="4941169"/>
                  <a:ext cx="1188000" cy="97200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316.jpeg">
                <a:extLst>
                  <a:ext uri="{FF2B5EF4-FFF2-40B4-BE49-F238E27FC236}">
                    <a16:creationId xmlns:a16="http://schemas.microsoft.com/office/drawing/2014/main" id="{81AAE7AC-A6D6-483C-9C06-FDDC51DD93C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0" b="99698" l="9909" r="92699">
                            <a14:foregroundMark x1="77836" y1="86405" x2="77836" y2="86405"/>
                            <a14:foregroundMark x1="69231" y1="38973" x2="68840" y2="38973"/>
                            <a14:foregroundMark x1="73924" y1="99698" x2="70535" y2="71601"/>
                            <a14:foregroundMark x1="70535" y1="71601" x2="70143" y2="70091"/>
                            <a14:foregroundMark x1="92699" y1="74924" x2="92438" y2="76133"/>
                            <a14:foregroundMark x1="69100" y1="39577" x2="70143" y2="72810"/>
                            <a14:foregroundMark x1="82529" y1="78550" x2="92438" y2="75227"/>
                            <a14:backgroundMark x1="41069" y1="10876" x2="28683" y2="13293"/>
                            <a14:backgroundMark x1="28683" y1="13293" x2="28683" y2="49849"/>
                            <a14:backgroundMark x1="28683" y1="49849" x2="43155" y2="61027"/>
                            <a14:backgroundMark x1="43155" y1="61027" x2="56323" y2="60725"/>
                            <a14:backgroundMark x1="56323" y1="60725" x2="57497" y2="23867"/>
                            <a14:backgroundMark x1="57497" y1="23867" x2="45632" y2="10272"/>
                            <a14:backgroundMark x1="45632" y1="10272" x2="41591" y2="9970"/>
                          </a14:backgroundRemoval>
                        </a14:imgEffect>
                      </a14:imgLayer>
                    </a14:imgProps>
                  </a:ext>
                </a:extLst>
              </a:blip>
              <a:srcRect l="63618" t="33949" r="4081"/>
              <a:stretch/>
            </p:blipFill>
            <p:spPr>
              <a:xfrm>
                <a:off x="6516216" y="5085184"/>
                <a:ext cx="1249680" cy="1093824"/>
              </a:xfrm>
              <a:prstGeom prst="rect">
                <a:avLst/>
              </a:prstGeom>
            </p:spPr>
          </p:pic>
        </p:grpSp>
        <p:pic>
          <p:nvPicPr>
            <p:cNvPr id="16" name="image321.jpeg">
              <a:extLst>
                <a:ext uri="{FF2B5EF4-FFF2-40B4-BE49-F238E27FC236}">
                  <a16:creationId xmlns:a16="http://schemas.microsoft.com/office/drawing/2014/main" id="{4A243660-CD64-425F-9451-D86A197997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/>
            <a:srcRect l="52716" t="13454" r="44179" b="79137"/>
            <a:stretch/>
          </p:blipFill>
          <p:spPr>
            <a:xfrm>
              <a:off x="6542423" y="4978503"/>
              <a:ext cx="121921" cy="106681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6D41AA-5F26-45AE-92F9-CE1F1251188A}"/>
              </a:ext>
            </a:extLst>
          </p:cNvPr>
          <p:cNvGrpSpPr/>
          <p:nvPr/>
        </p:nvGrpSpPr>
        <p:grpSpPr>
          <a:xfrm>
            <a:off x="2610675" y="3346352"/>
            <a:ext cx="3913950" cy="1414046"/>
            <a:chOff x="0" y="0"/>
            <a:chExt cx="3148330" cy="1154430"/>
          </a:xfrm>
        </p:grpSpPr>
        <p:pic>
          <p:nvPicPr>
            <p:cNvPr id="22" name="image321.jpeg">
              <a:extLst>
                <a:ext uri="{FF2B5EF4-FFF2-40B4-BE49-F238E27FC236}">
                  <a16:creationId xmlns:a16="http://schemas.microsoft.com/office/drawing/2014/main" id="{AA055B49-4388-43D7-8671-DF2ED008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48330" cy="115443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9F96214-BC48-4745-A3B3-837281599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14287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E493E0-0C1D-4874-A5A3-93BEE888DA8C}"/>
              </a:ext>
            </a:extLst>
          </p:cNvPr>
          <p:cNvGrpSpPr/>
          <p:nvPr/>
        </p:nvGrpSpPr>
        <p:grpSpPr>
          <a:xfrm>
            <a:off x="3113229" y="4832329"/>
            <a:ext cx="5657441" cy="1744861"/>
            <a:chOff x="-1358927" y="781050"/>
            <a:chExt cx="4590442" cy="1493520"/>
          </a:xfrm>
        </p:grpSpPr>
        <p:pic>
          <p:nvPicPr>
            <p:cNvPr id="25" name="image322.jpeg">
              <a:extLst>
                <a:ext uri="{FF2B5EF4-FFF2-40B4-BE49-F238E27FC236}">
                  <a16:creationId xmlns:a16="http://schemas.microsoft.com/office/drawing/2014/main" id="{E5CDE98C-B0D0-4858-81E3-140C54BC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5" y="781050"/>
              <a:ext cx="3145790" cy="144145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2EC1A32-F30C-4E0D-8051-1F9720D8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92392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>
              <a:off x="1171575" y="1181100"/>
              <a:ext cx="1249680" cy="1093470"/>
            </a:xfrm>
            <a:prstGeom prst="rect">
              <a:avLst/>
            </a:prstGeom>
          </p:spPr>
        </p:pic>
        <p:pic>
          <p:nvPicPr>
            <p:cNvPr id="28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 flipH="1">
              <a:off x="0" y="952500"/>
              <a:ext cx="1249680" cy="109347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2814582-6C31-4565-97FC-4B8DF71A8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37" b="88750"/>
            <a:stretch/>
          </p:blipFill>
          <p:spPr bwMode="auto">
            <a:xfrm>
              <a:off x="-1235101" y="1123952"/>
              <a:ext cx="743585" cy="542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88176B1-E818-4854-90C8-A7DDD963159B}"/>
                </a:ext>
              </a:extLst>
            </p:cNvPr>
            <p:cNvCxnSpPr>
              <a:cxnSpLocks/>
              <a:stCxn id="31" idx="2"/>
              <a:endCxn id="32" idx="6"/>
            </p:cNvCxnSpPr>
            <p:nvPr/>
          </p:nvCxnSpPr>
          <p:spPr>
            <a:xfrm flipH="1">
              <a:off x="-387377" y="947738"/>
              <a:ext cx="1282728" cy="4476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31380B-C77F-43F7-90C5-B46DC06E9F68}"/>
                </a:ext>
              </a:extLst>
            </p:cNvPr>
            <p:cNvSpPr/>
            <p:nvPr/>
          </p:nvSpPr>
          <p:spPr>
            <a:xfrm>
              <a:off x="895350" y="838200"/>
              <a:ext cx="266700" cy="219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56526EF-846B-4019-AC30-6393651A3297}"/>
                </a:ext>
              </a:extLst>
            </p:cNvPr>
            <p:cNvSpPr/>
            <p:nvPr/>
          </p:nvSpPr>
          <p:spPr>
            <a:xfrm>
              <a:off x="-1358927" y="923925"/>
              <a:ext cx="971550" cy="942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353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335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 des Kapitels</a:t>
            </a:r>
            <a:br>
              <a:rPr lang="de-DE" dirty="0"/>
            </a:br>
            <a:r>
              <a:rPr lang="de-DE" dirty="0"/>
              <a:t>„Bedienung der Funkgeräte“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7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Bedienung der Funkgeräte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4928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gehe ich mit den Geräten um?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38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D1C6C4-84D7-46B9-9361-37DCB5F5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08920"/>
            <a:ext cx="14264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C509A-71BE-4086-B343-EECD4B0E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HANDFUNKSPRECHGERÄT</a:t>
            </a:r>
            <a:br>
              <a:rPr lang="de-DE" dirty="0"/>
            </a:br>
            <a:r>
              <a:rPr lang="de-DE" dirty="0"/>
              <a:t>(HRT – Handheld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121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„</a:t>
            </a:r>
            <a:r>
              <a:rPr lang="de-DE" dirty="0" err="1"/>
              <a:t>STP</a:t>
            </a:r>
            <a:r>
              <a:rPr lang="de-DE" dirty="0"/>
              <a:t> 8000 und 9000“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8F7CCF6-E5F5-40E0-9305-16B8D481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56"/>
          <a:stretch/>
        </p:blipFill>
        <p:spPr>
          <a:xfrm>
            <a:off x="1738250" y="1820863"/>
            <a:ext cx="567613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589A-9878-4133-AACD-59F134A1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SC 2020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EB5B743-88D7-4158-B8C9-B54FE2D8FD3F}"/>
              </a:ext>
            </a:extLst>
          </p:cNvPr>
          <p:cNvGrpSpPr/>
          <p:nvPr/>
        </p:nvGrpSpPr>
        <p:grpSpPr>
          <a:xfrm>
            <a:off x="1780437" y="1905000"/>
            <a:ext cx="5583126" cy="4680000"/>
            <a:chOff x="1797186" y="1939793"/>
            <a:chExt cx="5583126" cy="4680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DE3C3DE-2816-4B0F-9F29-AA862138483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3671767" y="1959927"/>
              <a:ext cx="2540156" cy="42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54F678C-7E99-4B17-8859-E2B26B18B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56"/>
            <a:stretch/>
          </p:blipFill>
          <p:spPr>
            <a:xfrm>
              <a:off x="1797186" y="1939793"/>
              <a:ext cx="5583126" cy="46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7F2E-AAC0-465F-AC34-368226B2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F0055D-2068-4597-BABA-6C4681EA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28585"/>
              </p:ext>
            </p:extLst>
          </p:nvPr>
        </p:nvGraphicFramePr>
        <p:xfrm>
          <a:off x="685800" y="1844824"/>
          <a:ext cx="7776000" cy="4818194"/>
        </p:xfrm>
        <a:graphic>
          <a:graphicData uri="http://schemas.openxmlformats.org/drawingml/2006/table">
            <a:tbl>
              <a:tblPr firstRow="1" firstCol="1" bandRow="1"/>
              <a:tblGrid>
                <a:gridCol w="1622697">
                  <a:extLst>
                    <a:ext uri="{9D8B030D-6E8A-4147-A177-3AD203B41FA5}">
                      <a16:colId xmlns:a16="http://schemas.microsoft.com/office/drawing/2014/main" val="3190492428"/>
                    </a:ext>
                  </a:extLst>
                </a:gridCol>
                <a:gridCol w="5714416">
                  <a:extLst>
                    <a:ext uri="{9D8B030D-6E8A-4147-A177-3AD203B41FA5}">
                      <a16:colId xmlns:a16="http://schemas.microsoft.com/office/drawing/2014/main" val="3921680530"/>
                    </a:ext>
                  </a:extLst>
                </a:gridCol>
                <a:gridCol w="438887">
                  <a:extLst>
                    <a:ext uri="{9D8B030D-6E8A-4147-A177-3AD203B41FA5}">
                      <a16:colId xmlns:a16="http://schemas.microsoft.com/office/drawing/2014/main" val="2651571872"/>
                    </a:ext>
                  </a:extLst>
                </a:gridCol>
              </a:tblGrid>
              <a:tr h="651809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Einschalten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i="1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Mode-Taste kurz drücken</a:t>
                      </a:r>
                    </a:p>
                    <a:p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Home, rote Hörertaste lange drücken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28236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37954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Ausschalten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Ein- / 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Aus-,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Anzeige „Ausschalten“ im Display mit Kontext-Taste links (oder grüne Abheben-Taste) bestätigen</a:t>
                      </a:r>
                      <a:endParaRPr lang="de-DE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34221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20332"/>
                  </a:ext>
                </a:extLst>
              </a:tr>
              <a:tr h="325905">
                <a:tc>
                  <a:txBody>
                    <a:bodyPr/>
                    <a:lstStyle/>
                    <a:p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Lautstärke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Drehknopf / Navi™-</a:t>
                      </a:r>
                      <a:r>
                        <a:rPr lang="de-DE" sz="12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Knob</a:t>
                      </a: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drehen (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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laut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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leise)</a:t>
                      </a:r>
                    </a:p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9007"/>
                  </a:ext>
                </a:extLst>
              </a:tr>
              <a:tr h="535415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Tastensperre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 / aus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Taste drücken (HRT-Light: „I“ lang drücken)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Kontext-Taste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„Ok“ drücken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5229"/>
                  </a:ext>
                </a:extLst>
              </a:tr>
              <a:tr h="1140666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&lt;-&gt; TMO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&lt;-&gt; DMO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Side 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seitlichen Taste B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= Direktbetrieb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= Netzbetrieb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95600"/>
                  </a:ext>
                </a:extLst>
              </a:tr>
              <a:tr h="977714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Mitteilungen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(SDS, blaue LED))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HRT „Entsperren“,  2 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Soft-Key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Taste drücken (Mitteilungen auswählen)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 Taste C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</a:t>
                      </a:r>
                    </a:p>
                    <a:p>
                      <a:pPr marL="291465" indent="-144145"/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1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CF74E-3D97-4A97-8CED-EF5654AB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0D5F2D5-2F9D-412B-BAAD-E07B6AD2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39685"/>
              </p:ext>
            </p:extLst>
          </p:nvPr>
        </p:nvGraphicFramePr>
        <p:xfrm>
          <a:off x="685800" y="1879600"/>
          <a:ext cx="7644931" cy="3205583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436746572"/>
                    </a:ext>
                  </a:extLst>
                </a:gridCol>
                <a:gridCol w="5595208">
                  <a:extLst>
                    <a:ext uri="{9D8B030D-6E8A-4147-A177-3AD203B41FA5}">
                      <a16:colId xmlns:a16="http://schemas.microsoft.com/office/drawing/2014/main" val="1460761253"/>
                    </a:ext>
                  </a:extLst>
                </a:gridCol>
                <a:gridCol w="429723">
                  <a:extLst>
                    <a:ext uri="{9D8B030D-6E8A-4147-A177-3AD203B41FA5}">
                      <a16:colId xmlns:a16="http://schemas.microsoft.com/office/drawing/2014/main" val="2800272297"/>
                    </a:ext>
                  </a:extLst>
                </a:gridCol>
              </a:tblGrid>
              <a:tr h="204962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Gruppenwechsel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i="1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kurz drücken</a:t>
                      </a:r>
                    </a:p>
                    <a:p>
                      <a:pPr marL="228600" indent="-144145"/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2020: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 Mitte kurz drücken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(bei gleichem Ordner fortfahren. ab Pkt.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4b.)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1.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[FW, Favoriten,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RettD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-RP,…]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2.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[RLP, LK AK, LK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…,StV WO, StV ZW]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Drehen des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Navi™ - Knopf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wählen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Drücken der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(bzw. 2-3 Sek. Warten) Gruppe bestätigen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43260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57071"/>
                  </a:ext>
                </a:extLst>
              </a:tr>
              <a:tr h="734544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Pfeiltasten Navigation durch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Auswahl bestätigen mittels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Kontexttasten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123217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 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0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91F3F-CE2C-4965-AB79-C153BB6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FAHRZEUGFUNKGERÄT</a:t>
            </a:r>
            <a:br>
              <a:rPr lang="de-DE" dirty="0"/>
            </a:br>
            <a:r>
              <a:rPr lang="de-DE" dirty="0"/>
              <a:t>(MRT – Mobile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2629636374"/>
      </p:ext>
    </p:extLst>
  </p:cSld>
  <p:clrMapOvr>
    <a:masterClrMapping/>
  </p:clrMapOvr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Props1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132b99-a126-4418-9f0f-d82c01e3054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Bildschirmpräsentation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Bliss Light</vt:lpstr>
      <vt:lpstr>Bliss Regular</vt:lpstr>
      <vt:lpstr>Calibri</vt:lpstr>
      <vt:lpstr>Wingdings</vt:lpstr>
      <vt:lpstr>Aufzählung Standart</vt:lpstr>
      <vt:lpstr>4.5. Bedienung der Funkgeräte</vt:lpstr>
      <vt:lpstr>Gliederung</vt:lpstr>
      <vt:lpstr>Bedienung der Funkgeräte</vt:lpstr>
      <vt:lpstr>DAS HANDFUNKSPRECHGERÄT (HRT – Handheld Radio Terminal)</vt:lpstr>
      <vt:lpstr>HRT „STP 8000 und 9000“</vt:lpstr>
      <vt:lpstr>HRT SC 2020</vt:lpstr>
      <vt:lpstr>Kurzanleitung</vt:lpstr>
      <vt:lpstr>Kurzanleitung</vt:lpstr>
      <vt:lpstr>DAS FAHRZEUGFUNKGERÄT (MRT – Mobile Radio Terminal)</vt:lpstr>
      <vt:lpstr>SRG 3900 mit SCC 3</vt:lpstr>
      <vt:lpstr>Handbedienconsolen (HBC)</vt:lpstr>
      <vt:lpstr>HBC 3/2</vt:lpstr>
      <vt:lpstr>Kurzanleitung</vt:lpstr>
      <vt:lpstr>NOTRUF</vt:lpstr>
      <vt:lpstr>NOTRUF</vt:lpstr>
      <vt:lpstr>Gruppenwechsel (über Kurzwahl)</vt:lpstr>
      <vt:lpstr>Gruppenwechsel</vt:lpstr>
      <vt:lpstr>repeaterfunktion</vt:lpstr>
      <vt:lpstr>Repeater</vt:lpstr>
      <vt:lpstr>Gateway</vt:lpstr>
      <vt:lpstr>Gateway</vt:lpstr>
      <vt:lpstr>Gateway</vt:lpstr>
      <vt:lpstr>Fragen?</vt:lpstr>
      <vt:lpstr>Ende des Kapitels „Bedienung der Funkgeräte“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Kreisausbildung_Sprechfunk_6_Handhabung_Funkgeräte</dc:title>
  <dc:creator>Referendar-1</dc:creator>
  <cp:lastModifiedBy>Jannick Schmidt</cp:lastModifiedBy>
  <cp:revision>170</cp:revision>
  <cp:lastPrinted>2009-02-09T14:57:03Z</cp:lastPrinted>
  <dcterms:created xsi:type="dcterms:W3CDTF">2013-08-06T07:01:55Z</dcterms:created>
  <dcterms:modified xsi:type="dcterms:W3CDTF">2025-01-21T06:09:51Z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