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98" r:id="rId5"/>
  </p:sldMasterIdLst>
  <p:notesMasterIdLst>
    <p:notesMasterId r:id="rId33"/>
  </p:notesMasterIdLst>
  <p:handoutMasterIdLst>
    <p:handoutMasterId r:id="rId34"/>
  </p:handoutMasterIdLst>
  <p:sldIdLst>
    <p:sldId id="346" r:id="rId6"/>
    <p:sldId id="427" r:id="rId7"/>
    <p:sldId id="468" r:id="rId8"/>
    <p:sldId id="437" r:id="rId9"/>
    <p:sldId id="438" r:id="rId10"/>
    <p:sldId id="439" r:id="rId11"/>
    <p:sldId id="436" r:id="rId12"/>
    <p:sldId id="474" r:id="rId13"/>
    <p:sldId id="441" r:id="rId14"/>
    <p:sldId id="442" r:id="rId15"/>
    <p:sldId id="444" r:id="rId16"/>
    <p:sldId id="471" r:id="rId17"/>
    <p:sldId id="429" r:id="rId18"/>
    <p:sldId id="455" r:id="rId19"/>
    <p:sldId id="456" r:id="rId20"/>
    <p:sldId id="457" r:id="rId21"/>
    <p:sldId id="458" r:id="rId22"/>
    <p:sldId id="463" r:id="rId23"/>
    <p:sldId id="473" r:id="rId24"/>
    <p:sldId id="472" r:id="rId25"/>
    <p:sldId id="470" r:id="rId26"/>
    <p:sldId id="445" r:id="rId27"/>
    <p:sldId id="446" r:id="rId28"/>
    <p:sldId id="448" r:id="rId29"/>
    <p:sldId id="449" r:id="rId30"/>
    <p:sldId id="378" r:id="rId31"/>
    <p:sldId id="344" r:id="rId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87122" autoAdjust="0"/>
  </p:normalViewPr>
  <p:slideViewPr>
    <p:cSldViewPr showGuides="1">
      <p:cViewPr varScale="1">
        <p:scale>
          <a:sx n="99" d="100"/>
          <a:sy n="99" d="100"/>
        </p:scale>
        <p:origin x="23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2DD5D-B1D4-46BF-AA42-53C5918F7668}" type="doc">
      <dgm:prSet loTypeId="urn:microsoft.com/office/officeart/2005/8/layout/hProcess9" loCatId="process" qsTypeId="urn:microsoft.com/office/officeart/2005/8/quickstyle/3d7" qsCatId="3D" csTypeId="urn:microsoft.com/office/officeart/2005/8/colors/colorful2" csCatId="colorful" phldr="1"/>
      <dgm:spPr/>
    </dgm:pt>
    <dgm:pt modelId="{AB1A19A9-CBB3-4F69-B9DE-1B608CF033F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Unfall/</a:t>
          </a:r>
        </a:p>
        <a:p>
          <a:r>
            <a:rPr lang="de-DE" sz="1400" dirty="0">
              <a:solidFill>
                <a:schemeClr val="tx1"/>
              </a:solidFill>
            </a:rPr>
            <a:t>Ereignis</a:t>
          </a:r>
          <a:endParaRPr lang="de-DE" sz="1000" dirty="0">
            <a:solidFill>
              <a:schemeClr val="tx1"/>
            </a:solidFill>
          </a:endParaRPr>
        </a:p>
      </dgm:t>
    </dgm:pt>
    <dgm:pt modelId="{90F20C03-D20B-4475-820D-6706F1566074}" type="parTrans" cxnId="{84874725-47B4-441C-994A-D73EF8EAD543}">
      <dgm:prSet/>
      <dgm:spPr/>
      <dgm:t>
        <a:bodyPr/>
        <a:lstStyle/>
        <a:p>
          <a:endParaRPr lang="de-DE"/>
        </a:p>
      </dgm:t>
    </dgm:pt>
    <dgm:pt modelId="{E844683E-A21A-4118-90D1-3B06DCC002D7}" type="sibTrans" cxnId="{84874725-47B4-441C-994A-D73EF8EAD543}">
      <dgm:prSet custT="1"/>
      <dgm:spPr/>
      <dgm:t>
        <a:bodyPr/>
        <a:lstStyle/>
        <a:p>
          <a:endParaRPr lang="de-DE" sz="1000">
            <a:solidFill>
              <a:schemeClr val="tx2"/>
            </a:solidFill>
          </a:endParaRPr>
        </a:p>
      </dgm:t>
    </dgm:pt>
    <dgm:pt modelId="{A6EB131B-8CE8-463B-BD35-0DA73A913AF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Erste Hilfe</a:t>
          </a:r>
        </a:p>
        <a:p>
          <a:r>
            <a:rPr lang="de-DE" sz="1400" dirty="0">
              <a:solidFill>
                <a:schemeClr val="tx1"/>
              </a:solidFill>
            </a:rPr>
            <a:t>leisten</a:t>
          </a:r>
        </a:p>
      </dgm:t>
    </dgm:pt>
    <dgm:pt modelId="{FD41D0FE-B55F-4D16-BEAF-30D4A44DE726}" type="parTrans" cxnId="{ED235A95-9B48-4A66-B464-D7915C464EA7}">
      <dgm:prSet/>
      <dgm:spPr/>
      <dgm:t>
        <a:bodyPr/>
        <a:lstStyle/>
        <a:p>
          <a:endParaRPr lang="de-DE"/>
        </a:p>
      </dgm:t>
    </dgm:pt>
    <dgm:pt modelId="{9E6EFA35-6366-44CB-A045-F3B6D31B3670}" type="sibTrans" cxnId="{ED235A95-9B48-4A66-B464-D7915C464EA7}">
      <dgm:prSet custT="1"/>
      <dgm:spPr/>
      <dgm:t>
        <a:bodyPr/>
        <a:lstStyle/>
        <a:p>
          <a:endParaRPr lang="de-DE" sz="1000">
            <a:solidFill>
              <a:schemeClr val="tx2"/>
            </a:solidFill>
          </a:endParaRPr>
        </a:p>
      </dgm:t>
    </dgm:pt>
    <dgm:pt modelId="{53BEB6AE-7134-4EF0-81D4-5CFF67B0672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Notruf an</a:t>
          </a:r>
        </a:p>
        <a:p>
          <a:r>
            <a:rPr lang="de-DE" sz="1400" dirty="0">
              <a:solidFill>
                <a:schemeClr val="tx1"/>
              </a:solidFill>
            </a:rPr>
            <a:t>ILS und</a:t>
          </a:r>
        </a:p>
        <a:p>
          <a:r>
            <a:rPr lang="de-DE" sz="1400" dirty="0">
              <a:solidFill>
                <a:schemeClr val="tx1"/>
              </a:solidFill>
            </a:rPr>
            <a:t>Forstamt</a:t>
          </a:r>
        </a:p>
      </dgm:t>
    </dgm:pt>
    <dgm:pt modelId="{3E9AA2CB-6B7C-424C-851C-03492DB7E68B}" type="parTrans" cxnId="{9C1D3F5F-CE15-4680-8FB6-A4E7AF9CA5A9}">
      <dgm:prSet/>
      <dgm:spPr/>
      <dgm:t>
        <a:bodyPr/>
        <a:lstStyle/>
        <a:p>
          <a:endParaRPr lang="de-DE"/>
        </a:p>
      </dgm:t>
    </dgm:pt>
    <dgm:pt modelId="{0214C5E0-674D-48E4-8A96-9710B1562E90}" type="sibTrans" cxnId="{9C1D3F5F-CE15-4680-8FB6-A4E7AF9CA5A9}">
      <dgm:prSet custT="1"/>
      <dgm:spPr/>
      <dgm:t>
        <a:bodyPr/>
        <a:lstStyle/>
        <a:p>
          <a:endParaRPr lang="de-DE" sz="1000">
            <a:solidFill>
              <a:schemeClr val="tx2"/>
            </a:solidFill>
          </a:endParaRPr>
        </a:p>
      </dgm:t>
    </dgm:pt>
    <dgm:pt modelId="{80364F57-C010-4490-AF90-5326D61BC94F}">
      <dgm:prSet custT="1"/>
      <dgm:spPr/>
      <dgm:t>
        <a:bodyPr/>
        <a:lstStyle/>
        <a:p>
          <a:r>
            <a:rPr lang="de-DE" sz="1400" dirty="0">
              <a:solidFill>
                <a:schemeClr val="tx1"/>
              </a:solidFill>
            </a:rPr>
            <a:t>Anfahrt</a:t>
          </a:r>
          <a:r>
            <a:rPr lang="de-DE" sz="1200" dirty="0">
              <a:solidFill>
                <a:schemeClr val="tx1"/>
              </a:solidFill>
            </a:rPr>
            <a:t> </a:t>
          </a:r>
          <a:r>
            <a:rPr lang="de-DE" sz="1400" dirty="0">
              <a:solidFill>
                <a:schemeClr val="tx1"/>
              </a:solidFill>
            </a:rPr>
            <a:t>mit</a:t>
          </a:r>
          <a:r>
            <a:rPr lang="de-DE" sz="1200" dirty="0">
              <a:solidFill>
                <a:schemeClr val="tx1"/>
              </a:solidFill>
            </a:rPr>
            <a:t> </a:t>
          </a:r>
          <a:r>
            <a:rPr lang="de-DE" sz="1400" dirty="0">
              <a:solidFill>
                <a:schemeClr val="tx1"/>
              </a:solidFill>
            </a:rPr>
            <a:t>Signal</a:t>
          </a:r>
          <a:endParaRPr lang="de-DE" sz="1200" dirty="0">
            <a:solidFill>
              <a:schemeClr val="tx1"/>
            </a:solidFill>
          </a:endParaRPr>
        </a:p>
      </dgm:t>
    </dgm:pt>
    <dgm:pt modelId="{560DC488-80DE-4D45-95BF-DD6B90A7E478}" type="parTrans" cxnId="{D1F9EF87-5EDD-4A49-9047-034C7A004E65}">
      <dgm:prSet/>
      <dgm:spPr/>
      <dgm:t>
        <a:bodyPr/>
        <a:lstStyle/>
        <a:p>
          <a:endParaRPr lang="de-DE"/>
        </a:p>
      </dgm:t>
    </dgm:pt>
    <dgm:pt modelId="{411CCB14-973C-4D42-8DF9-4E6ABB5962ED}" type="sibTrans" cxnId="{D1F9EF87-5EDD-4A49-9047-034C7A004E65}">
      <dgm:prSet custT="1"/>
      <dgm:spPr/>
      <dgm:t>
        <a:bodyPr/>
        <a:lstStyle/>
        <a:p>
          <a:endParaRPr lang="de-DE" sz="1000">
            <a:solidFill>
              <a:schemeClr val="tx2"/>
            </a:solidFill>
          </a:endParaRPr>
        </a:p>
      </dgm:t>
    </dgm:pt>
    <dgm:pt modelId="{CE816F8D-BF16-4540-B859-F5F847F1CC3A}">
      <dgm:prSet custT="1"/>
      <dgm:spPr/>
      <dgm:t>
        <a:bodyPr/>
        <a:lstStyle/>
        <a:p>
          <a:r>
            <a:rPr lang="de-DE" sz="1400" dirty="0">
              <a:solidFill>
                <a:schemeClr val="tx1"/>
              </a:solidFill>
            </a:rPr>
            <a:t>Zielpunkt:</a:t>
          </a:r>
        </a:p>
        <a:p>
          <a:r>
            <a:rPr lang="de-DE" sz="1400" dirty="0">
              <a:solidFill>
                <a:schemeClr val="tx1"/>
              </a:solidFill>
            </a:rPr>
            <a:t>Horn aus</a:t>
          </a:r>
        </a:p>
      </dgm:t>
    </dgm:pt>
    <dgm:pt modelId="{1507FF72-FA23-419F-B56E-74AA447BE217}" type="parTrans" cxnId="{6FE199C8-4A47-4C3D-8F42-3AD66294C89F}">
      <dgm:prSet/>
      <dgm:spPr/>
      <dgm:t>
        <a:bodyPr/>
        <a:lstStyle/>
        <a:p>
          <a:endParaRPr lang="de-DE"/>
        </a:p>
      </dgm:t>
    </dgm:pt>
    <dgm:pt modelId="{EF0235E3-CFA6-4096-897D-611AC56603A8}" type="sibTrans" cxnId="{6FE199C8-4A47-4C3D-8F42-3AD66294C89F}">
      <dgm:prSet custT="1"/>
      <dgm:spPr/>
      <dgm:t>
        <a:bodyPr/>
        <a:lstStyle/>
        <a:p>
          <a:endParaRPr lang="de-DE" sz="1000">
            <a:solidFill>
              <a:schemeClr val="tx2"/>
            </a:solidFill>
          </a:endParaRPr>
        </a:p>
      </dgm:t>
    </dgm:pt>
    <dgm:pt modelId="{D8AA5B47-ED09-4A75-B88A-CB2DFE2D0C6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Am Unfallort: Akustisch bemerkbar machen (Fanfare)</a:t>
          </a:r>
          <a:endParaRPr lang="de-DE" sz="1000" dirty="0">
            <a:solidFill>
              <a:schemeClr val="tx1"/>
            </a:solidFill>
          </a:endParaRPr>
        </a:p>
      </dgm:t>
    </dgm:pt>
    <dgm:pt modelId="{FAB7476A-0DE0-46FE-ACC3-99269C1CF850}" type="parTrans" cxnId="{77285F65-4245-49F8-9599-ED0C7E81910D}">
      <dgm:prSet/>
      <dgm:spPr/>
      <dgm:t>
        <a:bodyPr/>
        <a:lstStyle/>
        <a:p>
          <a:endParaRPr lang="de-DE"/>
        </a:p>
      </dgm:t>
    </dgm:pt>
    <dgm:pt modelId="{C15C4D0B-FD7F-44BF-8895-8DA6C7C60482}" type="sibTrans" cxnId="{77285F65-4245-49F8-9599-ED0C7E81910D}">
      <dgm:prSet custT="1"/>
      <dgm:spPr/>
      <dgm:t>
        <a:bodyPr/>
        <a:lstStyle/>
        <a:p>
          <a:endParaRPr lang="de-DE" sz="1000">
            <a:solidFill>
              <a:schemeClr val="tx2"/>
            </a:solidFill>
          </a:endParaRPr>
        </a:p>
      </dgm:t>
    </dgm:pt>
    <dgm:pt modelId="{6A6E4DFC-8852-492F-8ABF-B8D199A29D83}">
      <dgm:prSet custT="1"/>
      <dgm:spPr/>
      <dgm:t>
        <a:bodyPr/>
        <a:lstStyle/>
        <a:p>
          <a:r>
            <a:rPr lang="de-DE" sz="1400" dirty="0">
              <a:solidFill>
                <a:schemeClr val="tx1"/>
              </a:solidFill>
            </a:rPr>
            <a:t>Mit Horn bestätigen und Fahrt (falls mögl.) fortsetzen</a:t>
          </a:r>
        </a:p>
      </dgm:t>
    </dgm:pt>
    <dgm:pt modelId="{89FEFF21-2580-42BC-A3DC-8D05FDF228BB}" type="parTrans" cxnId="{C304FF2C-84B3-41E7-99B1-BB15F50DE286}">
      <dgm:prSet/>
      <dgm:spPr/>
      <dgm:t>
        <a:bodyPr/>
        <a:lstStyle/>
        <a:p>
          <a:endParaRPr lang="de-DE"/>
        </a:p>
      </dgm:t>
    </dgm:pt>
    <dgm:pt modelId="{7C26845E-B8D4-4B9B-9E44-04EDA487401A}" type="sibTrans" cxnId="{C304FF2C-84B3-41E7-99B1-BB15F50DE286}">
      <dgm:prSet/>
      <dgm:spPr/>
      <dgm:t>
        <a:bodyPr/>
        <a:lstStyle/>
        <a:p>
          <a:endParaRPr lang="de-DE"/>
        </a:p>
      </dgm:t>
    </dgm:pt>
    <dgm:pt modelId="{7DC4BE1A-6849-4112-B5D5-8C8A6927B3C5}" type="pres">
      <dgm:prSet presAssocID="{87B2DD5D-B1D4-46BF-AA42-53C5918F7668}" presName="CompostProcess" presStyleCnt="0">
        <dgm:presLayoutVars>
          <dgm:dir/>
          <dgm:resizeHandles val="exact"/>
        </dgm:presLayoutVars>
      </dgm:prSet>
      <dgm:spPr/>
    </dgm:pt>
    <dgm:pt modelId="{C8EE1318-2368-4009-A8B5-A0C13E957BFC}" type="pres">
      <dgm:prSet presAssocID="{87B2DD5D-B1D4-46BF-AA42-53C5918F7668}" presName="arrow" presStyleLbl="bgShp" presStyleIdx="0" presStyleCnt="1" custLinFactNeighborX="-100" custLinFactNeighborY="-5484"/>
      <dgm:spPr/>
    </dgm:pt>
    <dgm:pt modelId="{EBB07BC8-ACBA-4700-A56D-5864824C043F}" type="pres">
      <dgm:prSet presAssocID="{87B2DD5D-B1D4-46BF-AA42-53C5918F7668}" presName="linearProcess" presStyleCnt="0"/>
      <dgm:spPr/>
    </dgm:pt>
    <dgm:pt modelId="{5B01A573-AEBD-4853-8DCC-35EFB6A35F01}" type="pres">
      <dgm:prSet presAssocID="{AB1A19A9-CBB3-4F69-B9DE-1B608CF033F1}" presName="textNode" presStyleLbl="node1" presStyleIdx="0" presStyleCnt="7">
        <dgm:presLayoutVars>
          <dgm:bulletEnabled val="1"/>
        </dgm:presLayoutVars>
      </dgm:prSet>
      <dgm:spPr/>
    </dgm:pt>
    <dgm:pt modelId="{30AAAA99-9217-4C7C-AEFE-9127C2C0A87A}" type="pres">
      <dgm:prSet presAssocID="{E844683E-A21A-4118-90D1-3B06DCC002D7}" presName="sibTrans" presStyleCnt="0"/>
      <dgm:spPr/>
    </dgm:pt>
    <dgm:pt modelId="{161481CA-3AD6-40DC-9EC7-61B74BDBA532}" type="pres">
      <dgm:prSet presAssocID="{A6EB131B-8CE8-463B-BD35-0DA73A913AFB}" presName="textNode" presStyleLbl="node1" presStyleIdx="1" presStyleCnt="7">
        <dgm:presLayoutVars>
          <dgm:bulletEnabled val="1"/>
        </dgm:presLayoutVars>
      </dgm:prSet>
      <dgm:spPr/>
    </dgm:pt>
    <dgm:pt modelId="{EA1B81D9-8A37-49C2-9D20-B44B088646D2}" type="pres">
      <dgm:prSet presAssocID="{9E6EFA35-6366-44CB-A045-F3B6D31B3670}" presName="sibTrans" presStyleCnt="0"/>
      <dgm:spPr/>
    </dgm:pt>
    <dgm:pt modelId="{6BF6E921-673E-4467-A90C-F18D31FE125F}" type="pres">
      <dgm:prSet presAssocID="{53BEB6AE-7134-4EF0-81D4-5CFF67B06729}" presName="textNode" presStyleLbl="node1" presStyleIdx="2" presStyleCnt="7">
        <dgm:presLayoutVars>
          <dgm:bulletEnabled val="1"/>
        </dgm:presLayoutVars>
      </dgm:prSet>
      <dgm:spPr/>
    </dgm:pt>
    <dgm:pt modelId="{E9C0F430-F846-43F8-B800-9306404A308A}" type="pres">
      <dgm:prSet presAssocID="{0214C5E0-674D-48E4-8A96-9710B1562E90}" presName="sibTrans" presStyleCnt="0"/>
      <dgm:spPr/>
    </dgm:pt>
    <dgm:pt modelId="{4F87318C-B603-476F-840E-14CA390B2BDC}" type="pres">
      <dgm:prSet presAssocID="{80364F57-C010-4490-AF90-5326D61BC94F}" presName="textNode" presStyleLbl="node1" presStyleIdx="3" presStyleCnt="7">
        <dgm:presLayoutVars>
          <dgm:bulletEnabled val="1"/>
        </dgm:presLayoutVars>
      </dgm:prSet>
      <dgm:spPr/>
    </dgm:pt>
    <dgm:pt modelId="{BFD30DBB-7DC1-4EAC-8887-17E4BC1B5D4C}" type="pres">
      <dgm:prSet presAssocID="{411CCB14-973C-4D42-8DF9-4E6ABB5962ED}" presName="sibTrans" presStyleCnt="0"/>
      <dgm:spPr/>
    </dgm:pt>
    <dgm:pt modelId="{F0A4645E-6BA0-41E8-8E8C-37C5E4B95845}" type="pres">
      <dgm:prSet presAssocID="{CE816F8D-BF16-4540-B859-F5F847F1CC3A}" presName="textNode" presStyleLbl="node1" presStyleIdx="4" presStyleCnt="7" custScaleX="108722">
        <dgm:presLayoutVars>
          <dgm:bulletEnabled val="1"/>
        </dgm:presLayoutVars>
      </dgm:prSet>
      <dgm:spPr/>
    </dgm:pt>
    <dgm:pt modelId="{A4978EBA-3C8F-4BC3-8BA2-8F4737856463}" type="pres">
      <dgm:prSet presAssocID="{EF0235E3-CFA6-4096-897D-611AC56603A8}" presName="sibTrans" presStyleCnt="0"/>
      <dgm:spPr/>
    </dgm:pt>
    <dgm:pt modelId="{F295A5B7-6EBD-4B7B-8D36-68E9154DD833}" type="pres">
      <dgm:prSet presAssocID="{D8AA5B47-ED09-4A75-B88A-CB2DFE2D0C63}" presName="textNode" presStyleLbl="node1" presStyleIdx="5" presStyleCnt="7" custScaleX="117608">
        <dgm:presLayoutVars>
          <dgm:bulletEnabled val="1"/>
        </dgm:presLayoutVars>
      </dgm:prSet>
      <dgm:spPr/>
    </dgm:pt>
    <dgm:pt modelId="{4A6FDD8D-2E87-447D-A459-FD359BA6A083}" type="pres">
      <dgm:prSet presAssocID="{C15C4D0B-FD7F-44BF-8895-8DA6C7C60482}" presName="sibTrans" presStyleCnt="0"/>
      <dgm:spPr/>
    </dgm:pt>
    <dgm:pt modelId="{4F57413A-EB78-4CF2-8A3E-CBAAB55234A1}" type="pres">
      <dgm:prSet presAssocID="{6A6E4DFC-8852-492F-8ABF-B8D199A29D83}" presName="textNode" presStyleLbl="node1" presStyleIdx="6" presStyleCnt="7" custScaleX="117056">
        <dgm:presLayoutVars>
          <dgm:bulletEnabled val="1"/>
        </dgm:presLayoutVars>
      </dgm:prSet>
      <dgm:spPr/>
    </dgm:pt>
  </dgm:ptLst>
  <dgm:cxnLst>
    <dgm:cxn modelId="{84874725-47B4-441C-994A-D73EF8EAD543}" srcId="{87B2DD5D-B1D4-46BF-AA42-53C5918F7668}" destId="{AB1A19A9-CBB3-4F69-B9DE-1B608CF033F1}" srcOrd="0" destOrd="0" parTransId="{90F20C03-D20B-4475-820D-6706F1566074}" sibTransId="{E844683E-A21A-4118-90D1-3B06DCC002D7}"/>
    <dgm:cxn modelId="{C304FF2C-84B3-41E7-99B1-BB15F50DE286}" srcId="{87B2DD5D-B1D4-46BF-AA42-53C5918F7668}" destId="{6A6E4DFC-8852-492F-8ABF-B8D199A29D83}" srcOrd="6" destOrd="0" parTransId="{89FEFF21-2580-42BC-A3DC-8D05FDF228BB}" sibTransId="{7C26845E-B8D4-4B9B-9E44-04EDA487401A}"/>
    <dgm:cxn modelId="{AC36172D-4142-41E0-8FE2-2BE2A24C80AF}" type="presOf" srcId="{AB1A19A9-CBB3-4F69-B9DE-1B608CF033F1}" destId="{5B01A573-AEBD-4853-8DCC-35EFB6A35F01}" srcOrd="0" destOrd="0" presId="urn:microsoft.com/office/officeart/2005/8/layout/hProcess9"/>
    <dgm:cxn modelId="{9C1D3F5F-CE15-4680-8FB6-A4E7AF9CA5A9}" srcId="{87B2DD5D-B1D4-46BF-AA42-53C5918F7668}" destId="{53BEB6AE-7134-4EF0-81D4-5CFF67B06729}" srcOrd="2" destOrd="0" parTransId="{3E9AA2CB-6B7C-424C-851C-03492DB7E68B}" sibTransId="{0214C5E0-674D-48E4-8A96-9710B1562E90}"/>
    <dgm:cxn modelId="{77285F65-4245-49F8-9599-ED0C7E81910D}" srcId="{87B2DD5D-B1D4-46BF-AA42-53C5918F7668}" destId="{D8AA5B47-ED09-4A75-B88A-CB2DFE2D0C63}" srcOrd="5" destOrd="0" parTransId="{FAB7476A-0DE0-46FE-ACC3-99269C1CF850}" sibTransId="{C15C4D0B-FD7F-44BF-8895-8DA6C7C60482}"/>
    <dgm:cxn modelId="{328D0D50-F62D-4B7D-BF94-157305736E51}" type="presOf" srcId="{D8AA5B47-ED09-4A75-B88A-CB2DFE2D0C63}" destId="{F295A5B7-6EBD-4B7B-8D36-68E9154DD833}" srcOrd="0" destOrd="0" presId="urn:microsoft.com/office/officeart/2005/8/layout/hProcess9"/>
    <dgm:cxn modelId="{D1F9EF87-5EDD-4A49-9047-034C7A004E65}" srcId="{87B2DD5D-B1D4-46BF-AA42-53C5918F7668}" destId="{80364F57-C010-4490-AF90-5326D61BC94F}" srcOrd="3" destOrd="0" parTransId="{560DC488-80DE-4D45-95BF-DD6B90A7E478}" sibTransId="{411CCB14-973C-4D42-8DF9-4E6ABB5962ED}"/>
    <dgm:cxn modelId="{C283DE8A-C2D1-4BDF-A347-6EE141B820A9}" type="presOf" srcId="{A6EB131B-8CE8-463B-BD35-0DA73A913AFB}" destId="{161481CA-3AD6-40DC-9EC7-61B74BDBA532}" srcOrd="0" destOrd="0" presId="urn:microsoft.com/office/officeart/2005/8/layout/hProcess9"/>
    <dgm:cxn modelId="{ED235A95-9B48-4A66-B464-D7915C464EA7}" srcId="{87B2DD5D-B1D4-46BF-AA42-53C5918F7668}" destId="{A6EB131B-8CE8-463B-BD35-0DA73A913AFB}" srcOrd="1" destOrd="0" parTransId="{FD41D0FE-B55F-4D16-BEAF-30D4A44DE726}" sibTransId="{9E6EFA35-6366-44CB-A045-F3B6D31B3670}"/>
    <dgm:cxn modelId="{4E8D929F-4F6A-4C49-A1D1-90F566420B45}" type="presOf" srcId="{87B2DD5D-B1D4-46BF-AA42-53C5918F7668}" destId="{7DC4BE1A-6849-4112-B5D5-8C8A6927B3C5}" srcOrd="0" destOrd="0" presId="urn:microsoft.com/office/officeart/2005/8/layout/hProcess9"/>
    <dgm:cxn modelId="{128A0DA7-6C2A-413D-94CE-C47A08219F19}" type="presOf" srcId="{6A6E4DFC-8852-492F-8ABF-B8D199A29D83}" destId="{4F57413A-EB78-4CF2-8A3E-CBAAB55234A1}" srcOrd="0" destOrd="0" presId="urn:microsoft.com/office/officeart/2005/8/layout/hProcess9"/>
    <dgm:cxn modelId="{11268AC3-B205-4238-8101-0815060AB77B}" type="presOf" srcId="{CE816F8D-BF16-4540-B859-F5F847F1CC3A}" destId="{F0A4645E-6BA0-41E8-8E8C-37C5E4B95845}" srcOrd="0" destOrd="0" presId="urn:microsoft.com/office/officeart/2005/8/layout/hProcess9"/>
    <dgm:cxn modelId="{6FE199C8-4A47-4C3D-8F42-3AD66294C89F}" srcId="{87B2DD5D-B1D4-46BF-AA42-53C5918F7668}" destId="{CE816F8D-BF16-4540-B859-F5F847F1CC3A}" srcOrd="4" destOrd="0" parTransId="{1507FF72-FA23-419F-B56E-74AA447BE217}" sibTransId="{EF0235E3-CFA6-4096-897D-611AC56603A8}"/>
    <dgm:cxn modelId="{565088CA-36D2-4E99-978B-5DF35CA436FE}" type="presOf" srcId="{80364F57-C010-4490-AF90-5326D61BC94F}" destId="{4F87318C-B603-476F-840E-14CA390B2BDC}" srcOrd="0" destOrd="0" presId="urn:microsoft.com/office/officeart/2005/8/layout/hProcess9"/>
    <dgm:cxn modelId="{8AF7B1E5-BEA6-4069-86B4-ACB05E75FDFC}" type="presOf" srcId="{53BEB6AE-7134-4EF0-81D4-5CFF67B06729}" destId="{6BF6E921-673E-4467-A90C-F18D31FE125F}" srcOrd="0" destOrd="0" presId="urn:microsoft.com/office/officeart/2005/8/layout/hProcess9"/>
    <dgm:cxn modelId="{6555073B-BA58-4CB0-A49E-1E7A39FBBBBC}" type="presParOf" srcId="{7DC4BE1A-6849-4112-B5D5-8C8A6927B3C5}" destId="{C8EE1318-2368-4009-A8B5-A0C13E957BFC}" srcOrd="0" destOrd="0" presId="urn:microsoft.com/office/officeart/2005/8/layout/hProcess9"/>
    <dgm:cxn modelId="{FD5B5DD8-BC7E-40D0-A446-82B0190F482D}" type="presParOf" srcId="{7DC4BE1A-6849-4112-B5D5-8C8A6927B3C5}" destId="{EBB07BC8-ACBA-4700-A56D-5864824C043F}" srcOrd="1" destOrd="0" presId="urn:microsoft.com/office/officeart/2005/8/layout/hProcess9"/>
    <dgm:cxn modelId="{0FC2DA3D-0E57-4F60-BA3D-24DF7F413F57}" type="presParOf" srcId="{EBB07BC8-ACBA-4700-A56D-5864824C043F}" destId="{5B01A573-AEBD-4853-8DCC-35EFB6A35F01}" srcOrd="0" destOrd="0" presId="urn:microsoft.com/office/officeart/2005/8/layout/hProcess9"/>
    <dgm:cxn modelId="{6E56F72C-9A96-49F7-8E16-43DC5DE38C72}" type="presParOf" srcId="{EBB07BC8-ACBA-4700-A56D-5864824C043F}" destId="{30AAAA99-9217-4C7C-AEFE-9127C2C0A87A}" srcOrd="1" destOrd="0" presId="urn:microsoft.com/office/officeart/2005/8/layout/hProcess9"/>
    <dgm:cxn modelId="{27429C6C-FC6F-475D-A41A-1B1488264244}" type="presParOf" srcId="{EBB07BC8-ACBA-4700-A56D-5864824C043F}" destId="{161481CA-3AD6-40DC-9EC7-61B74BDBA532}" srcOrd="2" destOrd="0" presId="urn:microsoft.com/office/officeart/2005/8/layout/hProcess9"/>
    <dgm:cxn modelId="{E9FCCC32-600F-4B04-8BA4-BB3469649963}" type="presParOf" srcId="{EBB07BC8-ACBA-4700-A56D-5864824C043F}" destId="{EA1B81D9-8A37-49C2-9D20-B44B088646D2}" srcOrd="3" destOrd="0" presId="urn:microsoft.com/office/officeart/2005/8/layout/hProcess9"/>
    <dgm:cxn modelId="{88AC59B1-173D-4E32-A0C7-056BD8F1DFEA}" type="presParOf" srcId="{EBB07BC8-ACBA-4700-A56D-5864824C043F}" destId="{6BF6E921-673E-4467-A90C-F18D31FE125F}" srcOrd="4" destOrd="0" presId="urn:microsoft.com/office/officeart/2005/8/layout/hProcess9"/>
    <dgm:cxn modelId="{809790FB-2FDC-4D40-A5FE-A869A17E6792}" type="presParOf" srcId="{EBB07BC8-ACBA-4700-A56D-5864824C043F}" destId="{E9C0F430-F846-43F8-B800-9306404A308A}" srcOrd="5" destOrd="0" presId="urn:microsoft.com/office/officeart/2005/8/layout/hProcess9"/>
    <dgm:cxn modelId="{FA824914-F1B3-47DF-A4C7-7B49E35ACC19}" type="presParOf" srcId="{EBB07BC8-ACBA-4700-A56D-5864824C043F}" destId="{4F87318C-B603-476F-840E-14CA390B2BDC}" srcOrd="6" destOrd="0" presId="urn:microsoft.com/office/officeart/2005/8/layout/hProcess9"/>
    <dgm:cxn modelId="{8ADC75DF-A68B-4BF5-97A2-B319DF8BD949}" type="presParOf" srcId="{EBB07BC8-ACBA-4700-A56D-5864824C043F}" destId="{BFD30DBB-7DC1-4EAC-8887-17E4BC1B5D4C}" srcOrd="7" destOrd="0" presId="urn:microsoft.com/office/officeart/2005/8/layout/hProcess9"/>
    <dgm:cxn modelId="{23827179-F6EE-4834-B025-40DED7E7EB9E}" type="presParOf" srcId="{EBB07BC8-ACBA-4700-A56D-5864824C043F}" destId="{F0A4645E-6BA0-41E8-8E8C-37C5E4B95845}" srcOrd="8" destOrd="0" presId="urn:microsoft.com/office/officeart/2005/8/layout/hProcess9"/>
    <dgm:cxn modelId="{F23D2245-7539-483E-B89A-0569837240EB}" type="presParOf" srcId="{EBB07BC8-ACBA-4700-A56D-5864824C043F}" destId="{A4978EBA-3C8F-4BC3-8BA2-8F4737856463}" srcOrd="9" destOrd="0" presId="urn:microsoft.com/office/officeart/2005/8/layout/hProcess9"/>
    <dgm:cxn modelId="{0FBD44B8-705C-45D6-80BB-26CA6B9E53A1}" type="presParOf" srcId="{EBB07BC8-ACBA-4700-A56D-5864824C043F}" destId="{F295A5B7-6EBD-4B7B-8D36-68E9154DD833}" srcOrd="10" destOrd="0" presId="urn:microsoft.com/office/officeart/2005/8/layout/hProcess9"/>
    <dgm:cxn modelId="{7F9856E3-F0D4-4C78-BAC6-D3BB9E196787}" type="presParOf" srcId="{EBB07BC8-ACBA-4700-A56D-5864824C043F}" destId="{4A6FDD8D-2E87-447D-A459-FD359BA6A083}" srcOrd="11" destOrd="0" presId="urn:microsoft.com/office/officeart/2005/8/layout/hProcess9"/>
    <dgm:cxn modelId="{7F8F9C96-6324-4B15-BF9F-DCCC756A4B9D}" type="presParOf" srcId="{EBB07BC8-ACBA-4700-A56D-5864824C043F}" destId="{4F57413A-EB78-4CF2-8A3E-CBAAB55234A1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E1318-2368-4009-A8B5-A0C13E957BFC}">
      <dsp:nvSpPr>
        <dsp:cNvPr id="0" name=""/>
        <dsp:cNvSpPr/>
      </dsp:nvSpPr>
      <dsp:spPr>
        <a:xfrm>
          <a:off x="656745" y="0"/>
          <a:ext cx="7528436" cy="457358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1A573-AEBD-4853-8DCC-35EFB6A35F01}">
      <dsp:nvSpPr>
        <dsp:cNvPr id="0" name=""/>
        <dsp:cNvSpPr/>
      </dsp:nvSpPr>
      <dsp:spPr>
        <a:xfrm>
          <a:off x="2383" y="1372076"/>
          <a:ext cx="1049604" cy="1829435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Unfall/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Ereignis</a:t>
          </a:r>
          <a:endParaRPr lang="de-DE" sz="1000" kern="1200" dirty="0">
            <a:solidFill>
              <a:schemeClr val="tx1"/>
            </a:solidFill>
          </a:endParaRPr>
        </a:p>
      </dsp:txBody>
      <dsp:txXfrm>
        <a:off x="53620" y="1423313"/>
        <a:ext cx="947130" cy="1726961"/>
      </dsp:txXfrm>
    </dsp:sp>
    <dsp:sp modelId="{161481CA-3AD6-40DC-9EC7-61B74BDBA532}">
      <dsp:nvSpPr>
        <dsp:cNvPr id="0" name=""/>
        <dsp:cNvSpPr/>
      </dsp:nvSpPr>
      <dsp:spPr>
        <a:xfrm>
          <a:off x="1226921" y="1372076"/>
          <a:ext cx="1049604" cy="1829435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Erste Hilfe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leisten</a:t>
          </a:r>
        </a:p>
      </dsp:txBody>
      <dsp:txXfrm>
        <a:off x="1278158" y="1423313"/>
        <a:ext cx="947130" cy="1726961"/>
      </dsp:txXfrm>
    </dsp:sp>
    <dsp:sp modelId="{6BF6E921-673E-4467-A90C-F18D31FE125F}">
      <dsp:nvSpPr>
        <dsp:cNvPr id="0" name=""/>
        <dsp:cNvSpPr/>
      </dsp:nvSpPr>
      <dsp:spPr>
        <a:xfrm>
          <a:off x="2451460" y="1372076"/>
          <a:ext cx="1049604" cy="1829435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Notruf an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ILS und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Forstamt</a:t>
          </a:r>
        </a:p>
      </dsp:txBody>
      <dsp:txXfrm>
        <a:off x="2502697" y="1423313"/>
        <a:ext cx="947130" cy="1726961"/>
      </dsp:txXfrm>
    </dsp:sp>
    <dsp:sp modelId="{4F87318C-B603-476F-840E-14CA390B2BDC}">
      <dsp:nvSpPr>
        <dsp:cNvPr id="0" name=""/>
        <dsp:cNvSpPr/>
      </dsp:nvSpPr>
      <dsp:spPr>
        <a:xfrm>
          <a:off x="3675999" y="1372076"/>
          <a:ext cx="1049604" cy="1829435"/>
        </a:xfrm>
        <a:prstGeom prst="roundRect">
          <a:avLst/>
        </a:prstGeom>
        <a:solidFill>
          <a:schemeClr val="accent2">
            <a:hueOff val="-50869"/>
            <a:satOff val="168"/>
            <a:lumOff val="-686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Anfahrt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400" kern="1200" dirty="0">
              <a:solidFill>
                <a:schemeClr val="tx1"/>
              </a:solidFill>
            </a:rPr>
            <a:t>mit</a:t>
          </a:r>
          <a:r>
            <a:rPr lang="de-DE" sz="1200" kern="1200" dirty="0">
              <a:solidFill>
                <a:schemeClr val="tx1"/>
              </a:solidFill>
            </a:rPr>
            <a:t> </a:t>
          </a:r>
          <a:r>
            <a:rPr lang="de-DE" sz="1400" kern="1200" dirty="0">
              <a:solidFill>
                <a:schemeClr val="tx1"/>
              </a:solidFill>
            </a:rPr>
            <a:t>Signal</a:t>
          </a:r>
          <a:endParaRPr lang="de-DE" sz="1200" kern="1200" dirty="0">
            <a:solidFill>
              <a:schemeClr val="tx1"/>
            </a:solidFill>
          </a:endParaRPr>
        </a:p>
      </dsp:txBody>
      <dsp:txXfrm>
        <a:off x="3727236" y="1423313"/>
        <a:ext cx="947130" cy="1726961"/>
      </dsp:txXfrm>
    </dsp:sp>
    <dsp:sp modelId="{F0A4645E-6BA0-41E8-8E8C-37C5E4B95845}">
      <dsp:nvSpPr>
        <dsp:cNvPr id="0" name=""/>
        <dsp:cNvSpPr/>
      </dsp:nvSpPr>
      <dsp:spPr>
        <a:xfrm>
          <a:off x="4900537" y="1372076"/>
          <a:ext cx="1141151" cy="1829435"/>
        </a:xfrm>
        <a:prstGeom prst="roundRect">
          <a:avLst/>
        </a:prstGeom>
        <a:solidFill>
          <a:schemeClr val="accent2">
            <a:hueOff val="-67826"/>
            <a:satOff val="223"/>
            <a:lumOff val="-91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Zielpunkt: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Horn aus</a:t>
          </a:r>
        </a:p>
      </dsp:txBody>
      <dsp:txXfrm>
        <a:off x="4956243" y="1427782"/>
        <a:ext cx="1029739" cy="1718023"/>
      </dsp:txXfrm>
    </dsp:sp>
    <dsp:sp modelId="{F295A5B7-6EBD-4B7B-8D36-68E9154DD833}">
      <dsp:nvSpPr>
        <dsp:cNvPr id="0" name=""/>
        <dsp:cNvSpPr/>
      </dsp:nvSpPr>
      <dsp:spPr>
        <a:xfrm>
          <a:off x="6216622" y="1372076"/>
          <a:ext cx="1234418" cy="1829435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Am Unfallort: Akustisch bemerkbar machen (Fanfare)</a:t>
          </a:r>
          <a:endParaRPr lang="de-DE" sz="1000" kern="1200" dirty="0">
            <a:solidFill>
              <a:schemeClr val="tx1"/>
            </a:solidFill>
          </a:endParaRPr>
        </a:p>
      </dsp:txBody>
      <dsp:txXfrm>
        <a:off x="6276881" y="1432335"/>
        <a:ext cx="1113900" cy="1708917"/>
      </dsp:txXfrm>
    </dsp:sp>
    <dsp:sp modelId="{4F57413A-EB78-4CF2-8A3E-CBAAB55234A1}">
      <dsp:nvSpPr>
        <dsp:cNvPr id="0" name=""/>
        <dsp:cNvSpPr/>
      </dsp:nvSpPr>
      <dsp:spPr>
        <a:xfrm>
          <a:off x="7625975" y="1372076"/>
          <a:ext cx="1228625" cy="1829435"/>
        </a:xfrm>
        <a:prstGeom prst="roundRect">
          <a:avLst/>
        </a:prstGeom>
        <a:solidFill>
          <a:schemeClr val="accent2">
            <a:hueOff val="-101739"/>
            <a:satOff val="335"/>
            <a:lumOff val="-137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Mit Horn bestätigen und Fahrt (falls mögl.) fortsetzen</a:t>
          </a:r>
        </a:p>
      </dsp:txBody>
      <dsp:txXfrm>
        <a:off x="7685952" y="1432053"/>
        <a:ext cx="1108671" cy="1709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061EF004-8AE8-4851-BFD9-ED5DFF37B03E}" type="datetime1">
              <a:rPr lang="de-DE"/>
              <a:pPr>
                <a:defRPr/>
              </a:pPr>
              <a:t>21.01.2025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113BE717-0813-4DB8-92A2-2A8A7DEC13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51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35C26736-5859-444D-BC53-CB511B99F1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8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/>
              <a:t>HINWEIS:</a:t>
            </a:r>
          </a:p>
          <a:p>
            <a:r>
              <a:rPr lang="de-DE" dirty="0" err="1"/>
              <a:t>GPS</a:t>
            </a:r>
            <a:r>
              <a:rPr lang="de-DE" dirty="0"/>
              <a:t> ist </a:t>
            </a:r>
            <a:r>
              <a:rPr lang="de-DE" b="1" dirty="0"/>
              <a:t>kein</a:t>
            </a:r>
            <a:r>
              <a:rPr lang="de-DE" baseline="0" dirty="0"/>
              <a:t> Koordinatensystem, sondern beschreibt ein Verfahren zur Positionsbestimmung mittels Satelliten.</a:t>
            </a:r>
          </a:p>
          <a:p>
            <a:r>
              <a:rPr lang="de-DE" baseline="0" dirty="0">
                <a:sym typeface="Wingdings" panose="05000000000000000000" pitchFamily="2" charset="2"/>
              </a:rPr>
              <a:t> Die Darstellung erfolgt geräte- / herstellerspezifisch in unterschiedlichen Koordinatensystemen.</a:t>
            </a:r>
          </a:p>
          <a:p>
            <a:r>
              <a:rPr lang="de-DE" baseline="0" dirty="0">
                <a:sym typeface="Wingdings" panose="05000000000000000000" pitchFamily="2" charset="2"/>
              </a:rPr>
              <a:t>Ggf. </a:t>
            </a:r>
            <a:r>
              <a:rPr lang="de-DE" baseline="0" dirty="0" err="1">
                <a:sym typeface="Wingdings" panose="05000000000000000000" pitchFamily="2" charset="2"/>
              </a:rPr>
              <a:t>Koordinatenumrechner</a:t>
            </a:r>
            <a:r>
              <a:rPr lang="de-DE" baseline="0" dirty="0">
                <a:sym typeface="Wingdings" panose="05000000000000000000" pitchFamily="2" charset="2"/>
              </a:rPr>
              <a:t> (oder ähnliches) online benutzen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21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Beispiel: Zone 1 (180°wL  -  174°wL:  Mittelmeridian= 177°wL)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43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Beginnend</a:t>
            </a:r>
            <a:r>
              <a:rPr lang="de-DE" sz="1200" baseline="0" dirty="0"/>
              <a:t> </a:t>
            </a:r>
            <a:r>
              <a:rPr lang="de-DE" sz="1200" dirty="0"/>
              <a:t>80°</a:t>
            </a:r>
            <a:r>
              <a:rPr lang="de-DE" sz="1200" baseline="0" dirty="0"/>
              <a:t> südl. Breite bis 84° </a:t>
            </a:r>
            <a:r>
              <a:rPr lang="de-DE" sz="1200" baseline="0" dirty="0" err="1"/>
              <a:t>nördl</a:t>
            </a:r>
            <a:r>
              <a:rPr lang="de-DE" sz="1200" baseline="0" dirty="0"/>
              <a:t>. Breite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Südlichste Zone= C	Nördlichste Zone=X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63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1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D4C4D611-EC41-44D8-8BB5-EAC916575E24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A0347E2-7172-4071-84AF-2C134B1F8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6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Folie </a:t>
            </a:r>
            <a:fld id="{B7B64A30-FA59-4D60-A97A-2E8D466683A1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03925" y="6604000"/>
            <a:ext cx="1260475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74BDF7-63C4-4B25-BDC5-617530EC59B7}" type="datetime4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 Januar 2025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0CAE1CA-782A-4311-87AD-A34E1F3EF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91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72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0A52D750-A4E4-42DB-B0EF-A3D541BEF80E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4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1384C8B-F04E-4A7C-871E-88F2708A1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67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826D3A0A-ED06-48D5-AD33-2022D126F767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E715E93-F2FB-426F-A2EC-E542A046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49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Folie </a:t>
            </a:r>
            <a:fld id="{2DA30F1B-19B2-4F90-B804-962DFBA4693A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Bliss Light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D38B25B-EF50-4331-9DA1-7ABC22F9E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86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977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63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07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Folie </a:t>
            </a:r>
            <a:fld id="{30C34A14-197D-42AE-89B8-4EA67B3577AD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95236F0-6781-40C5-AD9D-5D62D035D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16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69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+mn-cs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Folie </a:t>
            </a:r>
            <a:fld id="{E667EC9E-8CD3-44C8-8C39-F38DB932C193}" type="slidenum"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kumimoji="0" lang="de-DE" altLang="de-DE" sz="900" b="0" i="0" u="none" strike="noStrike" kern="1200" cap="none" spc="0" normalizeH="0" baseline="0" noProof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14"/>
          <a:srcRect l="1122" r="-2137"/>
          <a:stretch/>
        </p:blipFill>
        <p:spPr>
          <a:xfrm>
            <a:off x="6660232" y="286455"/>
            <a:ext cx="2232247" cy="997034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Landesamt für Brand- und Katastrophenschutz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301528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3982" r:id="rId11"/>
    <p:sldLayoutId id="214748399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anose="05000000000000000000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	Kartenkunde</a:t>
            </a:r>
          </a:p>
        </p:txBody>
      </p:sp>
    </p:spTree>
    <p:extLst>
      <p:ext uri="{BB962C8B-B14F-4D97-AF65-F5344CB8AC3E}">
        <p14:creationId xmlns:p14="http://schemas.microsoft.com/office/powerpoint/2010/main" val="225616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maßstäbe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343961"/>
              </p:ext>
            </p:extLst>
          </p:nvPr>
        </p:nvGraphicFramePr>
        <p:xfrm>
          <a:off x="467544" y="2685808"/>
          <a:ext cx="8064897" cy="2147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31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i="0" u="sng" dirty="0">
                          <a:solidFill>
                            <a:schemeClr val="tx2"/>
                          </a:solidFill>
                          <a:effectLst/>
                        </a:rPr>
                        <a:t>Maßstab</a:t>
                      </a:r>
                      <a:endParaRPr lang="de-DE" sz="1400" i="0" u="sng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i="0" u="sng" dirty="0">
                          <a:solidFill>
                            <a:schemeClr val="tx2"/>
                          </a:solidFill>
                          <a:effectLst/>
                        </a:rPr>
                        <a:t>Auf</a:t>
                      </a:r>
                      <a:r>
                        <a:rPr lang="de-DE" sz="1400" i="0" u="sng" baseline="0" dirty="0">
                          <a:solidFill>
                            <a:schemeClr val="tx2"/>
                          </a:solidFill>
                          <a:effectLst/>
                        </a:rPr>
                        <a:t> der Karte</a:t>
                      </a:r>
                      <a:endParaRPr lang="de-DE" sz="1400" i="0" u="sng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i="0" u="sng" dirty="0">
                          <a:solidFill>
                            <a:schemeClr val="tx2"/>
                          </a:solidFill>
                          <a:effectLst/>
                        </a:rPr>
                        <a:t>Entspricht in Zentimetern</a:t>
                      </a:r>
                      <a:endParaRPr lang="de-DE" sz="1400" i="0" u="sng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i="0" u="sng" dirty="0">
                          <a:solidFill>
                            <a:schemeClr val="tx2"/>
                          </a:solidFill>
                          <a:effectLst/>
                        </a:rPr>
                        <a:t>Entspricht in Metern</a:t>
                      </a:r>
                      <a:endParaRPr lang="de-DE" sz="1400" i="0" u="sng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1 : 25.000 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1 cm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25.000 cm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250 m 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1 : 50.000 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1 cm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50.000 cm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500</a:t>
                      </a:r>
                      <a:r>
                        <a:rPr lang="de-DE" sz="1400" baseline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1 : 250.000 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chemeClr val="tx2"/>
                          </a:solidFill>
                          <a:effectLst/>
                        </a:rPr>
                        <a:t>1 cm</a:t>
                      </a:r>
                      <a:endParaRPr lang="de-DE" sz="140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250.000 cm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2"/>
                          </a:solidFill>
                          <a:effectLst/>
                        </a:rPr>
                        <a:t>2.500 m</a:t>
                      </a:r>
                      <a:endParaRPr lang="de-DE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611560" y="1772816"/>
            <a:ext cx="73440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ea typeface="Times New Roman" pitchFamily="18" charset="0"/>
                <a:cs typeface="Arial" pitchFamily="34" charset="0"/>
              </a:rPr>
              <a:t>Einige gebräuchliche Maßstäbe (Verhältnis der Originalgröße in der Natur, zur Größe der Abbildung auf der Karte) sind:</a:t>
            </a:r>
            <a:endParaRPr lang="de-DE" sz="2000" dirty="0">
              <a:cs typeface="Arial" pitchFamily="34" charset="0"/>
            </a:endParaRPr>
          </a:p>
          <a:p>
            <a:pPr eaLnBrk="0" hangingPunct="0"/>
            <a:br>
              <a:rPr lang="de-DE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de-DE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				</a:t>
            </a:r>
            <a:endParaRPr lang="de-DE" sz="4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5800" y="5084983"/>
            <a:ext cx="8134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Je größer der Maßstab, desto ungenauer die Karte, da eine </a:t>
            </a:r>
            <a:br>
              <a:rPr lang="de-DE" sz="2000" dirty="0"/>
            </a:br>
            <a:r>
              <a:rPr lang="de-DE" sz="2000" dirty="0"/>
              <a:t>entsprechend größere Strecke aus der Natur auf 1 cm Karte abgebildet werden muss.</a:t>
            </a:r>
          </a:p>
          <a:p>
            <a:endParaRPr lang="de-DE" sz="2000" dirty="0">
              <a:solidFill>
                <a:srgbClr val="871D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9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360" y="2996952"/>
            <a:ext cx="2896281" cy="3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Legende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918648" cy="4573588"/>
          </a:xfrm>
        </p:spPr>
        <p:txBody>
          <a:bodyPr/>
          <a:lstStyle/>
          <a:p>
            <a:pPr marL="0" indent="0"/>
            <a:r>
              <a:rPr lang="de-DE" sz="2800" dirty="0">
                <a:solidFill>
                  <a:schemeClr val="tx2"/>
                </a:solidFill>
              </a:rPr>
              <a:t>Legende: </a:t>
            </a:r>
          </a:p>
          <a:p>
            <a:pPr marL="0" indent="0"/>
            <a:r>
              <a:rPr lang="de-DE" sz="2000" dirty="0">
                <a:solidFill>
                  <a:schemeClr val="tx1"/>
                </a:solidFill>
              </a:rPr>
              <a:t>Die Erklärung, der in der Karte verwendeten Zeichen (meist am Rand)</a:t>
            </a:r>
          </a:p>
          <a:p>
            <a:pPr marL="0" indent="0"/>
            <a:endParaRPr lang="de-DE" dirty="0"/>
          </a:p>
          <a:p>
            <a:pPr marL="0" indent="0"/>
            <a:r>
              <a:rPr lang="de-DE" sz="2800" dirty="0">
                <a:solidFill>
                  <a:schemeClr val="tx2"/>
                </a:solidFill>
              </a:rPr>
              <a:t>Höhenlinien: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Punkte einer Höhe liegen auf der selben Linie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Abstand der Linien vom Maßstab abhängig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Referenzhöhen über Null immer angegeben</a:t>
            </a:r>
          </a:p>
          <a:p>
            <a:pPr marL="0" indent="0"/>
            <a:r>
              <a:rPr lang="de-DE" sz="2000" dirty="0" err="1">
                <a:solidFill>
                  <a:schemeClr val="tx1"/>
                </a:solidFill>
              </a:rPr>
              <a:t>Bsp</a:t>
            </a:r>
            <a:r>
              <a:rPr lang="de-DE" sz="2000" dirty="0">
                <a:solidFill>
                  <a:schemeClr val="tx1"/>
                </a:solidFill>
              </a:rPr>
              <a:t>: 1.Linie 50m, 2.L 60m, 3.L 70m usw.</a:t>
            </a:r>
          </a:p>
          <a:p>
            <a:pPr marL="0" indent="0"/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652121" y="6374291"/>
            <a:ext cx="3480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http://upload.wikimedia.org/wikipedia/commons/d/d1/Courbe_niveau.svg</a:t>
            </a:r>
          </a:p>
        </p:txBody>
      </p:sp>
    </p:spTree>
    <p:extLst>
      <p:ext uri="{BB962C8B-B14F-4D97-AF65-F5344CB8AC3E}">
        <p14:creationId xmlns:p14="http://schemas.microsoft.com/office/powerpoint/2010/main" val="233111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872716"/>
            <a:ext cx="5838825" cy="489359"/>
          </a:xfrm>
        </p:spPr>
        <p:txBody>
          <a:bodyPr/>
          <a:lstStyle/>
          <a:p>
            <a:r>
              <a:rPr lang="de-DE" dirty="0" err="1"/>
              <a:t>UTM</a:t>
            </a:r>
            <a:r>
              <a:rPr lang="de-DE" dirty="0"/>
              <a:t>-Projektion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44008" y="2588711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Wie funktioniert das jetzt mit diesen Koordinaten?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r="27660" b="5144"/>
          <a:stretch/>
        </p:blipFill>
        <p:spPr>
          <a:xfrm>
            <a:off x="899592" y="3613570"/>
            <a:ext cx="2448272" cy="240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44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Koordinaten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3637632"/>
          </a:xfrm>
        </p:spPr>
        <p:txBody>
          <a:bodyPr/>
          <a:lstStyle/>
          <a:p>
            <a:pPr marL="0"/>
            <a:r>
              <a:rPr lang="de-DE" sz="2400" dirty="0">
                <a:solidFill>
                  <a:schemeClr val="accent5"/>
                </a:solidFill>
              </a:rPr>
              <a:t>ACHTUNG: </a:t>
            </a:r>
          </a:p>
          <a:p>
            <a:pPr marL="0"/>
            <a:r>
              <a:rPr lang="de-DE" sz="2400" dirty="0">
                <a:solidFill>
                  <a:schemeClr val="accent5"/>
                </a:solidFill>
              </a:rPr>
              <a:t>Es gibt unterschiedliche Koordinatensysteme!</a:t>
            </a:r>
          </a:p>
          <a:p>
            <a:pPr marL="0"/>
            <a:endParaRPr lang="de-DE" sz="2000" dirty="0">
              <a:solidFill>
                <a:schemeClr val="tx1"/>
              </a:solidFill>
            </a:endParaRPr>
          </a:p>
          <a:p>
            <a:pPr marL="0"/>
            <a:r>
              <a:rPr lang="de-DE" sz="1800" dirty="0">
                <a:solidFill>
                  <a:schemeClr val="tx1"/>
                </a:solidFill>
              </a:rPr>
              <a:t>BOS verwendet die UTM-Projektion:</a:t>
            </a:r>
          </a:p>
          <a:p>
            <a:pPr marL="0"/>
            <a:r>
              <a:rPr lang="de-DE" sz="1800" b="1" dirty="0">
                <a:solidFill>
                  <a:schemeClr val="tx2"/>
                </a:solidFill>
              </a:rPr>
              <a:t>U</a:t>
            </a:r>
            <a:r>
              <a:rPr lang="de-DE" sz="1800" dirty="0">
                <a:solidFill>
                  <a:schemeClr val="tx1"/>
                </a:solidFill>
              </a:rPr>
              <a:t> – Universale		</a:t>
            </a:r>
          </a:p>
          <a:p>
            <a:pPr marL="0"/>
            <a:r>
              <a:rPr lang="de-DE" sz="1800" b="1" dirty="0">
                <a:solidFill>
                  <a:schemeClr val="tx2"/>
                </a:solidFill>
              </a:rPr>
              <a:t>T</a:t>
            </a:r>
            <a:r>
              <a:rPr lang="de-DE" sz="1800" dirty="0">
                <a:solidFill>
                  <a:schemeClr val="tx1"/>
                </a:solidFill>
              </a:rPr>
              <a:t> – Transversale</a:t>
            </a:r>
          </a:p>
          <a:p>
            <a:pPr marL="0"/>
            <a:r>
              <a:rPr lang="de-DE" sz="1800" b="1" dirty="0">
                <a:solidFill>
                  <a:schemeClr val="tx2"/>
                </a:solidFill>
              </a:rPr>
              <a:t>M</a:t>
            </a:r>
            <a:r>
              <a:rPr lang="de-DE" sz="1800" dirty="0">
                <a:solidFill>
                  <a:schemeClr val="tx1"/>
                </a:solidFill>
              </a:rPr>
              <a:t> – Mercator</a:t>
            </a:r>
          </a:p>
          <a:p>
            <a:pPr marL="0"/>
            <a:r>
              <a:rPr lang="de-DE" sz="1800" dirty="0">
                <a:solidFill>
                  <a:schemeClr val="tx1"/>
                </a:solidFill>
              </a:rPr>
              <a:t>Projektion</a:t>
            </a:r>
          </a:p>
          <a:p>
            <a:pPr marL="0"/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861048"/>
            <a:ext cx="34099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4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UTM-projektion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60 Längengradzonen mit je 6°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Mitte jeder Zone: Bezugsmeridian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Durchnummerierung (von West nach Ost)  von 1 - 60 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Deutschland größtenteils in den Zonen 32 und 33</a:t>
            </a:r>
          </a:p>
          <a:p>
            <a:pPr marL="0" indent="0"/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	(6 -12°ö.L / 12°- 18°ö.L.)</a:t>
            </a:r>
          </a:p>
          <a:p>
            <a:pPr>
              <a:buFont typeface="Wingdings"/>
              <a:buChar char="à"/>
            </a:pPr>
            <a:endParaRPr lang="de-DE" sz="2400" dirty="0">
              <a:sym typeface="Wingdings" pitchFamily="2" charset="2"/>
            </a:endParaRPr>
          </a:p>
          <a:p>
            <a:pPr marL="0" indent="0"/>
            <a:r>
              <a:rPr lang="de-DE" sz="2400" dirty="0">
                <a:sym typeface="Wingdings" pitchFamily="2" charset="2"/>
              </a:rPr>
              <a:t>= UTM-ZONE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2890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UTM-projektion</a:t>
            </a:r>
          </a:p>
        </p:txBody>
      </p:sp>
      <p:grpSp>
        <p:nvGrpSpPr>
          <p:cNvPr id="4" name="Group 335"/>
          <p:cNvGrpSpPr>
            <a:grpSpLocks/>
          </p:cNvGrpSpPr>
          <p:nvPr/>
        </p:nvGrpSpPr>
        <p:grpSpPr bwMode="auto">
          <a:xfrm>
            <a:off x="755576" y="1844824"/>
            <a:ext cx="6645274" cy="4622800"/>
            <a:chOff x="975" y="935"/>
            <a:chExt cx="4186" cy="2912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75" y="3655"/>
              <a:ext cx="4095" cy="138"/>
            </a:xfrm>
            <a:prstGeom prst="rect">
              <a:avLst/>
            </a:prstGeom>
            <a:solidFill>
              <a:srgbClr val="9F4A5C">
                <a:alpha val="2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75" y="935"/>
              <a:ext cx="4095" cy="413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958" y="1107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0°</a:t>
              </a: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3041" y="1355"/>
              <a:ext cx="245" cy="2300"/>
              <a:chOff x="2835" y="346"/>
              <a:chExt cx="318" cy="3628"/>
            </a:xfrm>
          </p:grpSpPr>
          <p:sp>
            <p:nvSpPr>
              <p:cNvPr id="313" name="Line 9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" name="Oval 10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5" name="Line 11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6" name="Line 12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" name="Line 13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" name="Line 14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" name="Line 15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0" name="Line 16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1" name="Line 17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2" name="Line 18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" name="Line 19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4" name="Line 20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5" name="Line 21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6" name="Line 22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7" name="Line 23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" name="Line 24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9" name="Line 25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0" name="Line 26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1" name="Line 27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2" name="Line 28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3" name="Line 29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4" name="Line 30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2795" y="1355"/>
              <a:ext cx="246" cy="2300"/>
              <a:chOff x="2835" y="346"/>
              <a:chExt cx="318" cy="3628"/>
            </a:xfrm>
          </p:grpSpPr>
          <p:sp>
            <p:nvSpPr>
              <p:cNvPr id="291" name="Line 32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2" name="Oval 33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3" name="Line 34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4" name="Line 35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5" name="Line 36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" name="Line 37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" name="Line 38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" name="Line 39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9" name="Line 40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0" name="Line 41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1" name="Line 42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2" name="Line 43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3" name="Line 44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4" name="Line 45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5" name="Line 46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6" name="Line 47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7" name="Line 48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8" name="Line 49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9" name="Line 50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0" name="Line 51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" name="Line 52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2" name="Line 53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3285" y="1355"/>
              <a:ext cx="246" cy="2300"/>
              <a:chOff x="2835" y="346"/>
              <a:chExt cx="318" cy="3628"/>
            </a:xfrm>
          </p:grpSpPr>
          <p:sp>
            <p:nvSpPr>
              <p:cNvPr id="269" name="Line 55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0" name="Oval 56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1" name="Line 57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2" name="Line 58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3" name="Line 59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4" name="Line 60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5" name="Line 61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" name="Line 62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" name="Line 63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" name="Line 64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" name="Line 65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" name="Line 66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" name="Line 67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" name="Line 68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" name="Line 69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" name="Line 70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" name="Line 71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" name="Line 72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" name="Line 73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8" name="Line 74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9" name="Line 75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0" name="Line 76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3531" y="1355"/>
              <a:ext cx="245" cy="2300"/>
              <a:chOff x="2835" y="346"/>
              <a:chExt cx="318" cy="3628"/>
            </a:xfrm>
          </p:grpSpPr>
          <p:sp>
            <p:nvSpPr>
              <p:cNvPr id="247" name="Line 78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" name="Oval 79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" name="Line 80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" name="Line 81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" name="Line 82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2" name="Line 83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3" name="Line 84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4" name="Line 85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5" name="Line 86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" name="Line 87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7" name="Line 88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8" name="Line 89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9" name="Line 90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0" name="Line 91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1" name="Line 92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2" name="Line 93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3" name="Line 94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4" name="Line 95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5" name="Line 96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" name="Line 97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" name="Line 98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8" name="Line 99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" name="Group 100"/>
            <p:cNvGrpSpPr>
              <a:grpSpLocks/>
            </p:cNvGrpSpPr>
            <p:nvPr/>
          </p:nvGrpSpPr>
          <p:grpSpPr bwMode="auto">
            <a:xfrm>
              <a:off x="3775" y="1355"/>
              <a:ext cx="246" cy="2300"/>
              <a:chOff x="2835" y="346"/>
              <a:chExt cx="318" cy="3628"/>
            </a:xfrm>
          </p:grpSpPr>
          <p:sp>
            <p:nvSpPr>
              <p:cNvPr id="225" name="Line 101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" name="Oval 102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7" name="Line 103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" name="Line 104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" name="Line 105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0" name="Line 106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" name="Line 107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2" name="Line 108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3" name="Line 109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4" name="Line 110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" name="Line 111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" name="Line 112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" name="Line 113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" name="Line 114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9" name="Line 115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" name="Line 116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1" name="Line 117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2" name="Line 118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3" name="Line 119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4" name="Line 120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" name="Line 121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" name="Line 122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" name="Group 123"/>
            <p:cNvGrpSpPr>
              <a:grpSpLocks/>
            </p:cNvGrpSpPr>
            <p:nvPr/>
          </p:nvGrpSpPr>
          <p:grpSpPr bwMode="auto">
            <a:xfrm>
              <a:off x="4021" y="1354"/>
              <a:ext cx="245" cy="2301"/>
              <a:chOff x="2835" y="346"/>
              <a:chExt cx="318" cy="3628"/>
            </a:xfrm>
          </p:grpSpPr>
          <p:sp>
            <p:nvSpPr>
              <p:cNvPr id="203" name="Line 124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4" name="Oval 125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Line 126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6" name="Line 127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7" name="Line 128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" name="Line 129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9" name="Line 130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" name="Line 131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1" name="Line 132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2" name="Line 133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3" name="Line 134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4" name="Line 135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" name="Line 136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6" name="Line 137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7" name="Line 138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8" name="Line 139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9" name="Line 140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0" name="Line 141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1" name="Line 142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2" name="Line 143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3" name="Line 144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" name="Line 145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" name="Group 146"/>
            <p:cNvGrpSpPr>
              <a:grpSpLocks/>
            </p:cNvGrpSpPr>
            <p:nvPr/>
          </p:nvGrpSpPr>
          <p:grpSpPr bwMode="auto">
            <a:xfrm>
              <a:off x="1815" y="1355"/>
              <a:ext cx="246" cy="2300"/>
              <a:chOff x="2835" y="346"/>
              <a:chExt cx="318" cy="3628"/>
            </a:xfrm>
          </p:grpSpPr>
          <p:sp>
            <p:nvSpPr>
              <p:cNvPr id="181" name="Line 147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" name="Oval 148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solidFill>
                <a:srgbClr val="CCFF33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3" name="Line 149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" name="Line 150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" name="Line 151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" name="Line 152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" name="Line 153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8" name="Line 154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9" name="Line 155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0" name="Line 156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1" name="Line 157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" name="Line 158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3" name="Line 159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" name="Line 160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" name="Line 161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6" name="Line 162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7" name="Line 163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8" name="Line 164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9" name="Line 165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0" name="Line 166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1" name="Line 167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2" name="Line 168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" name="Group 169"/>
            <p:cNvGrpSpPr>
              <a:grpSpLocks/>
            </p:cNvGrpSpPr>
            <p:nvPr/>
          </p:nvGrpSpPr>
          <p:grpSpPr bwMode="auto">
            <a:xfrm>
              <a:off x="2061" y="1355"/>
              <a:ext cx="245" cy="2300"/>
              <a:chOff x="2835" y="346"/>
              <a:chExt cx="318" cy="3628"/>
            </a:xfrm>
          </p:grpSpPr>
          <p:sp>
            <p:nvSpPr>
              <p:cNvPr id="159" name="Line 170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0" name="Oval 171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Line 172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2" name="Line 173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3" name="Line 174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" name="Line 175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" name="Line 176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" name="Line 177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" name="Line 178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" name="Line 179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" name="Line 180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0" name="Line 181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" name="Line 182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" name="Line 183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3" name="Line 184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" name="Line 185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" name="Line 186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" name="Line 187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7" name="Line 188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" name="Line 189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" name="Line 190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0" name="Line 191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" name="Group 192"/>
            <p:cNvGrpSpPr>
              <a:grpSpLocks/>
            </p:cNvGrpSpPr>
            <p:nvPr/>
          </p:nvGrpSpPr>
          <p:grpSpPr bwMode="auto">
            <a:xfrm>
              <a:off x="2305" y="1355"/>
              <a:ext cx="246" cy="2300"/>
              <a:chOff x="2835" y="346"/>
              <a:chExt cx="318" cy="3628"/>
            </a:xfrm>
          </p:grpSpPr>
          <p:sp>
            <p:nvSpPr>
              <p:cNvPr id="137" name="Line 193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" name="Oval 194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9" name="Line 195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" name="Line 196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" name="Line 197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2" name="Line 198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" name="Line 199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4" name="Line 200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" name="Line 201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" name="Line 202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" name="Line 203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8" name="Line 204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9" name="Line 205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" name="Line 206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1" name="Line 207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2" name="Line 208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3" name="Line 209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4" name="Line 210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" name="Line 211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" name="Line 212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" name="Line 213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8" name="Line 214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215"/>
            <p:cNvGrpSpPr>
              <a:grpSpLocks/>
            </p:cNvGrpSpPr>
            <p:nvPr/>
          </p:nvGrpSpPr>
          <p:grpSpPr bwMode="auto">
            <a:xfrm>
              <a:off x="2551" y="1355"/>
              <a:ext cx="245" cy="2300"/>
              <a:chOff x="2835" y="346"/>
              <a:chExt cx="318" cy="3628"/>
            </a:xfrm>
          </p:grpSpPr>
          <p:sp>
            <p:nvSpPr>
              <p:cNvPr id="115" name="Line 216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" name="Oval 217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7" name="Line 218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" name="Line 219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" name="Line 220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" name="Line 221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" name="Line 222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" name="Line 223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" name="Line 224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" name="Line 225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" name="Line 226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" name="Line 227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" name="Line 228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" name="Line 229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" name="Line 230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" name="Line 231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" name="Line 232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" name="Line 233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" name="Line 234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" name="Line 235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" name="Line 236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" name="Line 237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0" name="Line 238"/>
            <p:cNvSpPr>
              <a:spLocks noChangeShapeType="1"/>
            </p:cNvSpPr>
            <p:nvPr/>
          </p:nvSpPr>
          <p:spPr bwMode="auto">
            <a:xfrm flipV="1">
              <a:off x="2795" y="1355"/>
              <a:ext cx="0" cy="1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39"/>
            <p:cNvSpPr>
              <a:spLocks noChangeShapeType="1"/>
            </p:cNvSpPr>
            <p:nvPr/>
          </p:nvSpPr>
          <p:spPr bwMode="auto">
            <a:xfrm flipV="1">
              <a:off x="3041" y="1268"/>
              <a:ext cx="0" cy="9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40"/>
            <p:cNvSpPr>
              <a:spLocks noChangeShapeType="1"/>
            </p:cNvSpPr>
            <p:nvPr/>
          </p:nvSpPr>
          <p:spPr bwMode="auto">
            <a:xfrm flipV="1">
              <a:off x="3285" y="1355"/>
              <a:ext cx="0" cy="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1"/>
            <p:cNvSpPr>
              <a:spLocks noChangeShapeType="1"/>
            </p:cNvSpPr>
            <p:nvPr/>
          </p:nvSpPr>
          <p:spPr bwMode="auto">
            <a:xfrm flipV="1">
              <a:off x="3531" y="1355"/>
              <a:ext cx="0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42"/>
            <p:cNvSpPr>
              <a:spLocks noChangeShapeType="1"/>
            </p:cNvSpPr>
            <p:nvPr/>
          </p:nvSpPr>
          <p:spPr bwMode="auto">
            <a:xfrm flipV="1">
              <a:off x="3775" y="1355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43"/>
            <p:cNvSpPr>
              <a:spLocks noChangeShapeType="1"/>
            </p:cNvSpPr>
            <p:nvPr/>
          </p:nvSpPr>
          <p:spPr bwMode="auto">
            <a:xfrm flipV="1">
              <a:off x="4021" y="1355"/>
              <a:ext cx="0" cy="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44"/>
            <p:cNvSpPr>
              <a:spLocks noChangeShapeType="1"/>
            </p:cNvSpPr>
            <p:nvPr/>
          </p:nvSpPr>
          <p:spPr bwMode="auto">
            <a:xfrm flipV="1">
              <a:off x="4265" y="1355"/>
              <a:ext cx="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 Box 245"/>
            <p:cNvSpPr txBox="1">
              <a:spLocks noChangeArrowheads="1"/>
            </p:cNvSpPr>
            <p:nvPr/>
          </p:nvSpPr>
          <p:spPr bwMode="auto">
            <a:xfrm>
              <a:off x="3215" y="1212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6°</a:t>
              </a:r>
            </a:p>
          </p:txBody>
        </p:sp>
        <p:sp>
          <p:nvSpPr>
            <p:cNvPr id="28" name="Text Box 246"/>
            <p:cNvSpPr txBox="1">
              <a:spLocks noChangeArrowheads="1"/>
            </p:cNvSpPr>
            <p:nvPr/>
          </p:nvSpPr>
          <p:spPr bwMode="auto">
            <a:xfrm>
              <a:off x="2690" y="1212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6°</a:t>
              </a:r>
            </a:p>
          </p:txBody>
        </p:sp>
        <p:sp>
          <p:nvSpPr>
            <p:cNvPr id="29" name="Text Box 247"/>
            <p:cNvSpPr txBox="1">
              <a:spLocks noChangeArrowheads="1"/>
            </p:cNvSpPr>
            <p:nvPr/>
          </p:nvSpPr>
          <p:spPr bwMode="auto">
            <a:xfrm>
              <a:off x="3426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12°</a:t>
              </a:r>
            </a:p>
          </p:txBody>
        </p:sp>
        <p:sp>
          <p:nvSpPr>
            <p:cNvPr id="30" name="Text Box 248"/>
            <p:cNvSpPr txBox="1">
              <a:spLocks noChangeArrowheads="1"/>
            </p:cNvSpPr>
            <p:nvPr/>
          </p:nvSpPr>
          <p:spPr bwMode="auto">
            <a:xfrm>
              <a:off x="2410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12°</a:t>
              </a:r>
            </a:p>
          </p:txBody>
        </p:sp>
        <p:sp>
          <p:nvSpPr>
            <p:cNvPr id="31" name="Line 249"/>
            <p:cNvSpPr>
              <a:spLocks noChangeShapeType="1"/>
            </p:cNvSpPr>
            <p:nvPr/>
          </p:nvSpPr>
          <p:spPr bwMode="auto">
            <a:xfrm flipV="1">
              <a:off x="2551" y="1355"/>
              <a:ext cx="0" cy="1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50"/>
            <p:cNvSpPr>
              <a:spLocks noChangeShapeType="1"/>
            </p:cNvSpPr>
            <p:nvPr/>
          </p:nvSpPr>
          <p:spPr bwMode="auto">
            <a:xfrm flipV="1">
              <a:off x="2305" y="1355"/>
              <a:ext cx="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251"/>
            <p:cNvSpPr>
              <a:spLocks noChangeShapeType="1"/>
            </p:cNvSpPr>
            <p:nvPr/>
          </p:nvSpPr>
          <p:spPr bwMode="auto">
            <a:xfrm flipV="1">
              <a:off x="2061" y="1355"/>
              <a:ext cx="0" cy="1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 Box 252"/>
            <p:cNvSpPr txBox="1">
              <a:spLocks noChangeArrowheads="1"/>
            </p:cNvSpPr>
            <p:nvPr/>
          </p:nvSpPr>
          <p:spPr bwMode="auto">
            <a:xfrm>
              <a:off x="3672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24°</a:t>
              </a:r>
            </a:p>
          </p:txBody>
        </p:sp>
        <p:sp>
          <p:nvSpPr>
            <p:cNvPr id="35" name="Text Box 253"/>
            <p:cNvSpPr txBox="1">
              <a:spLocks noChangeArrowheads="1"/>
            </p:cNvSpPr>
            <p:nvPr/>
          </p:nvSpPr>
          <p:spPr bwMode="auto">
            <a:xfrm>
              <a:off x="2200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24°</a:t>
              </a:r>
            </a:p>
          </p:txBody>
        </p:sp>
        <p:sp>
          <p:nvSpPr>
            <p:cNvPr id="36" name="Text Box 254"/>
            <p:cNvSpPr txBox="1">
              <a:spLocks noChangeArrowheads="1"/>
            </p:cNvSpPr>
            <p:nvPr/>
          </p:nvSpPr>
          <p:spPr bwMode="auto">
            <a:xfrm>
              <a:off x="3917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30°</a:t>
              </a:r>
            </a:p>
          </p:txBody>
        </p:sp>
        <p:sp>
          <p:nvSpPr>
            <p:cNvPr id="37" name="Text Box 255"/>
            <p:cNvSpPr txBox="1">
              <a:spLocks noChangeArrowheads="1"/>
            </p:cNvSpPr>
            <p:nvPr/>
          </p:nvSpPr>
          <p:spPr bwMode="auto">
            <a:xfrm>
              <a:off x="1956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30°</a:t>
              </a:r>
            </a:p>
          </p:txBody>
        </p:sp>
        <p:sp>
          <p:nvSpPr>
            <p:cNvPr id="38" name="Text Box 256"/>
            <p:cNvSpPr txBox="1">
              <a:spLocks noChangeArrowheads="1"/>
            </p:cNvSpPr>
            <p:nvPr/>
          </p:nvSpPr>
          <p:spPr bwMode="auto">
            <a:xfrm>
              <a:off x="4161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36°</a:t>
              </a:r>
            </a:p>
          </p:txBody>
        </p:sp>
        <p:sp>
          <p:nvSpPr>
            <p:cNvPr id="39" name="Text Box 257"/>
            <p:cNvSpPr txBox="1">
              <a:spLocks noChangeArrowheads="1"/>
            </p:cNvSpPr>
            <p:nvPr/>
          </p:nvSpPr>
          <p:spPr bwMode="auto">
            <a:xfrm>
              <a:off x="1710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36°</a:t>
              </a:r>
            </a:p>
          </p:txBody>
        </p:sp>
        <p:sp>
          <p:nvSpPr>
            <p:cNvPr id="40" name="Text Box 258"/>
            <p:cNvSpPr txBox="1">
              <a:spLocks noChangeArrowheads="1"/>
            </p:cNvSpPr>
            <p:nvPr/>
          </p:nvSpPr>
          <p:spPr bwMode="auto">
            <a:xfrm>
              <a:off x="4756" y="1212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180°</a:t>
              </a:r>
            </a:p>
          </p:txBody>
        </p:sp>
        <p:sp>
          <p:nvSpPr>
            <p:cNvPr id="41" name="Text Box 259"/>
            <p:cNvSpPr txBox="1">
              <a:spLocks noChangeArrowheads="1"/>
            </p:cNvSpPr>
            <p:nvPr/>
          </p:nvSpPr>
          <p:spPr bwMode="auto">
            <a:xfrm>
              <a:off x="1081" y="1212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 dirty="0">
                  <a:latin typeface="Arial" charset="0"/>
                </a:rPr>
                <a:t>180°</a:t>
              </a:r>
            </a:p>
          </p:txBody>
        </p:sp>
        <p:sp>
          <p:nvSpPr>
            <p:cNvPr id="42" name="Line 260"/>
            <p:cNvSpPr>
              <a:spLocks noChangeShapeType="1"/>
            </p:cNvSpPr>
            <p:nvPr/>
          </p:nvSpPr>
          <p:spPr bwMode="auto">
            <a:xfrm flipV="1">
              <a:off x="1815" y="1355"/>
              <a:ext cx="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 Box 261"/>
            <p:cNvSpPr txBox="1">
              <a:spLocks noChangeArrowheads="1"/>
            </p:cNvSpPr>
            <p:nvPr/>
          </p:nvSpPr>
          <p:spPr bwMode="auto">
            <a:xfrm>
              <a:off x="4441" y="1212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2000" b="1">
                  <a:latin typeface="Arial" charset="0"/>
                </a:rPr>
                <a:t>…..</a:t>
              </a:r>
            </a:p>
          </p:txBody>
        </p:sp>
        <p:sp>
          <p:nvSpPr>
            <p:cNvPr id="44" name="Text Box 262"/>
            <p:cNvSpPr txBox="1">
              <a:spLocks noChangeArrowheads="1"/>
            </p:cNvSpPr>
            <p:nvPr/>
          </p:nvSpPr>
          <p:spPr bwMode="auto">
            <a:xfrm>
              <a:off x="1361" y="1212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2000" b="1">
                  <a:latin typeface="Arial" charset="0"/>
                </a:rPr>
                <a:t>…..</a:t>
              </a:r>
            </a:p>
          </p:txBody>
        </p:sp>
        <p:sp>
          <p:nvSpPr>
            <p:cNvPr id="45" name="Text Box 263"/>
            <p:cNvSpPr txBox="1">
              <a:spLocks noChangeArrowheads="1"/>
            </p:cNvSpPr>
            <p:nvPr/>
          </p:nvSpPr>
          <p:spPr bwMode="auto">
            <a:xfrm>
              <a:off x="4265" y="1072"/>
              <a:ext cx="8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östliche Länge</a:t>
              </a:r>
            </a:p>
          </p:txBody>
        </p:sp>
        <p:sp>
          <p:nvSpPr>
            <p:cNvPr id="46" name="Text Box 264"/>
            <p:cNvSpPr txBox="1">
              <a:spLocks noChangeArrowheads="1"/>
            </p:cNvSpPr>
            <p:nvPr/>
          </p:nvSpPr>
          <p:spPr bwMode="auto">
            <a:xfrm>
              <a:off x="1010" y="1072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westliche Länge</a:t>
              </a:r>
            </a:p>
          </p:txBody>
        </p:sp>
        <p:sp>
          <p:nvSpPr>
            <p:cNvPr id="47" name="Text Box 265"/>
            <p:cNvSpPr txBox="1">
              <a:spLocks noChangeArrowheads="1"/>
            </p:cNvSpPr>
            <p:nvPr/>
          </p:nvSpPr>
          <p:spPr bwMode="auto">
            <a:xfrm>
              <a:off x="2761" y="935"/>
              <a:ext cx="6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Greenwich</a:t>
              </a:r>
            </a:p>
          </p:txBody>
        </p:sp>
        <p:sp>
          <p:nvSpPr>
            <p:cNvPr id="48" name="Text Box 266"/>
            <p:cNvSpPr txBox="1">
              <a:spLocks noChangeArrowheads="1"/>
            </p:cNvSpPr>
            <p:nvPr/>
          </p:nvSpPr>
          <p:spPr bwMode="auto">
            <a:xfrm>
              <a:off x="3041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31</a:t>
              </a:r>
            </a:p>
          </p:txBody>
        </p:sp>
        <p:sp>
          <p:nvSpPr>
            <p:cNvPr id="49" name="Text Box 267"/>
            <p:cNvSpPr txBox="1">
              <a:spLocks noChangeArrowheads="1"/>
            </p:cNvSpPr>
            <p:nvPr/>
          </p:nvSpPr>
          <p:spPr bwMode="auto">
            <a:xfrm>
              <a:off x="3285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32</a:t>
              </a:r>
            </a:p>
          </p:txBody>
        </p:sp>
        <p:sp>
          <p:nvSpPr>
            <p:cNvPr id="50" name="Text Box 268"/>
            <p:cNvSpPr txBox="1">
              <a:spLocks noChangeArrowheads="1"/>
            </p:cNvSpPr>
            <p:nvPr/>
          </p:nvSpPr>
          <p:spPr bwMode="auto">
            <a:xfrm>
              <a:off x="3529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33</a:t>
              </a:r>
            </a:p>
          </p:txBody>
        </p:sp>
        <p:sp>
          <p:nvSpPr>
            <p:cNvPr id="51" name="Text Box 269"/>
            <p:cNvSpPr txBox="1">
              <a:spLocks noChangeArrowheads="1"/>
            </p:cNvSpPr>
            <p:nvPr/>
          </p:nvSpPr>
          <p:spPr bwMode="auto">
            <a:xfrm>
              <a:off x="3781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34</a:t>
              </a:r>
            </a:p>
          </p:txBody>
        </p:sp>
        <p:sp>
          <p:nvSpPr>
            <p:cNvPr id="52" name="Text Box 270"/>
            <p:cNvSpPr txBox="1">
              <a:spLocks noChangeArrowheads="1"/>
            </p:cNvSpPr>
            <p:nvPr/>
          </p:nvSpPr>
          <p:spPr bwMode="auto">
            <a:xfrm>
              <a:off x="4792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60</a:t>
              </a:r>
            </a:p>
          </p:txBody>
        </p:sp>
        <p:sp>
          <p:nvSpPr>
            <p:cNvPr id="53" name="Text Box 271"/>
            <p:cNvSpPr txBox="1">
              <a:spLocks noChangeArrowheads="1"/>
            </p:cNvSpPr>
            <p:nvPr/>
          </p:nvSpPr>
          <p:spPr bwMode="auto">
            <a:xfrm>
              <a:off x="2795" y="3655"/>
              <a:ext cx="2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30</a:t>
              </a:r>
            </a:p>
          </p:txBody>
        </p:sp>
        <p:sp>
          <p:nvSpPr>
            <p:cNvPr id="54" name="Text Box 272"/>
            <p:cNvSpPr txBox="1">
              <a:spLocks noChangeArrowheads="1"/>
            </p:cNvSpPr>
            <p:nvPr/>
          </p:nvSpPr>
          <p:spPr bwMode="auto">
            <a:xfrm>
              <a:off x="4030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35</a:t>
              </a:r>
            </a:p>
          </p:txBody>
        </p:sp>
        <p:sp>
          <p:nvSpPr>
            <p:cNvPr id="55" name="Text Box 273"/>
            <p:cNvSpPr txBox="1">
              <a:spLocks noChangeArrowheads="1"/>
            </p:cNvSpPr>
            <p:nvPr/>
          </p:nvSpPr>
          <p:spPr bwMode="auto">
            <a:xfrm>
              <a:off x="2537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29</a:t>
              </a:r>
            </a:p>
          </p:txBody>
        </p:sp>
        <p:sp>
          <p:nvSpPr>
            <p:cNvPr id="56" name="Text Box 274"/>
            <p:cNvSpPr txBox="1">
              <a:spLocks noChangeArrowheads="1"/>
            </p:cNvSpPr>
            <p:nvPr/>
          </p:nvSpPr>
          <p:spPr bwMode="auto">
            <a:xfrm>
              <a:off x="2304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28</a:t>
              </a:r>
            </a:p>
          </p:txBody>
        </p:sp>
        <p:sp>
          <p:nvSpPr>
            <p:cNvPr id="57" name="Text Box 275"/>
            <p:cNvSpPr txBox="1">
              <a:spLocks noChangeArrowheads="1"/>
            </p:cNvSpPr>
            <p:nvPr/>
          </p:nvSpPr>
          <p:spPr bwMode="auto">
            <a:xfrm>
              <a:off x="2062" y="3655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27</a:t>
              </a:r>
            </a:p>
          </p:txBody>
        </p:sp>
        <p:sp>
          <p:nvSpPr>
            <p:cNvPr id="58" name="Text Box 276"/>
            <p:cNvSpPr txBox="1">
              <a:spLocks noChangeArrowheads="1"/>
            </p:cNvSpPr>
            <p:nvPr/>
          </p:nvSpPr>
          <p:spPr bwMode="auto">
            <a:xfrm>
              <a:off x="1808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26</a:t>
              </a:r>
            </a:p>
          </p:txBody>
        </p:sp>
        <p:sp>
          <p:nvSpPr>
            <p:cNvPr id="59" name="Text Box 277"/>
            <p:cNvSpPr txBox="1">
              <a:spLocks noChangeArrowheads="1"/>
            </p:cNvSpPr>
            <p:nvPr/>
          </p:nvSpPr>
          <p:spPr bwMode="auto">
            <a:xfrm>
              <a:off x="1010" y="3655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</a:t>
              </a:r>
            </a:p>
          </p:txBody>
        </p:sp>
        <p:sp>
          <p:nvSpPr>
            <p:cNvPr id="60" name="Text Box 278"/>
            <p:cNvSpPr txBox="1">
              <a:spLocks noChangeArrowheads="1"/>
            </p:cNvSpPr>
            <p:nvPr/>
          </p:nvSpPr>
          <p:spPr bwMode="auto">
            <a:xfrm rot="16200000">
              <a:off x="1545" y="2725"/>
              <a:ext cx="7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400" b="1" dirty="0">
                  <a:latin typeface="Arial" charset="0"/>
                </a:rPr>
                <a:t>Zone, Nr. 26</a:t>
              </a:r>
            </a:p>
          </p:txBody>
        </p:sp>
        <p:sp>
          <p:nvSpPr>
            <p:cNvPr id="61" name="Line 279"/>
            <p:cNvSpPr>
              <a:spLocks noChangeShapeType="1"/>
            </p:cNvSpPr>
            <p:nvPr/>
          </p:nvSpPr>
          <p:spPr bwMode="auto">
            <a:xfrm flipH="1">
              <a:off x="1745" y="2497"/>
              <a:ext cx="31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 Box 280"/>
            <p:cNvSpPr txBox="1">
              <a:spLocks noChangeArrowheads="1"/>
            </p:cNvSpPr>
            <p:nvPr/>
          </p:nvSpPr>
          <p:spPr bwMode="auto">
            <a:xfrm>
              <a:off x="4336" y="2347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Äquator</a:t>
              </a:r>
            </a:p>
          </p:txBody>
        </p:sp>
        <p:sp>
          <p:nvSpPr>
            <p:cNvPr id="86" name="Text Box 304"/>
            <p:cNvSpPr txBox="1">
              <a:spLocks noChangeArrowheads="1"/>
            </p:cNvSpPr>
            <p:nvPr/>
          </p:nvSpPr>
          <p:spPr bwMode="auto">
            <a:xfrm>
              <a:off x="3080" y="1463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87" name="Text Box 305"/>
            <p:cNvSpPr txBox="1">
              <a:spLocks noChangeArrowheads="1"/>
            </p:cNvSpPr>
            <p:nvPr/>
          </p:nvSpPr>
          <p:spPr bwMode="auto">
            <a:xfrm>
              <a:off x="3080" y="1565"/>
              <a:ext cx="1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88" name="Text Box 306"/>
            <p:cNvSpPr txBox="1">
              <a:spLocks noChangeArrowheads="1"/>
            </p:cNvSpPr>
            <p:nvPr/>
          </p:nvSpPr>
          <p:spPr bwMode="auto">
            <a:xfrm>
              <a:off x="3092" y="1679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89" name="Text Box 307"/>
            <p:cNvSpPr txBox="1">
              <a:spLocks noChangeArrowheads="1"/>
            </p:cNvSpPr>
            <p:nvPr/>
          </p:nvSpPr>
          <p:spPr bwMode="auto">
            <a:xfrm>
              <a:off x="3092" y="1779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0" name="Text Box 308"/>
            <p:cNvSpPr txBox="1">
              <a:spLocks noChangeArrowheads="1"/>
            </p:cNvSpPr>
            <p:nvPr/>
          </p:nvSpPr>
          <p:spPr bwMode="auto">
            <a:xfrm>
              <a:off x="3092" y="1882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1" name="Text Box 309"/>
            <p:cNvSpPr txBox="1">
              <a:spLocks noChangeArrowheads="1"/>
            </p:cNvSpPr>
            <p:nvPr/>
          </p:nvSpPr>
          <p:spPr bwMode="auto">
            <a:xfrm>
              <a:off x="3092" y="1986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2" name="Text Box 310"/>
            <p:cNvSpPr txBox="1">
              <a:spLocks noChangeArrowheads="1"/>
            </p:cNvSpPr>
            <p:nvPr/>
          </p:nvSpPr>
          <p:spPr bwMode="auto">
            <a:xfrm>
              <a:off x="3092" y="2083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4" name="Text Box 312"/>
            <p:cNvSpPr txBox="1">
              <a:spLocks noChangeArrowheads="1"/>
            </p:cNvSpPr>
            <p:nvPr/>
          </p:nvSpPr>
          <p:spPr bwMode="auto">
            <a:xfrm>
              <a:off x="3092" y="2295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5" name="Text Box 313"/>
            <p:cNvSpPr txBox="1">
              <a:spLocks noChangeArrowheads="1"/>
            </p:cNvSpPr>
            <p:nvPr/>
          </p:nvSpPr>
          <p:spPr bwMode="auto">
            <a:xfrm>
              <a:off x="3092" y="2393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6" name="Text Box 314"/>
            <p:cNvSpPr txBox="1">
              <a:spLocks noChangeArrowheads="1"/>
            </p:cNvSpPr>
            <p:nvPr/>
          </p:nvSpPr>
          <p:spPr bwMode="auto">
            <a:xfrm>
              <a:off x="3092" y="2488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7" name="Text Box 315"/>
            <p:cNvSpPr txBox="1">
              <a:spLocks noChangeArrowheads="1"/>
            </p:cNvSpPr>
            <p:nvPr/>
          </p:nvSpPr>
          <p:spPr bwMode="auto">
            <a:xfrm>
              <a:off x="3092" y="2587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8" name="Text Box 316"/>
            <p:cNvSpPr txBox="1">
              <a:spLocks noChangeArrowheads="1"/>
            </p:cNvSpPr>
            <p:nvPr/>
          </p:nvSpPr>
          <p:spPr bwMode="auto">
            <a:xfrm>
              <a:off x="3092" y="2686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99" name="Text Box 317"/>
            <p:cNvSpPr txBox="1">
              <a:spLocks noChangeArrowheads="1"/>
            </p:cNvSpPr>
            <p:nvPr/>
          </p:nvSpPr>
          <p:spPr bwMode="auto">
            <a:xfrm>
              <a:off x="3092" y="2783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100" name="Text Box 318"/>
            <p:cNvSpPr txBox="1">
              <a:spLocks noChangeArrowheads="1"/>
            </p:cNvSpPr>
            <p:nvPr/>
          </p:nvSpPr>
          <p:spPr bwMode="auto">
            <a:xfrm>
              <a:off x="3092" y="2889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101" name="Text Box 319"/>
            <p:cNvSpPr txBox="1">
              <a:spLocks noChangeArrowheads="1"/>
            </p:cNvSpPr>
            <p:nvPr/>
          </p:nvSpPr>
          <p:spPr bwMode="auto">
            <a:xfrm>
              <a:off x="3092" y="2989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103" name="Text Box 321"/>
            <p:cNvSpPr txBox="1">
              <a:spLocks noChangeArrowheads="1"/>
            </p:cNvSpPr>
            <p:nvPr/>
          </p:nvSpPr>
          <p:spPr bwMode="auto">
            <a:xfrm>
              <a:off x="3086" y="3182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105" name="Text Box 323"/>
            <p:cNvSpPr txBox="1">
              <a:spLocks noChangeArrowheads="1"/>
            </p:cNvSpPr>
            <p:nvPr/>
          </p:nvSpPr>
          <p:spPr bwMode="auto">
            <a:xfrm>
              <a:off x="3080" y="3381"/>
              <a:ext cx="11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de-DE" sz="1200" b="1" dirty="0">
                <a:latin typeface="Arial" charset="0"/>
              </a:endParaRPr>
            </a:p>
          </p:txBody>
        </p:sp>
        <p:sp>
          <p:nvSpPr>
            <p:cNvPr id="107" name="Line 325"/>
            <p:cNvSpPr>
              <a:spLocks noChangeShapeType="1"/>
            </p:cNvSpPr>
            <p:nvPr/>
          </p:nvSpPr>
          <p:spPr bwMode="auto">
            <a:xfrm flipH="1">
              <a:off x="975" y="2497"/>
              <a:ext cx="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6" name="Rechteck 335"/>
          <p:cNvSpPr/>
          <p:nvPr/>
        </p:nvSpPr>
        <p:spPr>
          <a:xfrm>
            <a:off x="6091162" y="6344513"/>
            <a:ext cx="30431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Quelle: LFKS RLP, Schulungsunterlage Digitalfunk</a:t>
            </a:r>
          </a:p>
        </p:txBody>
      </p:sp>
    </p:spTree>
    <p:extLst>
      <p:ext uri="{BB962C8B-B14F-4D97-AF65-F5344CB8AC3E}">
        <p14:creationId xmlns:p14="http://schemas.microsoft.com/office/powerpoint/2010/main" val="319219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UTM-projektion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429720"/>
          </a:xfrm>
        </p:spPr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Breitengrade in je 8°-Abschnitte geteilt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Abweichungen in Skandinavien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Beschriftung mit Buchstaben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I und O ausgelassen (wegen 0 und 1), sowie ohne die Pole (Extrasystem)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/>
            <a:r>
              <a:rPr lang="de-DE" sz="2400" dirty="0">
                <a:solidFill>
                  <a:schemeClr val="tx2"/>
                </a:solidFill>
              </a:rPr>
              <a:t>= UTM-BAND</a:t>
            </a:r>
          </a:p>
          <a:p>
            <a:pPr>
              <a:buFont typeface="Wingdings" pitchFamily="2" charset="2"/>
              <a:buChar char="Ø"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/>
            <a:r>
              <a:rPr lang="de-DE" sz="2400" dirty="0">
                <a:solidFill>
                  <a:schemeClr val="tx2"/>
                </a:solidFill>
              </a:rPr>
              <a:t>Kombination aus Zone + Band = ZONENFELD</a:t>
            </a:r>
          </a:p>
        </p:txBody>
      </p:sp>
    </p:spTree>
    <p:extLst>
      <p:ext uri="{BB962C8B-B14F-4D97-AF65-F5344CB8AC3E}">
        <p14:creationId xmlns:p14="http://schemas.microsoft.com/office/powerpoint/2010/main" val="3136804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UTM-projektion</a:t>
            </a:r>
          </a:p>
        </p:txBody>
      </p:sp>
      <p:grpSp>
        <p:nvGrpSpPr>
          <p:cNvPr id="4" name="Group 335"/>
          <p:cNvGrpSpPr>
            <a:grpSpLocks/>
          </p:cNvGrpSpPr>
          <p:nvPr/>
        </p:nvGrpSpPr>
        <p:grpSpPr bwMode="auto">
          <a:xfrm>
            <a:off x="755576" y="1844824"/>
            <a:ext cx="7129461" cy="4622800"/>
            <a:chOff x="975" y="935"/>
            <a:chExt cx="4491" cy="291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4835" y="1796"/>
              <a:ext cx="540" cy="11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" name="Text Box 328"/>
            <p:cNvSpPr txBox="1">
              <a:spLocks noChangeArrowheads="1"/>
            </p:cNvSpPr>
            <p:nvPr/>
          </p:nvSpPr>
          <p:spPr bwMode="auto">
            <a:xfrm>
              <a:off x="4274" y="1782"/>
              <a:ext cx="119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de-DE" sz="1200" b="1" dirty="0">
                  <a:latin typeface="Arial" charset="0"/>
                </a:rPr>
                <a:t>Zonenfeld  32 U= GER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850" y="3208"/>
              <a:ext cx="2941" cy="103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75" y="3655"/>
              <a:ext cx="4095" cy="138"/>
            </a:xfrm>
            <a:prstGeom prst="rect">
              <a:avLst/>
            </a:prstGeom>
            <a:solidFill>
              <a:srgbClr val="9F4A5C">
                <a:alpha val="29804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75" y="935"/>
              <a:ext cx="4095" cy="413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958" y="1107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0°</a:t>
              </a: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3041" y="1355"/>
              <a:ext cx="245" cy="2300"/>
              <a:chOff x="2835" y="346"/>
              <a:chExt cx="318" cy="3628"/>
            </a:xfrm>
          </p:grpSpPr>
          <p:sp>
            <p:nvSpPr>
              <p:cNvPr id="313" name="Line 9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4" name="Oval 10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5" name="Line 11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6" name="Line 12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7" name="Line 13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8" name="Line 14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9" name="Line 15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0" name="Line 16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1" name="Line 17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2" name="Line 18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3" name="Line 19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4" name="Line 20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5" name="Line 21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6" name="Line 22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7" name="Line 23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" name="Line 24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9" name="Line 25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0" name="Line 26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1" name="Line 27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2" name="Line 28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3" name="Line 29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4" name="Line 30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2795" y="1355"/>
              <a:ext cx="246" cy="2300"/>
              <a:chOff x="2835" y="346"/>
              <a:chExt cx="318" cy="3628"/>
            </a:xfrm>
          </p:grpSpPr>
          <p:sp>
            <p:nvSpPr>
              <p:cNvPr id="291" name="Line 32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2" name="Oval 33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3" name="Line 34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4" name="Line 35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5" name="Line 36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6" name="Line 37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7" name="Line 38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8" name="Line 39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9" name="Line 40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0" name="Line 41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1" name="Line 42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2" name="Line 43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3" name="Line 44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4" name="Line 45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5" name="Line 46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6" name="Line 47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7" name="Line 48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8" name="Line 49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9" name="Line 50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0" name="Line 51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1" name="Line 52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2" name="Line 53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3285" y="1355"/>
              <a:ext cx="246" cy="2300"/>
              <a:chOff x="2835" y="346"/>
              <a:chExt cx="318" cy="3628"/>
            </a:xfrm>
          </p:grpSpPr>
          <p:sp>
            <p:nvSpPr>
              <p:cNvPr id="269" name="Line 55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0" name="Oval 56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1" name="Line 57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2" name="Line 58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3" name="Line 59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4" name="Line 60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5" name="Line 61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6" name="Line 62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" name="Line 63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" name="Line 64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" name="Line 65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" name="Line 66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" name="Line 67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" name="Line 68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" name="Line 69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" name="Line 70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" name="Line 71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6" name="Line 72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7" name="Line 73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8" name="Line 74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9" name="Line 75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0" name="Line 76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3531" y="1355"/>
              <a:ext cx="245" cy="2300"/>
              <a:chOff x="2835" y="346"/>
              <a:chExt cx="318" cy="3628"/>
            </a:xfrm>
          </p:grpSpPr>
          <p:sp>
            <p:nvSpPr>
              <p:cNvPr id="247" name="Line 78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" name="Oval 79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9" name="Line 80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" name="Line 81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" name="Line 82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2" name="Line 83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3" name="Line 84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4" name="Line 85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5" name="Line 86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6" name="Line 87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7" name="Line 88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8" name="Line 89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9" name="Line 90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0" name="Line 91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1" name="Line 92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2" name="Line 93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3" name="Line 94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4" name="Line 95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5" name="Line 96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6" name="Line 97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7" name="Line 98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8" name="Line 99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4" name="Group 100"/>
            <p:cNvGrpSpPr>
              <a:grpSpLocks/>
            </p:cNvGrpSpPr>
            <p:nvPr/>
          </p:nvGrpSpPr>
          <p:grpSpPr bwMode="auto">
            <a:xfrm>
              <a:off x="3775" y="1355"/>
              <a:ext cx="246" cy="2300"/>
              <a:chOff x="2835" y="346"/>
              <a:chExt cx="318" cy="3628"/>
            </a:xfrm>
          </p:grpSpPr>
          <p:sp>
            <p:nvSpPr>
              <p:cNvPr id="225" name="Line 101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" name="Oval 102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7" name="Line 103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" name="Line 104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" name="Line 105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0" name="Line 106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" name="Line 107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2" name="Line 108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3" name="Line 109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4" name="Line 110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" name="Line 111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" name="Line 112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" name="Line 113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" name="Line 114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9" name="Line 115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" name="Line 116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1" name="Line 117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2" name="Line 118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3" name="Line 119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4" name="Line 120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" name="Line 121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" name="Line 122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5" name="Group 123"/>
            <p:cNvGrpSpPr>
              <a:grpSpLocks/>
            </p:cNvGrpSpPr>
            <p:nvPr/>
          </p:nvGrpSpPr>
          <p:grpSpPr bwMode="auto">
            <a:xfrm>
              <a:off x="4021" y="1354"/>
              <a:ext cx="245" cy="2301"/>
              <a:chOff x="2835" y="346"/>
              <a:chExt cx="318" cy="3628"/>
            </a:xfrm>
          </p:grpSpPr>
          <p:sp>
            <p:nvSpPr>
              <p:cNvPr id="203" name="Line 124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4" name="Oval 125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Line 126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6" name="Line 127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7" name="Line 128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" name="Line 129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9" name="Line 130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0" name="Line 131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1" name="Line 132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2" name="Line 133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3" name="Line 134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4" name="Line 135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5" name="Line 136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6" name="Line 137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7" name="Line 138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8" name="Line 139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9" name="Line 140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0" name="Line 141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1" name="Line 142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2" name="Line 143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3" name="Line 144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4" name="Line 145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" name="Group 146"/>
            <p:cNvGrpSpPr>
              <a:grpSpLocks/>
            </p:cNvGrpSpPr>
            <p:nvPr/>
          </p:nvGrpSpPr>
          <p:grpSpPr bwMode="auto">
            <a:xfrm>
              <a:off x="1815" y="1355"/>
              <a:ext cx="246" cy="2300"/>
              <a:chOff x="2835" y="346"/>
              <a:chExt cx="318" cy="3628"/>
            </a:xfrm>
          </p:grpSpPr>
          <p:sp>
            <p:nvSpPr>
              <p:cNvPr id="181" name="Line 147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" name="Oval 148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solidFill>
                <a:srgbClr val="CCFF33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3" name="Line 149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" name="Line 150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" name="Line 151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" name="Line 152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" name="Line 153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8" name="Line 154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9" name="Line 155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0" name="Line 156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1" name="Line 157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" name="Line 158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3" name="Line 159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" name="Line 160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" name="Line 161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6" name="Line 162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7" name="Line 163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8" name="Line 164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9" name="Line 165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0" name="Line 166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1" name="Line 167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2" name="Line 168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7" name="Group 169"/>
            <p:cNvGrpSpPr>
              <a:grpSpLocks/>
            </p:cNvGrpSpPr>
            <p:nvPr/>
          </p:nvGrpSpPr>
          <p:grpSpPr bwMode="auto">
            <a:xfrm>
              <a:off x="2061" y="1355"/>
              <a:ext cx="245" cy="2300"/>
              <a:chOff x="2835" y="346"/>
              <a:chExt cx="318" cy="3628"/>
            </a:xfrm>
          </p:grpSpPr>
          <p:sp>
            <p:nvSpPr>
              <p:cNvPr id="159" name="Line 170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0" name="Oval 171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Line 172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2" name="Line 173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3" name="Line 174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4" name="Line 175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" name="Line 176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" name="Line 177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" name="Line 178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" name="Line 179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" name="Line 180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0" name="Line 181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" name="Line 182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" name="Line 183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3" name="Line 184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" name="Line 185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" name="Line 186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" name="Line 187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7" name="Line 188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" name="Line 189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" name="Line 190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0" name="Line 191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8" name="Group 192"/>
            <p:cNvGrpSpPr>
              <a:grpSpLocks/>
            </p:cNvGrpSpPr>
            <p:nvPr/>
          </p:nvGrpSpPr>
          <p:grpSpPr bwMode="auto">
            <a:xfrm>
              <a:off x="2305" y="1355"/>
              <a:ext cx="246" cy="2300"/>
              <a:chOff x="2835" y="346"/>
              <a:chExt cx="318" cy="3628"/>
            </a:xfrm>
          </p:grpSpPr>
          <p:sp>
            <p:nvSpPr>
              <p:cNvPr id="137" name="Line 193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8" name="Oval 194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9" name="Line 195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" name="Line 196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1" name="Line 197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2" name="Line 198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" name="Line 199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4" name="Line 200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" name="Line 201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" name="Line 202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" name="Line 203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8" name="Line 204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9" name="Line 205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" name="Line 206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1" name="Line 207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2" name="Line 208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3" name="Line 209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4" name="Line 210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5" name="Line 211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6" name="Line 212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7" name="Line 213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8" name="Line 214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9" name="Group 215"/>
            <p:cNvGrpSpPr>
              <a:grpSpLocks/>
            </p:cNvGrpSpPr>
            <p:nvPr/>
          </p:nvGrpSpPr>
          <p:grpSpPr bwMode="auto">
            <a:xfrm>
              <a:off x="2551" y="1355"/>
              <a:ext cx="245" cy="2300"/>
              <a:chOff x="2835" y="346"/>
              <a:chExt cx="318" cy="3628"/>
            </a:xfrm>
          </p:grpSpPr>
          <p:sp>
            <p:nvSpPr>
              <p:cNvPr id="115" name="Line 216"/>
              <p:cNvSpPr>
                <a:spLocks noChangeShapeType="1"/>
              </p:cNvSpPr>
              <p:nvPr/>
            </p:nvSpPr>
            <p:spPr bwMode="auto">
              <a:xfrm>
                <a:off x="2835" y="2153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" name="Oval 217"/>
              <p:cNvSpPr>
                <a:spLocks noChangeArrowheads="1"/>
              </p:cNvSpPr>
              <p:nvPr/>
            </p:nvSpPr>
            <p:spPr bwMode="auto">
              <a:xfrm>
                <a:off x="2835" y="346"/>
                <a:ext cx="318" cy="362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7" name="Line 218"/>
              <p:cNvSpPr>
                <a:spLocks noChangeShapeType="1"/>
              </p:cNvSpPr>
              <p:nvPr/>
            </p:nvSpPr>
            <p:spPr bwMode="auto">
              <a:xfrm>
                <a:off x="2835" y="1836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" name="Line 219"/>
              <p:cNvSpPr>
                <a:spLocks noChangeShapeType="1"/>
              </p:cNvSpPr>
              <p:nvPr/>
            </p:nvSpPr>
            <p:spPr bwMode="auto">
              <a:xfrm>
                <a:off x="2835" y="1994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9" name="Line 220"/>
              <p:cNvSpPr>
                <a:spLocks noChangeShapeType="1"/>
              </p:cNvSpPr>
              <p:nvPr/>
            </p:nvSpPr>
            <p:spPr bwMode="auto">
              <a:xfrm>
                <a:off x="2840" y="1677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0" name="Line 221"/>
              <p:cNvSpPr>
                <a:spLocks noChangeShapeType="1"/>
              </p:cNvSpPr>
              <p:nvPr/>
            </p:nvSpPr>
            <p:spPr bwMode="auto">
              <a:xfrm>
                <a:off x="2845" y="151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1" name="Line 222"/>
              <p:cNvSpPr>
                <a:spLocks noChangeShapeType="1"/>
              </p:cNvSpPr>
              <p:nvPr/>
            </p:nvSpPr>
            <p:spPr bwMode="auto">
              <a:xfrm flipV="1">
                <a:off x="2858" y="1360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2" name="Line 223"/>
              <p:cNvSpPr>
                <a:spLocks noChangeShapeType="1"/>
              </p:cNvSpPr>
              <p:nvPr/>
            </p:nvSpPr>
            <p:spPr bwMode="auto">
              <a:xfrm>
                <a:off x="2856" y="1201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" name="Line 224"/>
              <p:cNvSpPr>
                <a:spLocks noChangeShapeType="1"/>
              </p:cNvSpPr>
              <p:nvPr/>
            </p:nvSpPr>
            <p:spPr bwMode="auto">
              <a:xfrm flipV="1">
                <a:off x="2880" y="1042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" name="Line 225"/>
              <p:cNvSpPr>
                <a:spLocks noChangeShapeType="1"/>
              </p:cNvSpPr>
              <p:nvPr/>
            </p:nvSpPr>
            <p:spPr bwMode="auto">
              <a:xfrm>
                <a:off x="2880" y="88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5" name="Line 226"/>
              <p:cNvSpPr>
                <a:spLocks noChangeShapeType="1"/>
              </p:cNvSpPr>
              <p:nvPr/>
            </p:nvSpPr>
            <p:spPr bwMode="auto">
              <a:xfrm flipV="1">
                <a:off x="2835" y="2312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6" name="Line 227"/>
              <p:cNvSpPr>
                <a:spLocks noChangeShapeType="1"/>
              </p:cNvSpPr>
              <p:nvPr/>
            </p:nvSpPr>
            <p:spPr bwMode="auto">
              <a:xfrm>
                <a:off x="2835" y="2471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7" name="Line 228"/>
              <p:cNvSpPr>
                <a:spLocks noChangeShapeType="1"/>
              </p:cNvSpPr>
              <p:nvPr/>
            </p:nvSpPr>
            <p:spPr bwMode="auto">
              <a:xfrm flipV="1">
                <a:off x="2835" y="2629"/>
                <a:ext cx="3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" name="Line 229"/>
              <p:cNvSpPr>
                <a:spLocks noChangeShapeType="1"/>
              </p:cNvSpPr>
              <p:nvPr/>
            </p:nvSpPr>
            <p:spPr bwMode="auto">
              <a:xfrm>
                <a:off x="2840" y="2788"/>
                <a:ext cx="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" name="Line 230"/>
              <p:cNvSpPr>
                <a:spLocks noChangeShapeType="1"/>
              </p:cNvSpPr>
              <p:nvPr/>
            </p:nvSpPr>
            <p:spPr bwMode="auto">
              <a:xfrm>
                <a:off x="2925" y="374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" name="Line 231"/>
              <p:cNvSpPr>
                <a:spLocks noChangeShapeType="1"/>
              </p:cNvSpPr>
              <p:nvPr/>
            </p:nvSpPr>
            <p:spPr bwMode="auto">
              <a:xfrm flipV="1">
                <a:off x="2860" y="2947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" name="Line 232"/>
              <p:cNvSpPr>
                <a:spLocks noChangeShapeType="1"/>
              </p:cNvSpPr>
              <p:nvPr/>
            </p:nvSpPr>
            <p:spPr bwMode="auto">
              <a:xfrm>
                <a:off x="2860" y="3105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" name="Line 233"/>
              <p:cNvSpPr>
                <a:spLocks noChangeShapeType="1"/>
              </p:cNvSpPr>
              <p:nvPr/>
            </p:nvSpPr>
            <p:spPr bwMode="auto">
              <a:xfrm flipV="1">
                <a:off x="2872" y="3264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" name="Line 234"/>
              <p:cNvSpPr>
                <a:spLocks noChangeShapeType="1"/>
              </p:cNvSpPr>
              <p:nvPr/>
            </p:nvSpPr>
            <p:spPr bwMode="auto">
              <a:xfrm flipV="1">
                <a:off x="2897" y="3581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" name="Line 235"/>
              <p:cNvSpPr>
                <a:spLocks noChangeShapeType="1"/>
              </p:cNvSpPr>
              <p:nvPr/>
            </p:nvSpPr>
            <p:spPr bwMode="auto">
              <a:xfrm>
                <a:off x="2880" y="3423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" name="Line 236"/>
              <p:cNvSpPr>
                <a:spLocks noChangeShapeType="1"/>
              </p:cNvSpPr>
              <p:nvPr/>
            </p:nvSpPr>
            <p:spPr bwMode="auto">
              <a:xfrm>
                <a:off x="2925" y="57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" name="Line 237"/>
              <p:cNvSpPr>
                <a:spLocks noChangeShapeType="1"/>
              </p:cNvSpPr>
              <p:nvPr/>
            </p:nvSpPr>
            <p:spPr bwMode="auto">
              <a:xfrm flipV="1">
                <a:off x="2899" y="725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0" name="Line 238"/>
            <p:cNvSpPr>
              <a:spLocks noChangeShapeType="1"/>
            </p:cNvSpPr>
            <p:nvPr/>
          </p:nvSpPr>
          <p:spPr bwMode="auto">
            <a:xfrm flipV="1">
              <a:off x="2795" y="1355"/>
              <a:ext cx="0" cy="1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39"/>
            <p:cNvSpPr>
              <a:spLocks noChangeShapeType="1"/>
            </p:cNvSpPr>
            <p:nvPr/>
          </p:nvSpPr>
          <p:spPr bwMode="auto">
            <a:xfrm flipV="1">
              <a:off x="3041" y="1268"/>
              <a:ext cx="0" cy="97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40"/>
            <p:cNvSpPr>
              <a:spLocks noChangeShapeType="1"/>
            </p:cNvSpPr>
            <p:nvPr/>
          </p:nvSpPr>
          <p:spPr bwMode="auto">
            <a:xfrm flipV="1">
              <a:off x="3285" y="1355"/>
              <a:ext cx="0" cy="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1"/>
            <p:cNvSpPr>
              <a:spLocks noChangeShapeType="1"/>
            </p:cNvSpPr>
            <p:nvPr/>
          </p:nvSpPr>
          <p:spPr bwMode="auto">
            <a:xfrm flipV="1">
              <a:off x="3531" y="1355"/>
              <a:ext cx="0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42"/>
            <p:cNvSpPr>
              <a:spLocks noChangeShapeType="1"/>
            </p:cNvSpPr>
            <p:nvPr/>
          </p:nvSpPr>
          <p:spPr bwMode="auto">
            <a:xfrm flipV="1">
              <a:off x="3775" y="1355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43"/>
            <p:cNvSpPr>
              <a:spLocks noChangeShapeType="1"/>
            </p:cNvSpPr>
            <p:nvPr/>
          </p:nvSpPr>
          <p:spPr bwMode="auto">
            <a:xfrm flipV="1">
              <a:off x="4021" y="1355"/>
              <a:ext cx="0" cy="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44"/>
            <p:cNvSpPr>
              <a:spLocks noChangeShapeType="1"/>
            </p:cNvSpPr>
            <p:nvPr/>
          </p:nvSpPr>
          <p:spPr bwMode="auto">
            <a:xfrm flipV="1">
              <a:off x="4265" y="1355"/>
              <a:ext cx="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 Box 245"/>
            <p:cNvSpPr txBox="1">
              <a:spLocks noChangeArrowheads="1"/>
            </p:cNvSpPr>
            <p:nvPr/>
          </p:nvSpPr>
          <p:spPr bwMode="auto">
            <a:xfrm>
              <a:off x="3215" y="1212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6°</a:t>
              </a:r>
            </a:p>
          </p:txBody>
        </p:sp>
        <p:sp>
          <p:nvSpPr>
            <p:cNvPr id="28" name="Text Box 246"/>
            <p:cNvSpPr txBox="1">
              <a:spLocks noChangeArrowheads="1"/>
            </p:cNvSpPr>
            <p:nvPr/>
          </p:nvSpPr>
          <p:spPr bwMode="auto">
            <a:xfrm>
              <a:off x="2690" y="1212"/>
              <a:ext cx="2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6°</a:t>
              </a:r>
            </a:p>
          </p:txBody>
        </p:sp>
        <p:sp>
          <p:nvSpPr>
            <p:cNvPr id="29" name="Text Box 247"/>
            <p:cNvSpPr txBox="1">
              <a:spLocks noChangeArrowheads="1"/>
            </p:cNvSpPr>
            <p:nvPr/>
          </p:nvSpPr>
          <p:spPr bwMode="auto">
            <a:xfrm>
              <a:off x="3426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12°</a:t>
              </a:r>
            </a:p>
          </p:txBody>
        </p:sp>
        <p:sp>
          <p:nvSpPr>
            <p:cNvPr id="30" name="Text Box 248"/>
            <p:cNvSpPr txBox="1">
              <a:spLocks noChangeArrowheads="1"/>
            </p:cNvSpPr>
            <p:nvPr/>
          </p:nvSpPr>
          <p:spPr bwMode="auto">
            <a:xfrm>
              <a:off x="2410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12°</a:t>
              </a:r>
            </a:p>
          </p:txBody>
        </p:sp>
        <p:sp>
          <p:nvSpPr>
            <p:cNvPr id="31" name="Line 249"/>
            <p:cNvSpPr>
              <a:spLocks noChangeShapeType="1"/>
            </p:cNvSpPr>
            <p:nvPr/>
          </p:nvSpPr>
          <p:spPr bwMode="auto">
            <a:xfrm flipV="1">
              <a:off x="2551" y="1355"/>
              <a:ext cx="0" cy="1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250"/>
            <p:cNvSpPr>
              <a:spLocks noChangeShapeType="1"/>
            </p:cNvSpPr>
            <p:nvPr/>
          </p:nvSpPr>
          <p:spPr bwMode="auto">
            <a:xfrm flipV="1">
              <a:off x="2305" y="1355"/>
              <a:ext cx="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251"/>
            <p:cNvSpPr>
              <a:spLocks noChangeShapeType="1"/>
            </p:cNvSpPr>
            <p:nvPr/>
          </p:nvSpPr>
          <p:spPr bwMode="auto">
            <a:xfrm flipV="1">
              <a:off x="2061" y="1355"/>
              <a:ext cx="0" cy="11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 Box 252"/>
            <p:cNvSpPr txBox="1">
              <a:spLocks noChangeArrowheads="1"/>
            </p:cNvSpPr>
            <p:nvPr/>
          </p:nvSpPr>
          <p:spPr bwMode="auto">
            <a:xfrm>
              <a:off x="3672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24°</a:t>
              </a:r>
            </a:p>
          </p:txBody>
        </p:sp>
        <p:sp>
          <p:nvSpPr>
            <p:cNvPr id="35" name="Text Box 253"/>
            <p:cNvSpPr txBox="1">
              <a:spLocks noChangeArrowheads="1"/>
            </p:cNvSpPr>
            <p:nvPr/>
          </p:nvSpPr>
          <p:spPr bwMode="auto">
            <a:xfrm>
              <a:off x="2200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24°</a:t>
              </a:r>
            </a:p>
          </p:txBody>
        </p:sp>
        <p:sp>
          <p:nvSpPr>
            <p:cNvPr id="36" name="Text Box 254"/>
            <p:cNvSpPr txBox="1">
              <a:spLocks noChangeArrowheads="1"/>
            </p:cNvSpPr>
            <p:nvPr/>
          </p:nvSpPr>
          <p:spPr bwMode="auto">
            <a:xfrm>
              <a:off x="3917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30°</a:t>
              </a:r>
            </a:p>
          </p:txBody>
        </p:sp>
        <p:sp>
          <p:nvSpPr>
            <p:cNvPr id="37" name="Text Box 255"/>
            <p:cNvSpPr txBox="1">
              <a:spLocks noChangeArrowheads="1"/>
            </p:cNvSpPr>
            <p:nvPr/>
          </p:nvSpPr>
          <p:spPr bwMode="auto">
            <a:xfrm>
              <a:off x="1956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30°</a:t>
              </a:r>
            </a:p>
          </p:txBody>
        </p:sp>
        <p:sp>
          <p:nvSpPr>
            <p:cNvPr id="38" name="Text Box 256"/>
            <p:cNvSpPr txBox="1">
              <a:spLocks noChangeArrowheads="1"/>
            </p:cNvSpPr>
            <p:nvPr/>
          </p:nvSpPr>
          <p:spPr bwMode="auto">
            <a:xfrm>
              <a:off x="4161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36°</a:t>
              </a:r>
            </a:p>
          </p:txBody>
        </p:sp>
        <p:sp>
          <p:nvSpPr>
            <p:cNvPr id="39" name="Text Box 257"/>
            <p:cNvSpPr txBox="1">
              <a:spLocks noChangeArrowheads="1"/>
            </p:cNvSpPr>
            <p:nvPr/>
          </p:nvSpPr>
          <p:spPr bwMode="auto">
            <a:xfrm>
              <a:off x="1710" y="1212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36°</a:t>
              </a:r>
            </a:p>
          </p:txBody>
        </p:sp>
        <p:sp>
          <p:nvSpPr>
            <p:cNvPr id="40" name="Text Box 258"/>
            <p:cNvSpPr txBox="1">
              <a:spLocks noChangeArrowheads="1"/>
            </p:cNvSpPr>
            <p:nvPr/>
          </p:nvSpPr>
          <p:spPr bwMode="auto">
            <a:xfrm>
              <a:off x="4756" y="1212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180°</a:t>
              </a:r>
            </a:p>
          </p:txBody>
        </p:sp>
        <p:sp>
          <p:nvSpPr>
            <p:cNvPr id="41" name="Text Box 259"/>
            <p:cNvSpPr txBox="1">
              <a:spLocks noChangeArrowheads="1"/>
            </p:cNvSpPr>
            <p:nvPr/>
          </p:nvSpPr>
          <p:spPr bwMode="auto">
            <a:xfrm>
              <a:off x="1081" y="1212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 dirty="0">
                  <a:latin typeface="Arial" charset="0"/>
                </a:rPr>
                <a:t>180°</a:t>
              </a:r>
            </a:p>
          </p:txBody>
        </p:sp>
        <p:sp>
          <p:nvSpPr>
            <p:cNvPr id="42" name="Line 260"/>
            <p:cNvSpPr>
              <a:spLocks noChangeShapeType="1"/>
            </p:cNvSpPr>
            <p:nvPr/>
          </p:nvSpPr>
          <p:spPr bwMode="auto">
            <a:xfrm flipV="1">
              <a:off x="1815" y="1355"/>
              <a:ext cx="0" cy="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 Box 261"/>
            <p:cNvSpPr txBox="1">
              <a:spLocks noChangeArrowheads="1"/>
            </p:cNvSpPr>
            <p:nvPr/>
          </p:nvSpPr>
          <p:spPr bwMode="auto">
            <a:xfrm>
              <a:off x="4441" y="1212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2000" b="1">
                  <a:latin typeface="Arial" charset="0"/>
                </a:rPr>
                <a:t>…..</a:t>
              </a:r>
            </a:p>
          </p:txBody>
        </p:sp>
        <p:sp>
          <p:nvSpPr>
            <p:cNvPr id="44" name="Text Box 262"/>
            <p:cNvSpPr txBox="1">
              <a:spLocks noChangeArrowheads="1"/>
            </p:cNvSpPr>
            <p:nvPr/>
          </p:nvSpPr>
          <p:spPr bwMode="auto">
            <a:xfrm>
              <a:off x="1361" y="1212"/>
              <a:ext cx="3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2000" b="1">
                  <a:latin typeface="Arial" charset="0"/>
                </a:rPr>
                <a:t>…..</a:t>
              </a:r>
            </a:p>
          </p:txBody>
        </p:sp>
        <p:sp>
          <p:nvSpPr>
            <p:cNvPr id="45" name="Text Box 263"/>
            <p:cNvSpPr txBox="1">
              <a:spLocks noChangeArrowheads="1"/>
            </p:cNvSpPr>
            <p:nvPr/>
          </p:nvSpPr>
          <p:spPr bwMode="auto">
            <a:xfrm>
              <a:off x="4265" y="1072"/>
              <a:ext cx="8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östliche Länge</a:t>
              </a:r>
            </a:p>
          </p:txBody>
        </p:sp>
        <p:sp>
          <p:nvSpPr>
            <p:cNvPr id="46" name="Text Box 264"/>
            <p:cNvSpPr txBox="1">
              <a:spLocks noChangeArrowheads="1"/>
            </p:cNvSpPr>
            <p:nvPr/>
          </p:nvSpPr>
          <p:spPr bwMode="auto">
            <a:xfrm>
              <a:off x="1010" y="1072"/>
              <a:ext cx="9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westliche Länge</a:t>
              </a:r>
            </a:p>
          </p:txBody>
        </p:sp>
        <p:sp>
          <p:nvSpPr>
            <p:cNvPr id="47" name="Text Box 265"/>
            <p:cNvSpPr txBox="1">
              <a:spLocks noChangeArrowheads="1"/>
            </p:cNvSpPr>
            <p:nvPr/>
          </p:nvSpPr>
          <p:spPr bwMode="auto">
            <a:xfrm>
              <a:off x="2761" y="935"/>
              <a:ext cx="6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Greenwich</a:t>
              </a:r>
            </a:p>
          </p:txBody>
        </p:sp>
        <p:sp>
          <p:nvSpPr>
            <p:cNvPr id="48" name="Text Box 266"/>
            <p:cNvSpPr txBox="1">
              <a:spLocks noChangeArrowheads="1"/>
            </p:cNvSpPr>
            <p:nvPr/>
          </p:nvSpPr>
          <p:spPr bwMode="auto">
            <a:xfrm>
              <a:off x="3041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31</a:t>
              </a:r>
            </a:p>
          </p:txBody>
        </p:sp>
        <p:sp>
          <p:nvSpPr>
            <p:cNvPr id="49" name="Text Box 267"/>
            <p:cNvSpPr txBox="1">
              <a:spLocks noChangeArrowheads="1"/>
            </p:cNvSpPr>
            <p:nvPr/>
          </p:nvSpPr>
          <p:spPr bwMode="auto">
            <a:xfrm>
              <a:off x="3285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32</a:t>
              </a:r>
            </a:p>
          </p:txBody>
        </p:sp>
        <p:sp>
          <p:nvSpPr>
            <p:cNvPr id="50" name="Text Box 268"/>
            <p:cNvSpPr txBox="1">
              <a:spLocks noChangeArrowheads="1"/>
            </p:cNvSpPr>
            <p:nvPr/>
          </p:nvSpPr>
          <p:spPr bwMode="auto">
            <a:xfrm>
              <a:off x="3529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33</a:t>
              </a:r>
            </a:p>
          </p:txBody>
        </p:sp>
        <p:sp>
          <p:nvSpPr>
            <p:cNvPr id="51" name="Text Box 269"/>
            <p:cNvSpPr txBox="1">
              <a:spLocks noChangeArrowheads="1"/>
            </p:cNvSpPr>
            <p:nvPr/>
          </p:nvSpPr>
          <p:spPr bwMode="auto">
            <a:xfrm>
              <a:off x="3781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34</a:t>
              </a:r>
            </a:p>
          </p:txBody>
        </p:sp>
        <p:sp>
          <p:nvSpPr>
            <p:cNvPr id="52" name="Text Box 270"/>
            <p:cNvSpPr txBox="1">
              <a:spLocks noChangeArrowheads="1"/>
            </p:cNvSpPr>
            <p:nvPr/>
          </p:nvSpPr>
          <p:spPr bwMode="auto">
            <a:xfrm>
              <a:off x="4792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60</a:t>
              </a:r>
            </a:p>
          </p:txBody>
        </p:sp>
        <p:sp>
          <p:nvSpPr>
            <p:cNvPr id="53" name="Text Box 271"/>
            <p:cNvSpPr txBox="1">
              <a:spLocks noChangeArrowheads="1"/>
            </p:cNvSpPr>
            <p:nvPr/>
          </p:nvSpPr>
          <p:spPr bwMode="auto">
            <a:xfrm>
              <a:off x="2795" y="3655"/>
              <a:ext cx="2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30</a:t>
              </a:r>
            </a:p>
          </p:txBody>
        </p:sp>
        <p:sp>
          <p:nvSpPr>
            <p:cNvPr id="54" name="Text Box 272"/>
            <p:cNvSpPr txBox="1">
              <a:spLocks noChangeArrowheads="1"/>
            </p:cNvSpPr>
            <p:nvPr/>
          </p:nvSpPr>
          <p:spPr bwMode="auto">
            <a:xfrm>
              <a:off x="4030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35</a:t>
              </a:r>
            </a:p>
          </p:txBody>
        </p:sp>
        <p:sp>
          <p:nvSpPr>
            <p:cNvPr id="55" name="Text Box 273"/>
            <p:cNvSpPr txBox="1">
              <a:spLocks noChangeArrowheads="1"/>
            </p:cNvSpPr>
            <p:nvPr/>
          </p:nvSpPr>
          <p:spPr bwMode="auto">
            <a:xfrm>
              <a:off x="2537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29</a:t>
              </a:r>
            </a:p>
          </p:txBody>
        </p:sp>
        <p:sp>
          <p:nvSpPr>
            <p:cNvPr id="56" name="Text Box 274"/>
            <p:cNvSpPr txBox="1">
              <a:spLocks noChangeArrowheads="1"/>
            </p:cNvSpPr>
            <p:nvPr/>
          </p:nvSpPr>
          <p:spPr bwMode="auto">
            <a:xfrm>
              <a:off x="2304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28</a:t>
              </a:r>
            </a:p>
          </p:txBody>
        </p:sp>
        <p:sp>
          <p:nvSpPr>
            <p:cNvPr id="57" name="Text Box 275"/>
            <p:cNvSpPr txBox="1">
              <a:spLocks noChangeArrowheads="1"/>
            </p:cNvSpPr>
            <p:nvPr/>
          </p:nvSpPr>
          <p:spPr bwMode="auto">
            <a:xfrm>
              <a:off x="2062" y="3655"/>
              <a:ext cx="2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27</a:t>
              </a:r>
            </a:p>
          </p:txBody>
        </p:sp>
        <p:sp>
          <p:nvSpPr>
            <p:cNvPr id="58" name="Text Box 276"/>
            <p:cNvSpPr txBox="1">
              <a:spLocks noChangeArrowheads="1"/>
            </p:cNvSpPr>
            <p:nvPr/>
          </p:nvSpPr>
          <p:spPr bwMode="auto">
            <a:xfrm>
              <a:off x="1808" y="365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26</a:t>
              </a:r>
            </a:p>
          </p:txBody>
        </p:sp>
        <p:sp>
          <p:nvSpPr>
            <p:cNvPr id="59" name="Text Box 277"/>
            <p:cNvSpPr txBox="1">
              <a:spLocks noChangeArrowheads="1"/>
            </p:cNvSpPr>
            <p:nvPr/>
          </p:nvSpPr>
          <p:spPr bwMode="auto">
            <a:xfrm>
              <a:off x="1010" y="3655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1</a:t>
              </a:r>
            </a:p>
          </p:txBody>
        </p:sp>
        <p:sp>
          <p:nvSpPr>
            <p:cNvPr id="60" name="Text Box 278"/>
            <p:cNvSpPr txBox="1">
              <a:spLocks noChangeArrowheads="1"/>
            </p:cNvSpPr>
            <p:nvPr/>
          </p:nvSpPr>
          <p:spPr bwMode="auto">
            <a:xfrm rot="16200000">
              <a:off x="1545" y="2725"/>
              <a:ext cx="7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Zone, Nr. 26</a:t>
              </a:r>
            </a:p>
          </p:txBody>
        </p:sp>
        <p:sp>
          <p:nvSpPr>
            <p:cNvPr id="61" name="Line 279"/>
            <p:cNvSpPr>
              <a:spLocks noChangeShapeType="1"/>
            </p:cNvSpPr>
            <p:nvPr/>
          </p:nvSpPr>
          <p:spPr bwMode="auto">
            <a:xfrm flipH="1">
              <a:off x="1745" y="2497"/>
              <a:ext cx="31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 Box 280"/>
            <p:cNvSpPr txBox="1">
              <a:spLocks noChangeArrowheads="1"/>
            </p:cNvSpPr>
            <p:nvPr/>
          </p:nvSpPr>
          <p:spPr bwMode="auto">
            <a:xfrm>
              <a:off x="4336" y="2347"/>
              <a:ext cx="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Äquator</a:t>
              </a:r>
            </a:p>
          </p:txBody>
        </p:sp>
        <p:sp>
          <p:nvSpPr>
            <p:cNvPr id="63" name="Text Box 281"/>
            <p:cNvSpPr txBox="1">
              <a:spLocks noChangeArrowheads="1"/>
            </p:cNvSpPr>
            <p:nvPr/>
          </p:nvSpPr>
          <p:spPr bwMode="auto">
            <a:xfrm>
              <a:off x="1552" y="2347"/>
              <a:ext cx="2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8°</a:t>
              </a:r>
            </a:p>
          </p:txBody>
        </p:sp>
        <p:sp>
          <p:nvSpPr>
            <p:cNvPr id="64" name="Text Box 282"/>
            <p:cNvSpPr txBox="1">
              <a:spLocks noChangeArrowheads="1"/>
            </p:cNvSpPr>
            <p:nvPr/>
          </p:nvSpPr>
          <p:spPr bwMode="auto">
            <a:xfrm>
              <a:off x="1552" y="2547"/>
              <a:ext cx="2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8°</a:t>
              </a:r>
            </a:p>
          </p:txBody>
        </p:sp>
        <p:sp>
          <p:nvSpPr>
            <p:cNvPr id="65" name="Text Box 283"/>
            <p:cNvSpPr txBox="1">
              <a:spLocks noChangeArrowheads="1"/>
            </p:cNvSpPr>
            <p:nvPr/>
          </p:nvSpPr>
          <p:spPr bwMode="auto">
            <a:xfrm>
              <a:off x="1552" y="2634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16°</a:t>
              </a:r>
            </a:p>
          </p:txBody>
        </p:sp>
        <p:sp>
          <p:nvSpPr>
            <p:cNvPr id="66" name="Text Box 284"/>
            <p:cNvSpPr txBox="1">
              <a:spLocks noChangeArrowheads="1"/>
            </p:cNvSpPr>
            <p:nvPr/>
          </p:nvSpPr>
          <p:spPr bwMode="auto">
            <a:xfrm>
              <a:off x="1552" y="2238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16°</a:t>
              </a:r>
            </a:p>
          </p:txBody>
        </p:sp>
        <p:sp>
          <p:nvSpPr>
            <p:cNvPr id="67" name="Text Box 285"/>
            <p:cNvSpPr txBox="1">
              <a:spLocks noChangeArrowheads="1"/>
            </p:cNvSpPr>
            <p:nvPr/>
          </p:nvSpPr>
          <p:spPr bwMode="auto">
            <a:xfrm>
              <a:off x="1552" y="2141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24°</a:t>
              </a:r>
            </a:p>
          </p:txBody>
        </p:sp>
        <p:sp>
          <p:nvSpPr>
            <p:cNvPr id="68" name="Text Box 286"/>
            <p:cNvSpPr txBox="1">
              <a:spLocks noChangeArrowheads="1"/>
            </p:cNvSpPr>
            <p:nvPr/>
          </p:nvSpPr>
          <p:spPr bwMode="auto">
            <a:xfrm>
              <a:off x="1552" y="2746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24°</a:t>
              </a:r>
            </a:p>
          </p:txBody>
        </p:sp>
        <p:sp>
          <p:nvSpPr>
            <p:cNvPr id="69" name="Text Box 287"/>
            <p:cNvSpPr txBox="1">
              <a:spLocks noChangeArrowheads="1"/>
            </p:cNvSpPr>
            <p:nvPr/>
          </p:nvSpPr>
          <p:spPr bwMode="auto">
            <a:xfrm>
              <a:off x="1552" y="2040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32°</a:t>
              </a:r>
            </a:p>
          </p:txBody>
        </p:sp>
        <p:sp>
          <p:nvSpPr>
            <p:cNvPr id="70" name="Text Box 288"/>
            <p:cNvSpPr txBox="1">
              <a:spLocks noChangeArrowheads="1"/>
            </p:cNvSpPr>
            <p:nvPr/>
          </p:nvSpPr>
          <p:spPr bwMode="auto">
            <a:xfrm>
              <a:off x="1552" y="2841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32°</a:t>
              </a:r>
            </a:p>
          </p:txBody>
        </p:sp>
        <p:sp>
          <p:nvSpPr>
            <p:cNvPr id="71" name="Text Box 289"/>
            <p:cNvSpPr txBox="1">
              <a:spLocks noChangeArrowheads="1"/>
            </p:cNvSpPr>
            <p:nvPr/>
          </p:nvSpPr>
          <p:spPr bwMode="auto">
            <a:xfrm>
              <a:off x="1552" y="1933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40°</a:t>
              </a:r>
            </a:p>
          </p:txBody>
        </p:sp>
        <p:sp>
          <p:nvSpPr>
            <p:cNvPr id="72" name="Text Box 290"/>
            <p:cNvSpPr txBox="1">
              <a:spLocks noChangeArrowheads="1"/>
            </p:cNvSpPr>
            <p:nvPr/>
          </p:nvSpPr>
          <p:spPr bwMode="auto">
            <a:xfrm>
              <a:off x="1552" y="2944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40°</a:t>
              </a:r>
            </a:p>
          </p:txBody>
        </p:sp>
        <p:sp>
          <p:nvSpPr>
            <p:cNvPr id="73" name="Text Box 291"/>
            <p:cNvSpPr txBox="1">
              <a:spLocks noChangeArrowheads="1"/>
            </p:cNvSpPr>
            <p:nvPr/>
          </p:nvSpPr>
          <p:spPr bwMode="auto">
            <a:xfrm>
              <a:off x="1552" y="1834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48°</a:t>
              </a:r>
            </a:p>
          </p:txBody>
        </p:sp>
        <p:sp>
          <p:nvSpPr>
            <p:cNvPr id="74" name="Text Box 292"/>
            <p:cNvSpPr txBox="1">
              <a:spLocks noChangeArrowheads="1"/>
            </p:cNvSpPr>
            <p:nvPr/>
          </p:nvSpPr>
          <p:spPr bwMode="auto">
            <a:xfrm>
              <a:off x="1552" y="3046"/>
              <a:ext cx="26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48°</a:t>
              </a:r>
            </a:p>
          </p:txBody>
        </p:sp>
        <p:sp>
          <p:nvSpPr>
            <p:cNvPr id="75" name="Text Box 293"/>
            <p:cNvSpPr txBox="1">
              <a:spLocks noChangeArrowheads="1"/>
            </p:cNvSpPr>
            <p:nvPr/>
          </p:nvSpPr>
          <p:spPr bwMode="auto">
            <a:xfrm>
              <a:off x="1552" y="1738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56°</a:t>
              </a:r>
            </a:p>
          </p:txBody>
        </p:sp>
        <p:sp>
          <p:nvSpPr>
            <p:cNvPr id="76" name="Text Box 294"/>
            <p:cNvSpPr txBox="1">
              <a:spLocks noChangeArrowheads="1"/>
            </p:cNvSpPr>
            <p:nvPr/>
          </p:nvSpPr>
          <p:spPr bwMode="auto">
            <a:xfrm>
              <a:off x="1552" y="3151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56°</a:t>
              </a:r>
            </a:p>
          </p:txBody>
        </p:sp>
        <p:sp>
          <p:nvSpPr>
            <p:cNvPr id="77" name="Text Box 295"/>
            <p:cNvSpPr txBox="1">
              <a:spLocks noChangeArrowheads="1"/>
            </p:cNvSpPr>
            <p:nvPr/>
          </p:nvSpPr>
          <p:spPr bwMode="auto">
            <a:xfrm>
              <a:off x="1552" y="1637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64°</a:t>
              </a:r>
            </a:p>
          </p:txBody>
        </p:sp>
        <p:sp>
          <p:nvSpPr>
            <p:cNvPr id="78" name="Text Box 296"/>
            <p:cNvSpPr txBox="1">
              <a:spLocks noChangeArrowheads="1"/>
            </p:cNvSpPr>
            <p:nvPr/>
          </p:nvSpPr>
          <p:spPr bwMode="auto">
            <a:xfrm>
              <a:off x="1552" y="3253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64°</a:t>
              </a:r>
            </a:p>
          </p:txBody>
        </p:sp>
        <p:sp>
          <p:nvSpPr>
            <p:cNvPr id="79" name="Text Box 297"/>
            <p:cNvSpPr txBox="1">
              <a:spLocks noChangeArrowheads="1"/>
            </p:cNvSpPr>
            <p:nvPr/>
          </p:nvSpPr>
          <p:spPr bwMode="auto">
            <a:xfrm>
              <a:off x="1552" y="1532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72°</a:t>
              </a:r>
            </a:p>
          </p:txBody>
        </p:sp>
        <p:sp>
          <p:nvSpPr>
            <p:cNvPr id="80" name="Text Box 298"/>
            <p:cNvSpPr txBox="1">
              <a:spLocks noChangeArrowheads="1"/>
            </p:cNvSpPr>
            <p:nvPr/>
          </p:nvSpPr>
          <p:spPr bwMode="auto">
            <a:xfrm>
              <a:off x="1552" y="3357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72°</a:t>
              </a:r>
            </a:p>
          </p:txBody>
        </p:sp>
        <p:sp>
          <p:nvSpPr>
            <p:cNvPr id="81" name="Text Box 299"/>
            <p:cNvSpPr txBox="1">
              <a:spLocks noChangeArrowheads="1"/>
            </p:cNvSpPr>
            <p:nvPr/>
          </p:nvSpPr>
          <p:spPr bwMode="auto">
            <a:xfrm>
              <a:off x="1552" y="1429"/>
              <a:ext cx="32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 dirty="0">
                  <a:latin typeface="Arial" charset="0"/>
                </a:rPr>
                <a:t>84°</a:t>
              </a:r>
            </a:p>
          </p:txBody>
        </p:sp>
        <p:sp>
          <p:nvSpPr>
            <p:cNvPr id="82" name="Text Box 300"/>
            <p:cNvSpPr txBox="1">
              <a:spLocks noChangeArrowheads="1"/>
            </p:cNvSpPr>
            <p:nvPr/>
          </p:nvSpPr>
          <p:spPr bwMode="auto">
            <a:xfrm>
              <a:off x="1552" y="3449"/>
              <a:ext cx="2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80°</a:t>
              </a:r>
            </a:p>
          </p:txBody>
        </p:sp>
        <p:sp>
          <p:nvSpPr>
            <p:cNvPr id="83" name="Text Box 301"/>
            <p:cNvSpPr txBox="1">
              <a:spLocks noChangeArrowheads="1"/>
            </p:cNvSpPr>
            <p:nvPr/>
          </p:nvSpPr>
          <p:spPr bwMode="auto">
            <a:xfrm>
              <a:off x="1552" y="2450"/>
              <a:ext cx="20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0°</a:t>
              </a:r>
            </a:p>
          </p:txBody>
        </p:sp>
        <p:sp>
          <p:nvSpPr>
            <p:cNvPr id="84" name="Text Box 302"/>
            <p:cNvSpPr txBox="1">
              <a:spLocks noChangeArrowheads="1"/>
            </p:cNvSpPr>
            <p:nvPr/>
          </p:nvSpPr>
          <p:spPr bwMode="auto">
            <a:xfrm>
              <a:off x="975" y="2176"/>
              <a:ext cx="61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nördliche</a:t>
              </a:r>
            </a:p>
            <a:p>
              <a:pPr eaLnBrk="1" hangingPunct="1"/>
              <a:r>
                <a:rPr lang="de-DE" sz="1400" b="1">
                  <a:latin typeface="Arial" charset="0"/>
                </a:rPr>
                <a:t>Breite</a:t>
              </a:r>
            </a:p>
          </p:txBody>
        </p:sp>
        <p:sp>
          <p:nvSpPr>
            <p:cNvPr id="85" name="Text Box 303"/>
            <p:cNvSpPr txBox="1">
              <a:spLocks noChangeArrowheads="1"/>
            </p:cNvSpPr>
            <p:nvPr/>
          </p:nvSpPr>
          <p:spPr bwMode="auto">
            <a:xfrm>
              <a:off x="975" y="2623"/>
              <a:ext cx="56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südliche</a:t>
              </a:r>
            </a:p>
            <a:p>
              <a:pPr eaLnBrk="1" hangingPunct="1"/>
              <a:r>
                <a:rPr lang="de-DE" sz="1400" b="1">
                  <a:latin typeface="Arial" charset="0"/>
                </a:rPr>
                <a:t>Breite</a:t>
              </a:r>
            </a:p>
          </p:txBody>
        </p:sp>
        <p:sp>
          <p:nvSpPr>
            <p:cNvPr id="86" name="Text Box 304"/>
            <p:cNvSpPr txBox="1">
              <a:spLocks noChangeArrowheads="1"/>
            </p:cNvSpPr>
            <p:nvPr/>
          </p:nvSpPr>
          <p:spPr bwMode="auto">
            <a:xfrm>
              <a:off x="3080" y="1463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X</a:t>
              </a:r>
            </a:p>
          </p:txBody>
        </p:sp>
        <p:sp>
          <p:nvSpPr>
            <p:cNvPr id="87" name="Text Box 305"/>
            <p:cNvSpPr txBox="1">
              <a:spLocks noChangeArrowheads="1"/>
            </p:cNvSpPr>
            <p:nvPr/>
          </p:nvSpPr>
          <p:spPr bwMode="auto">
            <a:xfrm>
              <a:off x="3080" y="1565"/>
              <a:ext cx="1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W</a:t>
              </a:r>
            </a:p>
          </p:txBody>
        </p:sp>
        <p:sp>
          <p:nvSpPr>
            <p:cNvPr id="88" name="Text Box 306"/>
            <p:cNvSpPr txBox="1">
              <a:spLocks noChangeArrowheads="1"/>
            </p:cNvSpPr>
            <p:nvPr/>
          </p:nvSpPr>
          <p:spPr bwMode="auto">
            <a:xfrm>
              <a:off x="3092" y="16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V</a:t>
              </a:r>
            </a:p>
          </p:txBody>
        </p:sp>
        <p:sp>
          <p:nvSpPr>
            <p:cNvPr id="89" name="Text Box 307"/>
            <p:cNvSpPr txBox="1">
              <a:spLocks noChangeArrowheads="1"/>
            </p:cNvSpPr>
            <p:nvPr/>
          </p:nvSpPr>
          <p:spPr bwMode="auto">
            <a:xfrm>
              <a:off x="3092" y="1779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U</a:t>
              </a:r>
            </a:p>
          </p:txBody>
        </p:sp>
        <p:sp>
          <p:nvSpPr>
            <p:cNvPr id="90" name="Text Box 308"/>
            <p:cNvSpPr txBox="1">
              <a:spLocks noChangeArrowheads="1"/>
            </p:cNvSpPr>
            <p:nvPr/>
          </p:nvSpPr>
          <p:spPr bwMode="auto">
            <a:xfrm>
              <a:off x="3092" y="1882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T</a:t>
              </a:r>
            </a:p>
          </p:txBody>
        </p:sp>
        <p:sp>
          <p:nvSpPr>
            <p:cNvPr id="91" name="Text Box 309"/>
            <p:cNvSpPr txBox="1">
              <a:spLocks noChangeArrowheads="1"/>
            </p:cNvSpPr>
            <p:nvPr/>
          </p:nvSpPr>
          <p:spPr bwMode="auto">
            <a:xfrm>
              <a:off x="3092" y="1986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S</a:t>
              </a:r>
            </a:p>
          </p:txBody>
        </p:sp>
        <p:sp>
          <p:nvSpPr>
            <p:cNvPr id="92" name="Text Box 310"/>
            <p:cNvSpPr txBox="1">
              <a:spLocks noChangeArrowheads="1"/>
            </p:cNvSpPr>
            <p:nvPr/>
          </p:nvSpPr>
          <p:spPr bwMode="auto">
            <a:xfrm>
              <a:off x="3092" y="2083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R</a:t>
              </a:r>
            </a:p>
          </p:txBody>
        </p:sp>
        <p:sp>
          <p:nvSpPr>
            <p:cNvPr id="93" name="Text Box 311"/>
            <p:cNvSpPr txBox="1">
              <a:spLocks noChangeArrowheads="1"/>
            </p:cNvSpPr>
            <p:nvPr/>
          </p:nvSpPr>
          <p:spPr bwMode="auto">
            <a:xfrm>
              <a:off x="3092" y="218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4" name="Text Box 312"/>
            <p:cNvSpPr txBox="1">
              <a:spLocks noChangeArrowheads="1"/>
            </p:cNvSpPr>
            <p:nvPr/>
          </p:nvSpPr>
          <p:spPr bwMode="auto">
            <a:xfrm>
              <a:off x="3092" y="2295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P</a:t>
              </a:r>
            </a:p>
          </p:txBody>
        </p:sp>
        <p:sp>
          <p:nvSpPr>
            <p:cNvPr id="95" name="Text Box 313"/>
            <p:cNvSpPr txBox="1">
              <a:spLocks noChangeArrowheads="1"/>
            </p:cNvSpPr>
            <p:nvPr/>
          </p:nvSpPr>
          <p:spPr bwMode="auto">
            <a:xfrm>
              <a:off x="3092" y="2393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N</a:t>
              </a:r>
            </a:p>
          </p:txBody>
        </p:sp>
        <p:sp>
          <p:nvSpPr>
            <p:cNvPr id="96" name="Text Box 314"/>
            <p:cNvSpPr txBox="1">
              <a:spLocks noChangeArrowheads="1"/>
            </p:cNvSpPr>
            <p:nvPr/>
          </p:nvSpPr>
          <p:spPr bwMode="auto">
            <a:xfrm>
              <a:off x="3092" y="2488"/>
              <a:ext cx="1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M</a:t>
              </a:r>
            </a:p>
          </p:txBody>
        </p:sp>
        <p:sp>
          <p:nvSpPr>
            <p:cNvPr id="97" name="Text Box 315"/>
            <p:cNvSpPr txBox="1">
              <a:spLocks noChangeArrowheads="1"/>
            </p:cNvSpPr>
            <p:nvPr/>
          </p:nvSpPr>
          <p:spPr bwMode="auto">
            <a:xfrm>
              <a:off x="3092" y="2587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L</a:t>
              </a:r>
            </a:p>
          </p:txBody>
        </p:sp>
        <p:sp>
          <p:nvSpPr>
            <p:cNvPr id="98" name="Text Box 316"/>
            <p:cNvSpPr txBox="1">
              <a:spLocks noChangeArrowheads="1"/>
            </p:cNvSpPr>
            <p:nvPr/>
          </p:nvSpPr>
          <p:spPr bwMode="auto">
            <a:xfrm>
              <a:off x="3092" y="2686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K</a:t>
              </a:r>
            </a:p>
          </p:txBody>
        </p:sp>
        <p:sp>
          <p:nvSpPr>
            <p:cNvPr id="99" name="Text Box 317"/>
            <p:cNvSpPr txBox="1">
              <a:spLocks noChangeArrowheads="1"/>
            </p:cNvSpPr>
            <p:nvPr/>
          </p:nvSpPr>
          <p:spPr bwMode="auto">
            <a:xfrm>
              <a:off x="3092" y="2783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J</a:t>
              </a:r>
            </a:p>
          </p:txBody>
        </p:sp>
        <p:sp>
          <p:nvSpPr>
            <p:cNvPr id="100" name="Text Box 318"/>
            <p:cNvSpPr txBox="1">
              <a:spLocks noChangeArrowheads="1"/>
            </p:cNvSpPr>
            <p:nvPr/>
          </p:nvSpPr>
          <p:spPr bwMode="auto">
            <a:xfrm>
              <a:off x="3092" y="2889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H</a:t>
              </a:r>
            </a:p>
          </p:txBody>
        </p:sp>
        <p:sp>
          <p:nvSpPr>
            <p:cNvPr id="101" name="Text Box 319"/>
            <p:cNvSpPr txBox="1">
              <a:spLocks noChangeArrowheads="1"/>
            </p:cNvSpPr>
            <p:nvPr/>
          </p:nvSpPr>
          <p:spPr bwMode="auto">
            <a:xfrm>
              <a:off x="3092" y="2989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G</a:t>
              </a:r>
            </a:p>
          </p:txBody>
        </p:sp>
        <p:sp>
          <p:nvSpPr>
            <p:cNvPr id="102" name="Text Box 320"/>
            <p:cNvSpPr txBox="1">
              <a:spLocks noChangeArrowheads="1"/>
            </p:cNvSpPr>
            <p:nvPr/>
          </p:nvSpPr>
          <p:spPr bwMode="auto">
            <a:xfrm>
              <a:off x="3092" y="3096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F</a:t>
              </a:r>
            </a:p>
          </p:txBody>
        </p:sp>
        <p:sp>
          <p:nvSpPr>
            <p:cNvPr id="103" name="Text Box 321"/>
            <p:cNvSpPr txBox="1">
              <a:spLocks noChangeArrowheads="1"/>
            </p:cNvSpPr>
            <p:nvPr/>
          </p:nvSpPr>
          <p:spPr bwMode="auto">
            <a:xfrm>
              <a:off x="3086" y="3182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E</a:t>
              </a:r>
            </a:p>
          </p:txBody>
        </p:sp>
        <p:sp>
          <p:nvSpPr>
            <p:cNvPr id="104" name="Text Box 322"/>
            <p:cNvSpPr txBox="1">
              <a:spLocks noChangeArrowheads="1"/>
            </p:cNvSpPr>
            <p:nvPr/>
          </p:nvSpPr>
          <p:spPr bwMode="auto">
            <a:xfrm>
              <a:off x="3086" y="327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D</a:t>
              </a:r>
            </a:p>
          </p:txBody>
        </p:sp>
        <p:sp>
          <p:nvSpPr>
            <p:cNvPr id="105" name="Text Box 323"/>
            <p:cNvSpPr txBox="1">
              <a:spLocks noChangeArrowheads="1"/>
            </p:cNvSpPr>
            <p:nvPr/>
          </p:nvSpPr>
          <p:spPr bwMode="auto">
            <a:xfrm>
              <a:off x="3080" y="3381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C</a:t>
              </a:r>
            </a:p>
          </p:txBody>
        </p:sp>
        <p:sp>
          <p:nvSpPr>
            <p:cNvPr id="106" name="Rectangle 324"/>
            <p:cNvSpPr>
              <a:spLocks noChangeArrowheads="1"/>
            </p:cNvSpPr>
            <p:nvPr/>
          </p:nvSpPr>
          <p:spPr bwMode="auto">
            <a:xfrm>
              <a:off x="3321" y="1796"/>
              <a:ext cx="174" cy="10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7" name="Line 325"/>
            <p:cNvSpPr>
              <a:spLocks noChangeShapeType="1"/>
            </p:cNvSpPr>
            <p:nvPr/>
          </p:nvSpPr>
          <p:spPr bwMode="auto">
            <a:xfrm flipH="1">
              <a:off x="975" y="2497"/>
              <a:ext cx="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Text Box 326"/>
            <p:cNvSpPr txBox="1">
              <a:spLocks noChangeArrowheads="1"/>
            </p:cNvSpPr>
            <p:nvPr/>
          </p:nvSpPr>
          <p:spPr bwMode="auto">
            <a:xfrm>
              <a:off x="4300" y="2898"/>
              <a:ext cx="68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20 Bänder,</a:t>
              </a:r>
            </a:p>
            <a:p>
              <a:pPr eaLnBrk="1" hangingPunct="1"/>
              <a:r>
                <a:rPr lang="de-DE" sz="1400" b="1">
                  <a:latin typeface="Arial" charset="0"/>
                </a:rPr>
                <a:t>je 8° breit,</a:t>
              </a:r>
            </a:p>
          </p:txBody>
        </p:sp>
        <p:sp>
          <p:nvSpPr>
            <p:cNvPr id="109" name="Text Box 327"/>
            <p:cNvSpPr txBox="1">
              <a:spLocks noChangeArrowheads="1"/>
            </p:cNvSpPr>
            <p:nvPr/>
          </p:nvSpPr>
          <p:spPr bwMode="auto">
            <a:xfrm>
              <a:off x="4265" y="3174"/>
              <a:ext cx="5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400" b="1">
                  <a:latin typeface="Arial" charset="0"/>
                </a:rPr>
                <a:t>Band  E</a:t>
              </a:r>
            </a:p>
          </p:txBody>
        </p:sp>
        <p:sp>
          <p:nvSpPr>
            <p:cNvPr id="111" name="Text Box 329"/>
            <p:cNvSpPr txBox="1">
              <a:spLocks noChangeArrowheads="1"/>
            </p:cNvSpPr>
            <p:nvPr/>
          </p:nvSpPr>
          <p:spPr bwMode="auto">
            <a:xfrm>
              <a:off x="4335" y="2003"/>
              <a:ext cx="9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 insgesamt</a:t>
              </a:r>
            </a:p>
            <a:p>
              <a:pPr eaLnBrk="1" hangingPunct="1"/>
              <a:r>
                <a:rPr lang="de-DE" sz="1200" b="1">
                  <a:latin typeface="Arial" charset="0"/>
                </a:rPr>
                <a:t>1200 Zonenfelder</a:t>
              </a:r>
            </a:p>
          </p:txBody>
        </p:sp>
        <p:sp>
          <p:nvSpPr>
            <p:cNvPr id="112" name="Oval 330"/>
            <p:cNvSpPr>
              <a:spLocks noChangeArrowheads="1"/>
            </p:cNvSpPr>
            <p:nvPr/>
          </p:nvSpPr>
          <p:spPr bwMode="auto">
            <a:xfrm>
              <a:off x="3285" y="1762"/>
              <a:ext cx="315" cy="1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3" name="Oval 331"/>
            <p:cNvSpPr>
              <a:spLocks noChangeArrowheads="1"/>
            </p:cNvSpPr>
            <p:nvPr/>
          </p:nvSpPr>
          <p:spPr bwMode="auto">
            <a:xfrm>
              <a:off x="4370" y="1486"/>
              <a:ext cx="315" cy="1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4" name="Text Box 332"/>
            <p:cNvSpPr txBox="1">
              <a:spLocks noChangeArrowheads="1"/>
            </p:cNvSpPr>
            <p:nvPr/>
          </p:nvSpPr>
          <p:spPr bwMode="auto">
            <a:xfrm>
              <a:off x="4369" y="1490"/>
              <a:ext cx="3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de-DE" sz="1200" b="1">
                  <a:latin typeface="Arial" charset="0"/>
                </a:rPr>
                <a:t>BRD</a:t>
              </a:r>
            </a:p>
          </p:txBody>
        </p:sp>
      </p:grpSp>
      <p:sp>
        <p:nvSpPr>
          <p:cNvPr id="336" name="Rechteck 335"/>
          <p:cNvSpPr/>
          <p:nvPr/>
        </p:nvSpPr>
        <p:spPr>
          <a:xfrm>
            <a:off x="6091162" y="6344513"/>
            <a:ext cx="30431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Quelle: LFKS RLP, Schulungsunterlage Digitalfunk</a:t>
            </a:r>
          </a:p>
        </p:txBody>
      </p:sp>
    </p:spTree>
    <p:extLst>
      <p:ext uri="{BB962C8B-B14F-4D97-AF65-F5344CB8AC3E}">
        <p14:creationId xmlns:p14="http://schemas.microsoft.com/office/powerpoint/2010/main" val="314611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UTM-projektion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sym typeface="Wingdings" pitchFamily="2" charset="2"/>
              </a:rPr>
              <a:t>Aufteilung in 1 km Quadrate</a:t>
            </a:r>
            <a:endParaRPr lang="de-DE" sz="2000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de-DE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r="37533" b="44696"/>
          <a:stretch/>
        </p:blipFill>
        <p:spPr>
          <a:xfrm>
            <a:off x="575990" y="2420888"/>
            <a:ext cx="7848873" cy="10988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45024"/>
            <a:ext cx="7847871" cy="24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65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2"/>
          <a:srcRect r="37533" b="44696"/>
          <a:stretch/>
        </p:blipFill>
        <p:spPr>
          <a:xfrm>
            <a:off x="685800" y="1904603"/>
            <a:ext cx="6622504" cy="9271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Planzeiger</a:t>
            </a:r>
          </a:p>
        </p:txBody>
      </p:sp>
      <p:pic>
        <p:nvPicPr>
          <p:cNvPr id="15" name="Grafik 14" descr="_2_RTK_67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t="14059" r="49739" b="27611"/>
          <a:stretch>
            <a:fillRect/>
          </a:stretch>
        </p:blipFill>
        <p:spPr bwMode="auto">
          <a:xfrm>
            <a:off x="712553" y="2564904"/>
            <a:ext cx="5731655" cy="3960440"/>
          </a:xfrm>
          <a:prstGeom prst="rect">
            <a:avLst/>
          </a:prstGeom>
          <a:noFill/>
        </p:spPr>
      </p:pic>
      <p:sp>
        <p:nvSpPr>
          <p:cNvPr id="18" name="Ellipse 17"/>
          <p:cNvSpPr/>
          <p:nvPr/>
        </p:nvSpPr>
        <p:spPr>
          <a:xfrm>
            <a:off x="3668848" y="2238998"/>
            <a:ext cx="530709" cy="3053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21" name="Ellipse 20"/>
          <p:cNvSpPr/>
          <p:nvPr/>
        </p:nvSpPr>
        <p:spPr>
          <a:xfrm>
            <a:off x="5742212" y="2168381"/>
            <a:ext cx="629988" cy="4362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02B63D1-2C19-4FD9-9FD2-DCBF06332694}"/>
              </a:ext>
            </a:extLst>
          </p:cNvPr>
          <p:cNvSpPr/>
          <p:nvPr/>
        </p:nvSpPr>
        <p:spPr bwMode="auto">
          <a:xfrm>
            <a:off x="3084911" y="3827089"/>
            <a:ext cx="1764952" cy="1764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2" name="Gerader Verbinder 21"/>
          <p:cNvCxnSpPr/>
          <p:nvPr/>
        </p:nvCxnSpPr>
        <p:spPr>
          <a:xfrm flipH="1" flipV="1">
            <a:off x="4374661" y="5090139"/>
            <a:ext cx="44370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4313760" y="5063966"/>
            <a:ext cx="87001" cy="6979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9" name="Gerader Verbinder 18"/>
          <p:cNvCxnSpPr/>
          <p:nvPr/>
        </p:nvCxnSpPr>
        <p:spPr>
          <a:xfrm flipH="1">
            <a:off x="3095739" y="2926527"/>
            <a:ext cx="0" cy="30622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25671E67-BF89-4E79-A0CA-17F068CBC3AA}"/>
              </a:ext>
            </a:extLst>
          </p:cNvPr>
          <p:cNvCxnSpPr>
            <a:cxnSpLocks/>
          </p:cNvCxnSpPr>
          <p:nvPr/>
        </p:nvCxnSpPr>
        <p:spPr>
          <a:xfrm>
            <a:off x="971600" y="5589240"/>
            <a:ext cx="3888432" cy="2055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45C5DE7-B60C-42EA-90DD-8F04DD41A17E}"/>
              </a:ext>
            </a:extLst>
          </p:cNvPr>
          <p:cNvGrpSpPr/>
          <p:nvPr/>
        </p:nvGrpSpPr>
        <p:grpSpPr>
          <a:xfrm>
            <a:off x="2909546" y="3270494"/>
            <a:ext cx="2549360" cy="2770737"/>
            <a:chOff x="2432571" y="3278202"/>
            <a:chExt cx="2549360" cy="2770737"/>
          </a:xfrm>
        </p:grpSpPr>
        <p:pic>
          <p:nvPicPr>
            <p:cNvPr id="16" name="Grafik 15" descr="Planzeiger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37" t="31544" r="16129" b="46965"/>
            <a:stretch>
              <a:fillRect/>
            </a:stretch>
          </p:blipFill>
          <p:spPr bwMode="auto">
            <a:xfrm>
              <a:off x="2432571" y="3278202"/>
              <a:ext cx="2549360" cy="2770737"/>
            </a:xfrm>
            <a:prstGeom prst="rect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</p:pic>
        <p:sp>
          <p:nvSpPr>
            <p:cNvPr id="20" name="Rechteck 19"/>
            <p:cNvSpPr/>
            <p:nvPr/>
          </p:nvSpPr>
          <p:spPr>
            <a:xfrm>
              <a:off x="2486730" y="5814251"/>
              <a:ext cx="2470841" cy="17448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653066" y="3301669"/>
              <a:ext cx="313205" cy="234682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4C398AAD-9CBC-40C7-B9E3-168CD92F388C}"/>
              </a:ext>
            </a:extLst>
          </p:cNvPr>
          <p:cNvCxnSpPr>
            <a:cxnSpLocks/>
          </p:cNvCxnSpPr>
          <p:nvPr/>
        </p:nvCxnSpPr>
        <p:spPr bwMode="auto">
          <a:xfrm flipH="1">
            <a:off x="4759913" y="2512408"/>
            <a:ext cx="1734435" cy="255155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6F0BF9AD-7E58-4E4C-9E5D-56EB8A06E8BF}"/>
              </a:ext>
            </a:extLst>
          </p:cNvPr>
          <p:cNvCxnSpPr>
            <a:cxnSpLocks/>
          </p:cNvCxnSpPr>
          <p:nvPr/>
        </p:nvCxnSpPr>
        <p:spPr bwMode="auto">
          <a:xfrm flipH="1">
            <a:off x="3140650" y="2520655"/>
            <a:ext cx="1142659" cy="32406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8681 0.05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5783 0.456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2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3.7037E-6 L -0.05208 -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3565624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Grundlagen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Rettungskarte RLP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6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Planzeiger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685800" y="2564904"/>
            <a:ext cx="5758408" cy="3960440"/>
            <a:chOff x="1770062" y="1507490"/>
            <a:chExt cx="5603875" cy="3843020"/>
          </a:xfrm>
        </p:grpSpPr>
        <p:pic>
          <p:nvPicPr>
            <p:cNvPr id="15" name="Grafik 14" descr="_2_RTK_671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8" t="14059" r="49739" b="27611"/>
            <a:stretch>
              <a:fillRect/>
            </a:stretch>
          </p:blipFill>
          <p:spPr bwMode="auto">
            <a:xfrm>
              <a:off x="1796097" y="1507490"/>
              <a:ext cx="5577840" cy="3843020"/>
            </a:xfrm>
            <a:prstGeom prst="rect">
              <a:avLst/>
            </a:prstGeom>
            <a:noFill/>
          </p:spPr>
        </p:pic>
        <p:pic>
          <p:nvPicPr>
            <p:cNvPr id="16" name="Grafik 15" descr="Planzeiger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37" t="31544" r="16129" b="46965"/>
            <a:stretch>
              <a:fillRect/>
            </a:stretch>
          </p:blipFill>
          <p:spPr bwMode="auto">
            <a:xfrm>
              <a:off x="3469957" y="2199640"/>
              <a:ext cx="2480945" cy="2688590"/>
            </a:xfrm>
            <a:prstGeom prst="rect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17" name="Gruppieren 16"/>
            <p:cNvGrpSpPr/>
            <p:nvPr/>
          </p:nvGrpSpPr>
          <p:grpSpPr>
            <a:xfrm>
              <a:off x="1770062" y="1536700"/>
              <a:ext cx="4165600" cy="3293111"/>
              <a:chOff x="0" y="0"/>
              <a:chExt cx="4165600" cy="3293533"/>
            </a:xfrm>
          </p:grpSpPr>
          <p:sp>
            <p:nvSpPr>
              <p:cNvPr id="18" name="Ellipse 17"/>
              <p:cNvSpPr/>
              <p:nvPr/>
            </p:nvSpPr>
            <p:spPr>
              <a:xfrm>
                <a:off x="2082800" y="0"/>
                <a:ext cx="516467" cy="29633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cxnSp>
            <p:nvCxnSpPr>
              <p:cNvPr id="19" name="Gerader Verbinder 18"/>
              <p:cNvCxnSpPr/>
              <p:nvPr/>
            </p:nvCxnSpPr>
            <p:spPr>
              <a:xfrm flipH="1">
                <a:off x="2345266" y="321733"/>
                <a:ext cx="0" cy="297180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Rechteck 19"/>
              <p:cNvSpPr/>
              <p:nvPr/>
            </p:nvSpPr>
            <p:spPr>
              <a:xfrm>
                <a:off x="1752600" y="3124200"/>
                <a:ext cx="2404533" cy="16933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0" y="2692400"/>
                <a:ext cx="321733" cy="423333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cxnSp>
            <p:nvCxnSpPr>
              <p:cNvPr id="22" name="Gerader Verbinder 21"/>
              <p:cNvCxnSpPr/>
              <p:nvPr/>
            </p:nvCxnSpPr>
            <p:spPr>
              <a:xfrm flipH="1" flipV="1">
                <a:off x="3589866" y="2421467"/>
                <a:ext cx="4318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Rechteck 22"/>
              <p:cNvSpPr/>
              <p:nvPr/>
            </p:nvSpPr>
            <p:spPr>
              <a:xfrm>
                <a:off x="3860800" y="685800"/>
                <a:ext cx="304800" cy="2277533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3530600" y="2396067"/>
                <a:ext cx="84666" cy="67733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</p:grp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4"/>
          <a:srcRect r="37533" b="44696"/>
          <a:stretch/>
        </p:blipFill>
        <p:spPr>
          <a:xfrm>
            <a:off x="685801" y="1903420"/>
            <a:ext cx="6622504" cy="9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06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5.2	Rettungskarten RLP</a:t>
            </a:r>
          </a:p>
        </p:txBody>
      </p:sp>
    </p:spTree>
    <p:extLst>
      <p:ext uri="{BB962C8B-B14F-4D97-AF65-F5344CB8AC3E}">
        <p14:creationId xmlns:p14="http://schemas.microsoft.com/office/powerpoint/2010/main" val="2562202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Rettungskarte RLP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1" y="1879600"/>
            <a:ext cx="5902423" cy="4573588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Maßstab 1:25.000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Ursprung: Erhöhtes Risiko für Waldarbeiter </a:t>
            </a:r>
            <a:r>
              <a:rPr lang="de-DE" sz="2800" dirty="0">
                <a:solidFill>
                  <a:schemeClr val="tx1"/>
                </a:solidFill>
                <a:sym typeface="Wingdings" pitchFamily="2" charset="2"/>
              </a:rPr>
              <a:t> UVV Erste Hilfe  Verpflichtung der Forstbetriebe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</a:rPr>
              <a:t>Anfahrtspunkte für Rettungsfahrzeuge mit Beschreibung 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sym typeface="Wingdings" pitchFamily="2" charset="2"/>
              </a:rPr>
              <a:t>4-stellige Kartennummer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chemeClr val="tx1"/>
                </a:solidFill>
                <a:sym typeface="Wingdings" pitchFamily="2" charset="2"/>
              </a:rPr>
              <a:t>3-stellige Anfahrtspunkte</a:t>
            </a:r>
            <a:endParaRPr lang="de-DE" sz="2400" dirty="0"/>
          </a:p>
          <a:p>
            <a:pPr marL="457200" indent="-457200">
              <a:buClr>
                <a:schemeClr val="accent5"/>
              </a:buClr>
              <a:buFont typeface="Wingdings" pitchFamily="2" charset="2"/>
              <a:buChar char="Ø"/>
            </a:pPr>
            <a:endParaRPr lang="de-DE" sz="24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6153182" y="5661248"/>
            <a:ext cx="787317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7087509" y="5661248"/>
            <a:ext cx="600683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6524625" y="3645024"/>
            <a:ext cx="1423459" cy="2743975"/>
            <a:chOff x="6450921" y="3861048"/>
            <a:chExt cx="1273175" cy="2454275"/>
          </a:xfrm>
        </p:grpSpPr>
        <p:pic>
          <p:nvPicPr>
            <p:cNvPr id="8" name="Grafik 7" descr="Schild &quot;Anfahrpunkt für Rettungsfahrzeuge&quot;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921" y="3861048"/>
              <a:ext cx="1273175" cy="2130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feld 66"/>
            <p:cNvSpPr txBox="1"/>
            <p:nvPr/>
          </p:nvSpPr>
          <p:spPr>
            <a:xfrm>
              <a:off x="6450921" y="6048623"/>
              <a:ext cx="1273175" cy="2667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de-DE" sz="900" i="1">
                  <a:solidFill>
                    <a:srgbClr val="1F497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Quelle: Landesforsten RLP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81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Befahrbarkeit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70C0"/>
                </a:solidFill>
              </a:rPr>
              <a:t>„blaue Wege“ (Wegeklasse 1):</a:t>
            </a:r>
          </a:p>
          <a:p>
            <a:pPr marL="531813" lvl="4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von LKW uneingeschränkt befahrbar</a:t>
            </a:r>
          </a:p>
          <a:p>
            <a:pPr marL="531813" lvl="4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führt wieder auf eine Straße oder bietet eine Wendemöglichkeit zurück zur Straße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FF0000"/>
                </a:solidFill>
              </a:rPr>
              <a:t>„rote Wege“ (Wegeklasse 2):</a:t>
            </a:r>
          </a:p>
          <a:p>
            <a:pPr marL="531813" lvl="4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von LKW eingeschränkt befahrbar</a:t>
            </a:r>
          </a:p>
          <a:p>
            <a:pPr marL="531813" lvl="4" indent="-1714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nicht durchgehend an das Straßennetz angeschlossen oder keine Wendemöglichkeit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Überland-Stromleitungen sind eingezeichnet</a:t>
            </a:r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accent5"/>
              </a:buClr>
            </a:pPr>
            <a:r>
              <a:rPr lang="de-DE" sz="1800" dirty="0">
                <a:solidFill>
                  <a:schemeClr val="accent5"/>
                </a:solidFill>
              </a:rPr>
              <a:t>Karten werden jährlich durch den Landesforsten aktualisiert und bei jeder Aktualisierung im BKS-Portal.rlp.de eingestellt.</a:t>
            </a:r>
          </a:p>
        </p:txBody>
      </p:sp>
    </p:spTree>
    <p:extLst>
      <p:ext uri="{BB962C8B-B14F-4D97-AF65-F5344CB8AC3E}">
        <p14:creationId xmlns:p14="http://schemas.microsoft.com/office/powerpoint/2010/main" val="1408571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Ausschnitt Karte 6713</a:t>
            </a:r>
          </a:p>
        </p:txBody>
      </p:sp>
      <p:sp>
        <p:nvSpPr>
          <p:cNvPr id="6" name="Rechteck 5"/>
          <p:cNvSpPr/>
          <p:nvPr/>
        </p:nvSpPr>
        <p:spPr>
          <a:xfrm>
            <a:off x="6091162" y="6344513"/>
            <a:ext cx="30431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</a:rPr>
              <a:t>Quelle: LFKS RLP, Schulungsunterlage Digitalfunk</a:t>
            </a:r>
          </a:p>
        </p:txBody>
      </p:sp>
      <p:pic>
        <p:nvPicPr>
          <p:cNvPr id="7" name="Grafik 6" descr="RTK_671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2" t="17197" r="31621" b="47054"/>
          <a:stretch>
            <a:fillRect/>
          </a:stretch>
        </p:blipFill>
        <p:spPr bwMode="auto">
          <a:xfrm>
            <a:off x="691075" y="1916832"/>
            <a:ext cx="746090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446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Forst-</a:t>
            </a:r>
            <a:r>
              <a:rPr lang="de-DE" dirty="0"/>
              <a:t> und Einsatzkräfte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672939"/>
              </p:ext>
            </p:extLst>
          </p:nvPr>
        </p:nvGraphicFramePr>
        <p:xfrm>
          <a:off x="107504" y="1556792"/>
          <a:ext cx="8856984" cy="457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hteckige Legende 8"/>
          <p:cNvSpPr/>
          <p:nvPr/>
        </p:nvSpPr>
        <p:spPr bwMode="auto">
          <a:xfrm>
            <a:off x="467544" y="5301208"/>
            <a:ext cx="5112568" cy="1149226"/>
          </a:xfrm>
          <a:prstGeom prst="wedgeRectCallout">
            <a:avLst>
              <a:gd name="adj1" fmla="val 3477"/>
              <a:gd name="adj2" fmla="val -10358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de-DE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537321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871D33"/>
                </a:solidFill>
              </a:rPr>
              <a:t>Notrufabsetzung: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0000"/>
                </a:solidFill>
              </a:rPr>
              <a:t>7 stellige RP-Nummer + nächstgelegener Ort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>
                <a:solidFill>
                  <a:srgbClr val="000000"/>
                </a:solidFill>
              </a:rPr>
              <a:t>Lotse verfügbar? (wenn nein: Anfahrt beschreiben) Technische Rettung benötigt?</a:t>
            </a:r>
          </a:p>
        </p:txBody>
      </p:sp>
    </p:spTree>
    <p:extLst>
      <p:ext uri="{BB962C8B-B14F-4D97-AF65-F5344CB8AC3E}">
        <p14:creationId xmlns:p14="http://schemas.microsoft.com/office/powerpoint/2010/main" val="2542545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4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1050032"/>
          </a:xfrm>
        </p:spPr>
        <p:txBody>
          <a:bodyPr/>
          <a:lstStyle/>
          <a:p>
            <a:r>
              <a:rPr lang="de-DE" cap="none" dirty="0">
                <a:latin typeface="Arial" pitchFamily="34" charset="0"/>
                <a:ea typeface="ＭＳ Ｐゴシック" pitchFamily="34" charset="-128"/>
              </a:rPr>
              <a:t>Ende des Kapitels „Kartenkunde“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5.1	Grundlagen</a:t>
            </a:r>
          </a:p>
        </p:txBody>
      </p:sp>
    </p:spTree>
    <p:extLst>
      <p:ext uri="{BB962C8B-B14F-4D97-AF65-F5344CB8AC3E}">
        <p14:creationId xmlns:p14="http://schemas.microsoft.com/office/powerpoint/2010/main" val="230643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872716"/>
            <a:ext cx="5838825" cy="489359"/>
          </a:xfrm>
        </p:spPr>
        <p:txBody>
          <a:bodyPr/>
          <a:lstStyle/>
          <a:p>
            <a:r>
              <a:rPr lang="de-DE" dirty="0"/>
              <a:t>Kartenkunde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44008" y="249289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Wie beschreibt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man eine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Karte?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Rettungskarte Forst FO-69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47836" r="75281" b="18332"/>
          <a:stretch>
            <a:fillRect/>
          </a:stretch>
        </p:blipFill>
        <p:spPr bwMode="auto">
          <a:xfrm>
            <a:off x="611520" y="3017827"/>
            <a:ext cx="3456424" cy="3126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hteck 1"/>
          <p:cNvSpPr/>
          <p:nvPr/>
        </p:nvSpPr>
        <p:spPr bwMode="auto">
          <a:xfrm>
            <a:off x="1115616" y="3284984"/>
            <a:ext cx="2376264" cy="504056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65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43608" y="2276872"/>
            <a:ext cx="7056784" cy="1584176"/>
          </a:xfrm>
        </p:spPr>
        <p:txBody>
          <a:bodyPr/>
          <a:lstStyle/>
          <a:p>
            <a:pPr marL="0" indent="0"/>
            <a:r>
              <a:rPr lang="de-DE" sz="2800" i="1" dirty="0">
                <a:solidFill>
                  <a:schemeClr val="tx1"/>
                </a:solidFill>
              </a:rPr>
              <a:t>„</a:t>
            </a:r>
            <a:r>
              <a:rPr lang="de-DE" sz="2400" i="1" dirty="0">
                <a:solidFill>
                  <a:schemeClr val="tx1"/>
                </a:solidFill>
              </a:rPr>
              <a:t>Eine Karte ist das verkleinerte, </a:t>
            </a:r>
            <a:r>
              <a:rPr lang="de-DE" sz="2400" i="1" dirty="0" err="1">
                <a:solidFill>
                  <a:schemeClr val="tx1"/>
                </a:solidFill>
              </a:rPr>
              <a:t>verebnete</a:t>
            </a:r>
            <a:r>
              <a:rPr lang="de-DE" sz="2400" i="1" dirty="0">
                <a:solidFill>
                  <a:schemeClr val="tx1"/>
                </a:solidFill>
              </a:rPr>
              <a:t>, durch Kartenzeichen und Signaturen erläuterte, digitale oder analoge Abbild eines Teils der Erdoberfläche</a:t>
            </a:r>
            <a:r>
              <a:rPr lang="de-DE" sz="2400" dirty="0">
                <a:solidFill>
                  <a:schemeClr val="tx1"/>
                </a:solidFill>
              </a:rPr>
              <a:t>.“</a:t>
            </a:r>
          </a:p>
        </p:txBody>
      </p:sp>
      <p:sp>
        <p:nvSpPr>
          <p:cNvPr id="2" name="Abgerundetes Rechteck 1"/>
          <p:cNvSpPr/>
          <p:nvPr/>
        </p:nvSpPr>
        <p:spPr bwMode="auto">
          <a:xfrm>
            <a:off x="685800" y="2060848"/>
            <a:ext cx="7704856" cy="19442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59324" y="339938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Schütze, B: </a:t>
            </a:r>
            <a:r>
              <a:rPr lang="de-DE" sz="1200" i="1" dirty="0"/>
              <a:t>Lehrbuch Vermessung – Grundwissen,</a:t>
            </a:r>
          </a:p>
          <a:p>
            <a:r>
              <a:rPr lang="de-DE" sz="1200" dirty="0"/>
              <a:t>Engler Verlag,  2007  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75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872716"/>
            <a:ext cx="5838825" cy="489359"/>
          </a:xfrm>
        </p:spPr>
        <p:txBody>
          <a:bodyPr/>
          <a:lstStyle/>
          <a:p>
            <a:r>
              <a:rPr lang="de-DE" dirty="0"/>
              <a:t>Kartenkunde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644008" y="249289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Wozu brauch ich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das im Zeitalter der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Navis noch?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29696" r="38975" b="13740"/>
          <a:stretch/>
        </p:blipFill>
        <p:spPr>
          <a:xfrm>
            <a:off x="594891" y="3526847"/>
            <a:ext cx="3960440" cy="280831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040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Kartenkunde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990656" cy="4573736"/>
          </a:xfrm>
        </p:spPr>
        <p:txBody>
          <a:bodyPr/>
          <a:lstStyle/>
          <a:p>
            <a:pPr marL="0"/>
            <a:r>
              <a:rPr lang="de-DE" sz="2400" dirty="0">
                <a:solidFill>
                  <a:schemeClr val="tx1"/>
                </a:solidFill>
              </a:rPr>
              <a:t>Auch die moderne Technik ist nicht unfehlbar und kann ausfallen. Daher ist eine genaue Kenntnis der Handhabung analoger Karten unerlässlich!</a:t>
            </a:r>
            <a:endParaRPr lang="de-DE" sz="2000" dirty="0">
              <a:solidFill>
                <a:schemeClr val="tx1"/>
              </a:solidFill>
            </a:endParaRPr>
          </a:p>
          <a:p>
            <a:pPr marL="0"/>
            <a:r>
              <a:rPr lang="de-DE" sz="2400" dirty="0">
                <a:solidFill>
                  <a:schemeClr val="tx1"/>
                </a:solidFill>
              </a:rPr>
              <a:t>Karten werden verwendet für:</a:t>
            </a:r>
          </a:p>
          <a:p>
            <a:pPr marL="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Such- und Rettungseinsätze</a:t>
            </a:r>
          </a:p>
          <a:p>
            <a:pPr marL="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Vorbereitung/ Planung von Einsätzen</a:t>
            </a:r>
          </a:p>
          <a:p>
            <a:pPr marL="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Wasserentnahmestellen</a:t>
            </a:r>
          </a:p>
          <a:p>
            <a:pPr marL="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Orientierung in Gebäuden/ im Gelände</a:t>
            </a:r>
          </a:p>
          <a:p>
            <a:pPr marL="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Lagedarstellung</a:t>
            </a:r>
          </a:p>
        </p:txBody>
      </p:sp>
    </p:spTree>
    <p:extLst>
      <p:ext uri="{BB962C8B-B14F-4D97-AF65-F5344CB8AC3E}">
        <p14:creationId xmlns:p14="http://schemas.microsoft.com/office/powerpoint/2010/main" val="306620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Kartenkunde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990656" cy="4573736"/>
          </a:xfrm>
        </p:spPr>
        <p:txBody>
          <a:bodyPr/>
          <a:lstStyle/>
          <a:p>
            <a:pPr marL="0"/>
            <a:r>
              <a:rPr lang="de-DE" sz="2400" dirty="0">
                <a:solidFill>
                  <a:schemeClr val="tx1"/>
                </a:solidFill>
              </a:rPr>
              <a:t>Zur Positionsbestimmung ist es erforderlich, dass jeder Punkt auf der Erde genau zugeordnet werden kann.</a:t>
            </a:r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39" y="2816820"/>
            <a:ext cx="3432721" cy="360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 rot="19475946">
            <a:off x="641127" y="2850311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5"/>
                </a:solidFill>
              </a:rPr>
              <a:t>Merke:</a:t>
            </a:r>
          </a:p>
          <a:p>
            <a:endParaRPr lang="de-DE" sz="2000" b="1" dirty="0">
              <a:solidFill>
                <a:schemeClr val="accent5"/>
              </a:solidFill>
            </a:endParaRPr>
          </a:p>
          <a:p>
            <a:r>
              <a:rPr lang="de-DE" sz="2000" b="1" dirty="0">
                <a:solidFill>
                  <a:schemeClr val="accent5"/>
                </a:solidFill>
              </a:rPr>
              <a:t>GPS ist nur ein Satelliten-Signal!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5E70D1D-A3B9-431D-A9D8-046D403C7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24502">
            <a:off x="6155507" y="2898062"/>
            <a:ext cx="2158816" cy="14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0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illkommen-im-matsch.de/photogallery/Gradnet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85" y="2852936"/>
            <a:ext cx="7586739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erde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35496" y="6093296"/>
            <a:ext cx="9073008" cy="476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611560" y="184482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Dazu ist die Erde unterteilt in:</a:t>
            </a:r>
          </a:p>
          <a:p>
            <a:r>
              <a:rPr lang="de-DE" dirty="0"/>
              <a:t>360 Längengrade </a:t>
            </a:r>
          </a:p>
          <a:p>
            <a:r>
              <a:rPr lang="de-DE" dirty="0">
                <a:sym typeface="Wingdings" pitchFamily="2" charset="2"/>
              </a:rPr>
              <a:t>180 Breitengrade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68288"/>
      </p:ext>
    </p:extLst>
  </p:cSld>
  <p:clrMapOvr>
    <a:masterClrMapping/>
  </p:clrMapOvr>
</p:sld>
</file>

<file path=ppt/theme/theme1.xml><?xml version="1.0" encoding="utf-8"?>
<a:theme xmlns:a="http://schemas.openxmlformats.org/drawingml/2006/main" name="Aufzählung Standart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-Datei (2007)" ma:contentTypeID="0x0101004BFDAE3AACC7E14A848B43DB703D43EA009D5A0F31896E004FAC62277B73DEB69A" ma:contentTypeVersion="7" ma:contentTypeDescription="" ma:contentTypeScope="" ma:versionID="90b7d608e74570253b40d74e866bedfa">
  <xsd:schema xmlns:xsd="http://www.w3.org/2001/XMLSchema" xmlns:xs="http://www.w3.org/2001/XMLSchema" xmlns:p="http://schemas.microsoft.com/office/2006/metadata/properties" xmlns:ns2="7e132b99-a126-4418-9f0f-d82c01e3054b" targetNamespace="http://schemas.microsoft.com/office/2006/metadata/properties" ma:root="true" ma:fieldsID="3990ea2898aef24dd4c604f2fcb49371" ns2:_="">
    <xsd:import namespace="7e132b99-a126-4418-9f0f-d82c01e3054b"/>
    <xsd:element name="properties">
      <xsd:complexType>
        <xsd:sequence>
          <xsd:element name="documentManagement">
            <xsd:complexType>
              <xsd:all>
                <xsd:element ref="ns2:Unterrichtseinheit" minOccurs="0"/>
                <xsd:element ref="ns2:ErgaenzendeInf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32b99-a126-4418-9f0f-d82c01e3054b" elementFormDefault="qualified">
    <xsd:import namespace="http://schemas.microsoft.com/office/2006/documentManagement/types"/>
    <xsd:import namespace="http://schemas.microsoft.com/office/infopath/2007/PartnerControls"/>
    <xsd:element name="Unterrichtseinheit" ma:index="8" nillable="true" ma:displayName="Unterrichtseinheit" ma:format="Dropdown" ma:internalName="Unterrichtseinheit">
      <xsd:simpleType>
        <xsd:restriction base="dms:Choice">
          <xsd:enumeration value="ABC"/>
          <xsd:enumeration value="Ausbilden"/>
        </xsd:restriction>
      </xsd:simpleType>
    </xsd:element>
    <xsd:element name="ErgaenzendeInfos" ma:index="9" nillable="true" ma:displayName="Ergänzende Infos" ma:format="Dropdown" ma:internalName="ErgaenzendeInfos">
      <xsd:simpleType>
        <xsd:restriction base="dms:Choice">
          <xsd:enumeration value="Erg. Info´s"/>
          <xsd:enumeration value="Präsentationen"/>
          <xsd:enumeration value="Vorbereitu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gaenzendeInfos xmlns="7e132b99-a126-4418-9f0f-d82c01e3054b" xsi:nil="true"/>
    <Unterrichtseinheit xmlns="7e132b99-a126-4418-9f0f-d82c01e3054b" xsi:nil="true"/>
  </documentManagement>
</p:properties>
</file>

<file path=customXml/item4.xml><?xml version="1.0" encoding="utf-8"?>
<?mso-contentType ?>
<customXsn xmlns="http://schemas.microsoft.com/office/2006/metadata/customXsn">
  <xsnLocation>http://intranet/_cts/Word-Dokument (2007)/220cfe8ec6df9e16customXsn.xsn</xsnLocation>
  <cached>True</cached>
  <openByDefault>True</openByDefault>
  <xsnScope>http://intranet</xsnScope>
</customXsn>
</file>

<file path=customXml/itemProps1.xml><?xml version="1.0" encoding="utf-8"?>
<ds:datastoreItem xmlns:ds="http://schemas.openxmlformats.org/officeDocument/2006/customXml" ds:itemID="{9E8B254F-4BBF-4DB5-9DD3-712B84D72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32b99-a126-4418-9f0f-d82c01e30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957E8E-56FE-4995-ACD7-E7064668B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AA3FDB-AF5E-41D5-98E4-CCC88D19B6E9}">
  <ds:schemaRefs>
    <ds:schemaRef ds:uri="http://purl.org/dc/elements/1.1/"/>
    <ds:schemaRef ds:uri="http://schemas.microsoft.com/office/2006/metadata/properties"/>
    <ds:schemaRef ds:uri="7e132b99-a126-4418-9f0f-d82c01e305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950EE16-9336-4DD8-93E4-8EC68285A27E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922</Words>
  <Application>Microsoft Office PowerPoint</Application>
  <PresentationFormat>Bildschirmpräsentation (4:3)</PresentationFormat>
  <Paragraphs>279</Paragraphs>
  <Slides>27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Bliss Light</vt:lpstr>
      <vt:lpstr>Bliss Regular</vt:lpstr>
      <vt:lpstr>Calibri</vt:lpstr>
      <vt:lpstr>Wingdings</vt:lpstr>
      <vt:lpstr>Aufzählung Standart</vt:lpstr>
      <vt:lpstr>5 Kartenkunde</vt:lpstr>
      <vt:lpstr>Gliederung</vt:lpstr>
      <vt:lpstr>5.1 Grundlagen</vt:lpstr>
      <vt:lpstr>Kartenkunde</vt:lpstr>
      <vt:lpstr>Definition</vt:lpstr>
      <vt:lpstr>Kartenkunde</vt:lpstr>
      <vt:lpstr>Kartenkunde</vt:lpstr>
      <vt:lpstr>Kartenkunde</vt:lpstr>
      <vt:lpstr>die erde</vt:lpstr>
      <vt:lpstr>maßstäbe</vt:lpstr>
      <vt:lpstr>Legende</vt:lpstr>
      <vt:lpstr>UTM-Projektion</vt:lpstr>
      <vt:lpstr>Koordinaten</vt:lpstr>
      <vt:lpstr>UTM-projektion</vt:lpstr>
      <vt:lpstr>UTM-projektion</vt:lpstr>
      <vt:lpstr>UTM-projektion</vt:lpstr>
      <vt:lpstr>UTM-projektion</vt:lpstr>
      <vt:lpstr>UTM-projektion</vt:lpstr>
      <vt:lpstr>Planzeiger</vt:lpstr>
      <vt:lpstr>Planzeiger</vt:lpstr>
      <vt:lpstr>5.2 Rettungskarten RLP</vt:lpstr>
      <vt:lpstr>Rettungskarte RLP</vt:lpstr>
      <vt:lpstr>Befahrbarkeit</vt:lpstr>
      <vt:lpstr>Ausschnitt Karte 6713</vt:lpstr>
      <vt:lpstr>Ablauf Forst- und Einsatzkräfte</vt:lpstr>
      <vt:lpstr>Fragen?</vt:lpstr>
      <vt:lpstr>Ende des Kapitels „Kartenkunde“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Kreisausbildung_Sprechfunk_4_Kartenkunde</dc:title>
  <dc:creator>Referendar-1</dc:creator>
  <cp:lastModifiedBy>Jannick Schmidt</cp:lastModifiedBy>
  <cp:revision>170</cp:revision>
  <cp:lastPrinted>2009-02-09T14:57:03Z</cp:lastPrinted>
  <dcterms:created xsi:type="dcterms:W3CDTF">2013-08-06T07:01:55Z</dcterms:created>
  <dcterms:modified xsi:type="dcterms:W3CDTF">2025-01-21T06:10:36Z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0x0101004BFDAE3AACC7E14A848B43DB703D43EA009D5A0F31896E004FAC62277B73DEB69A</vt:lpwstr>
  </property>
</Properties>
</file>