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1" r:id="rId4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45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png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5.png"/><Relationship Id="rId1" Type="http://schemas.openxmlformats.org/officeDocument/2006/relationships/image" Target="../media/image9.png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45.png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45.png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image" Target="../media/image8.png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2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image" Target="../media/image8.png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image" Target="../media/image8.png"/><Relationship Id="rId4" Type="http://schemas.openxmlformats.org/officeDocument/2006/relationships/image" Target="../media/image15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image" Target="../media/image14.png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image" Target="../media/image1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8.png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image" Target="../media/image1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FE3A4-B9D6-48F4-A827-2581DCF16364}" type="datetimeFigureOut">
              <a:rPr lang="de-DE" smtClean="0"/>
              <a:t>10.07.2024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829B2-D1BA-45AC-9400-681785B1A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30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66CA0EB-B4B7-4CB4-8D39-77693CD20D05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1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0102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199D35E-1268-4C7F-BA18-3A88F7F5F6BB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10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45480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D1EAE86-CAD5-4734-A4ED-8F7F26B6831D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11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18180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6AE11B1-5631-4DA9-BAF5-073325066A10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12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36115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3357F69-1867-4EC6-9406-38DE5B8B7497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13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1443" name="Rectangle 3074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1444" name="Rectangle 3075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39946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5D4D753-5B4B-45C0-AD3E-8E3AADF500E8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14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14516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AF97BA2-8E11-483B-8D33-776ED5118ADA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15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421310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E30CBB9-FE4E-4B2D-AA00-C0697BF10ED2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16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16125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CEB27CB-7820-4DA7-9F12-4E08CE05F3F3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17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07676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641B87E-76BF-44E5-ADAB-8B0751AD9C19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18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3169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70843D3-3118-44AB-8A60-2030A7F554B3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19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51094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224F1D7-13F7-41DE-AB19-BA7718C7F1C1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2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07444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BA2A85B-C7B7-43C2-B67F-9ABDDBFDD761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20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046991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94592D-7848-4B83-919F-31FB992457E0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21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80487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5B3A933-A362-490F-B088-1DB7B47ABC04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22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69392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E2248DF-4783-4B5F-BA53-249A9B9D031D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23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629471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829EBED-0338-4E20-9116-C1F2A44C8129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24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139468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B6A038D-25E3-4FC5-8A28-A909EC2890F1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25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60472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D91BC69-6A13-426D-8957-60AC6AC6E25A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26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2996421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1F37F71-9409-4008-977A-2BB0052888F2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27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361175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6E3D4BD-0F0D-4B0B-BC8A-DBCE073F8726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28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7768607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C1C521E-4B34-4DAB-9952-DDC4DD8CE5F5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29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39847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2A18EF6-EAC9-4D79-BE53-FF4FAA4FE923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3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79554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D5DFBB1C-CB59-4DC6-9F17-529F3CE573BF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30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764174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6459B6F-F23F-479E-BA91-1C60EEF65D25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31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93008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40C97EC-6BB4-4DF3-9559-B83F6980FFE0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32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881583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C8A639A-8C3D-4869-A3E6-6037A399D770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33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0148283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BD369EE-5C0B-4E18-9F99-7B705BA5C9B4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34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9071023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07CC36E-4985-4C69-A58D-58E5207F1FDA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35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495214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587A0C9-FD06-44D1-94E7-2DD39DF8B834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36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69297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1ABCC12-1E85-4B8E-8A7D-420EF7DBD355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37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733969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0BB485DC-F214-44EE-85BE-0FB5DB331D65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38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4770051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1A217AB-66F0-45D6-80B4-E1A73A882B7C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39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202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D37B052-5B46-40EA-AFB6-F731585ED3B2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4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731902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2B1118C-47AD-457B-94B9-FBC03992A9DB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40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9091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89092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537339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4AAE5B4-4114-4282-AF53-8AF10685C722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41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9229717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89E18F2-FF39-4E50-AF42-A638B811C249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42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9130783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853FF4E-B5E1-4CAF-BDEE-6C7674520EBF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43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658597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E4CCAA5-E51A-4D4B-88C4-3A4B10BA2E81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44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22784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43D6D88-8D10-41D7-B507-3E024A9B4463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5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8986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253E2A6-976E-4245-9817-483494952D8C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6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596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4AF6D7D7-835B-44EE-9C19-BD2EB4242E4F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7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6427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557BBAA-E37F-4154-9C3E-6AF3D170CA01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8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7317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6CB4D1C-E3C8-459B-BDC8-5575CB623E77}" type="slidenum">
              <a:rPr lang="de-DE" altLang="de-DE" sz="1200">
                <a:solidFill>
                  <a:prstClr val="black"/>
                </a:solidFill>
                <a:latin typeface="Times New Roman" pitchFamily="18" charset="0"/>
              </a:rPr>
              <a:pPr/>
              <a:t>9</a:t>
            </a:fld>
            <a:endParaRPr lang="de-DE" altLang="de-DE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95" tIns="44453" rIns="90495" bIns="44453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128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0003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7270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3246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0881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5765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8152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6284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7750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78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4898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928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3"/>
          <p:cNvSpPr txBox="1">
            <a:spLocks noChangeArrowheads="1"/>
          </p:cNvSpPr>
          <p:nvPr/>
        </p:nvSpPr>
        <p:spPr bwMode="auto">
          <a:xfrm>
            <a:off x="1295400" y="304800"/>
            <a:ext cx="1858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b="1">
                <a:solidFill>
                  <a:srgbClr val="000000"/>
                </a:solidFill>
              </a:rPr>
              <a:t>Feuerwehr-Kreisausbildung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b="1">
                <a:solidFill>
                  <a:srgbClr val="000000"/>
                </a:solidFill>
              </a:rPr>
              <a:t>Rheinland-Pfalz</a:t>
            </a:r>
            <a:endParaRPr lang="de-DE" altLang="de-DE" sz="1600" b="1">
              <a:solidFill>
                <a:srgbClr val="000000"/>
              </a:solidFill>
            </a:endParaRPr>
          </a:p>
        </p:txBody>
      </p:sp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5867400" y="228600"/>
            <a:ext cx="2759075" cy="97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" b="1" dirty="0">
                <a:solidFill>
                  <a:srgbClr val="000000"/>
                </a:solidFill>
              </a:rPr>
              <a:t>Lehrgang: Truppführer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" b="1" dirty="0">
                <a:solidFill>
                  <a:srgbClr val="000000"/>
                </a:solidFill>
              </a:rPr>
              <a:t>Thema:      Löscheinsatz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" b="1" dirty="0">
                <a:solidFill>
                  <a:srgbClr val="000000"/>
                </a:solidFill>
              </a:rPr>
              <a:t>                   - Aufgabenverteilung innerhalb der Staffel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" b="1" dirty="0">
                <a:solidFill>
                  <a:srgbClr val="000000"/>
                </a:solidFill>
              </a:rPr>
              <a:t>                     beim Löscheinsatz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" b="1" dirty="0">
                <a:solidFill>
                  <a:srgbClr val="000000"/>
                </a:solidFill>
              </a:rPr>
              <a:t>                   - Taktisches Vorgehen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" b="1" dirty="0">
                <a:solidFill>
                  <a:srgbClr val="000000"/>
                </a:solidFill>
              </a:rPr>
              <a:t>Stand:          01(2023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000" b="1" dirty="0">
              <a:solidFill>
                <a:srgbClr val="000000"/>
              </a:solidFill>
            </a:endParaRPr>
          </a:p>
        </p:txBody>
      </p:sp>
      <p:sp>
        <p:nvSpPr>
          <p:cNvPr id="1028" name="Line 5"/>
          <p:cNvSpPr>
            <a:spLocks noChangeShapeType="1"/>
          </p:cNvSpPr>
          <p:nvPr/>
        </p:nvSpPr>
        <p:spPr bwMode="auto">
          <a:xfrm>
            <a:off x="457200" y="990600"/>
            <a:ext cx="8001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457200" y="6096000"/>
            <a:ext cx="80010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30" name="Picture 7" descr="Rplfarb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5508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533400" y="6172200"/>
            <a:ext cx="31630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" dirty="0">
                <a:solidFill>
                  <a:srgbClr val="000000"/>
                </a:solidFill>
              </a:rPr>
              <a:t>© Feuerwehr- und Katastrophenschutzakademie Rheinland-Pfalz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800" dirty="0">
                <a:solidFill>
                  <a:srgbClr val="000000"/>
                </a:solidFill>
              </a:rPr>
              <a:t>Bildquelle: LFKA</a:t>
            </a:r>
          </a:p>
        </p:txBody>
      </p:sp>
    </p:spTree>
    <p:extLst>
      <p:ext uri="{BB962C8B-B14F-4D97-AF65-F5344CB8AC3E}">
        <p14:creationId xmlns:p14="http://schemas.microsoft.com/office/powerpoint/2010/main" val="38167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8.png"/><Relationship Id="rId26" Type="http://schemas.openxmlformats.org/officeDocument/2006/relationships/image" Target="../media/image22.png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37.png"/><Relationship Id="rId17" Type="http://schemas.openxmlformats.org/officeDocument/2006/relationships/image" Target="../media/image27.png"/><Relationship Id="rId25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png"/><Relationship Id="rId20" Type="http://schemas.openxmlformats.org/officeDocument/2006/relationships/image" Target="../media/image30.png"/><Relationship Id="rId29" Type="http://schemas.openxmlformats.org/officeDocument/2006/relationships/image" Target="../media/image42.png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9.png"/><Relationship Id="rId5" Type="http://schemas.openxmlformats.org/officeDocument/2006/relationships/image" Target="../media/image16.png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2.bin"/><Relationship Id="rId28" Type="http://schemas.openxmlformats.org/officeDocument/2006/relationships/image" Target="../media/image13.png"/><Relationship Id="rId10" Type="http://schemas.openxmlformats.org/officeDocument/2006/relationships/image" Target="../media/image39.png"/><Relationship Id="rId19" Type="http://schemas.openxmlformats.org/officeDocument/2006/relationships/image" Target="../media/image40.png"/><Relationship Id="rId4" Type="http://schemas.openxmlformats.org/officeDocument/2006/relationships/image" Target="../media/image26.png"/><Relationship Id="rId9" Type="http://schemas.openxmlformats.org/officeDocument/2006/relationships/image" Target="../media/image36.png"/><Relationship Id="rId14" Type="http://schemas.openxmlformats.org/officeDocument/2006/relationships/image" Target="../media/image38.png"/><Relationship Id="rId22" Type="http://schemas.openxmlformats.org/officeDocument/2006/relationships/image" Target="../media/image41.png"/><Relationship Id="rId27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8.png"/><Relationship Id="rId26" Type="http://schemas.openxmlformats.org/officeDocument/2006/relationships/image" Target="../media/image32.png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44.png"/><Relationship Id="rId7" Type="http://schemas.openxmlformats.org/officeDocument/2006/relationships/image" Target="../media/image14.png"/><Relationship Id="rId12" Type="http://schemas.openxmlformats.org/officeDocument/2006/relationships/image" Target="../media/image37.png"/><Relationship Id="rId17" Type="http://schemas.openxmlformats.org/officeDocument/2006/relationships/image" Target="../media/image27.png"/><Relationship Id="rId25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png"/><Relationship Id="rId20" Type="http://schemas.openxmlformats.org/officeDocument/2006/relationships/image" Target="../media/image11.png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21.png"/><Relationship Id="rId5" Type="http://schemas.openxmlformats.org/officeDocument/2006/relationships/image" Target="../media/image16.png"/><Relationship Id="rId15" Type="http://schemas.openxmlformats.org/officeDocument/2006/relationships/oleObject" Target="../embeddings/oleObject27.bin"/><Relationship Id="rId23" Type="http://schemas.openxmlformats.org/officeDocument/2006/relationships/image" Target="../media/image9.png"/><Relationship Id="rId10" Type="http://schemas.openxmlformats.org/officeDocument/2006/relationships/image" Target="../media/image43.png"/><Relationship Id="rId19" Type="http://schemas.openxmlformats.org/officeDocument/2006/relationships/image" Target="../media/image30.png"/><Relationship Id="rId4" Type="http://schemas.openxmlformats.org/officeDocument/2006/relationships/image" Target="../media/image26.png"/><Relationship Id="rId9" Type="http://schemas.openxmlformats.org/officeDocument/2006/relationships/image" Target="../media/image36.png"/><Relationship Id="rId14" Type="http://schemas.openxmlformats.org/officeDocument/2006/relationships/image" Target="../media/image38.png"/><Relationship Id="rId22" Type="http://schemas.openxmlformats.org/officeDocument/2006/relationships/oleObject" Target="../embeddings/oleObject28.bin"/><Relationship Id="rId27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45.png"/><Relationship Id="rId4" Type="http://schemas.openxmlformats.org/officeDocument/2006/relationships/oleObject" Target="../embeddings/oleObject29.bin"/><Relationship Id="rId9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1.bin"/><Relationship Id="rId4" Type="http://schemas.openxmlformats.org/officeDocument/2006/relationships/image" Target="../media/image48.png"/><Relationship Id="rId9" Type="http://schemas.openxmlformats.org/officeDocument/2006/relationships/image" Target="../media/image4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50.png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27.png"/><Relationship Id="rId12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7.png"/><Relationship Id="rId11" Type="http://schemas.openxmlformats.org/officeDocument/2006/relationships/image" Target="../media/image32.png"/><Relationship Id="rId5" Type="http://schemas.openxmlformats.org/officeDocument/2006/relationships/image" Target="../media/image45.png"/><Relationship Id="rId10" Type="http://schemas.openxmlformats.org/officeDocument/2006/relationships/image" Target="../media/image16.png"/><Relationship Id="rId4" Type="http://schemas.openxmlformats.org/officeDocument/2006/relationships/oleObject" Target="../embeddings/oleObject32.bin"/><Relationship Id="rId9" Type="http://schemas.openxmlformats.org/officeDocument/2006/relationships/image" Target="../media/image49.png"/><Relationship Id="rId14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1.png"/><Relationship Id="rId18" Type="http://schemas.openxmlformats.org/officeDocument/2006/relationships/image" Target="../media/image55.png"/><Relationship Id="rId3" Type="http://schemas.openxmlformats.org/officeDocument/2006/relationships/notesSlide" Target="../notesSlides/notesSlide16.xml"/><Relationship Id="rId21" Type="http://schemas.openxmlformats.org/officeDocument/2006/relationships/image" Target="../media/image56.png"/><Relationship Id="rId7" Type="http://schemas.openxmlformats.org/officeDocument/2006/relationships/image" Target="../media/image21.png"/><Relationship Id="rId12" Type="http://schemas.openxmlformats.org/officeDocument/2006/relationships/oleObject" Target="../embeddings/oleObject35.bin"/><Relationship Id="rId1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4.png"/><Relationship Id="rId20" Type="http://schemas.openxmlformats.org/officeDocument/2006/relationships/image" Target="../media/image13.png"/><Relationship Id="rId1" Type="http://schemas.openxmlformats.org/officeDocument/2006/relationships/vmlDrawing" Target="../drawings/vmlDrawing13.vml"/><Relationship Id="rId6" Type="http://schemas.openxmlformats.org/officeDocument/2006/relationships/image" Target="../media/image9.png"/><Relationship Id="rId11" Type="http://schemas.openxmlformats.org/officeDocument/2006/relationships/image" Target="../media/image46.png"/><Relationship Id="rId5" Type="http://schemas.openxmlformats.org/officeDocument/2006/relationships/oleObject" Target="../embeddings/oleObject33.bin"/><Relationship Id="rId15" Type="http://schemas.openxmlformats.org/officeDocument/2006/relationships/image" Target="../media/image16.png"/><Relationship Id="rId10" Type="http://schemas.openxmlformats.org/officeDocument/2006/relationships/image" Target="../media/image45.png"/><Relationship Id="rId19" Type="http://schemas.openxmlformats.org/officeDocument/2006/relationships/image" Target="../media/image32.png"/><Relationship Id="rId4" Type="http://schemas.openxmlformats.org/officeDocument/2006/relationships/image" Target="../media/image52.png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22.png"/><Relationship Id="rId22" Type="http://schemas.openxmlformats.org/officeDocument/2006/relationships/image" Target="../media/image4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8.png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32.png"/><Relationship Id="rId7" Type="http://schemas.openxmlformats.org/officeDocument/2006/relationships/image" Target="../media/image46.png"/><Relationship Id="rId12" Type="http://schemas.openxmlformats.org/officeDocument/2006/relationships/image" Target="../media/image57.png"/><Relationship Id="rId17" Type="http://schemas.openxmlformats.org/officeDocument/2006/relationships/image" Target="../media/image6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9.png"/><Relationship Id="rId20" Type="http://schemas.openxmlformats.org/officeDocument/2006/relationships/image" Target="../media/image21.png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5.png"/><Relationship Id="rId11" Type="http://schemas.openxmlformats.org/officeDocument/2006/relationships/image" Target="../media/image28.png"/><Relationship Id="rId5" Type="http://schemas.openxmlformats.org/officeDocument/2006/relationships/oleObject" Target="../embeddings/oleObject36.bin"/><Relationship Id="rId15" Type="http://schemas.openxmlformats.org/officeDocument/2006/relationships/image" Target="../media/image18.png"/><Relationship Id="rId10" Type="http://schemas.openxmlformats.org/officeDocument/2006/relationships/image" Target="../media/image27.png"/><Relationship Id="rId19" Type="http://schemas.openxmlformats.org/officeDocument/2006/relationships/image" Target="../media/image9.png"/><Relationship Id="rId4" Type="http://schemas.openxmlformats.org/officeDocument/2006/relationships/image" Target="../media/image53.png"/><Relationship Id="rId9" Type="http://schemas.openxmlformats.org/officeDocument/2006/relationships/image" Target="../media/image22.png"/><Relationship Id="rId14" Type="http://schemas.openxmlformats.org/officeDocument/2006/relationships/image" Target="../media/image16.png"/><Relationship Id="rId2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30.png"/><Relationship Id="rId18" Type="http://schemas.openxmlformats.org/officeDocument/2006/relationships/oleObject" Target="../embeddings/oleObject39.bin"/><Relationship Id="rId3" Type="http://schemas.openxmlformats.org/officeDocument/2006/relationships/notesSlide" Target="../notesSlides/notesSlide18.xml"/><Relationship Id="rId21" Type="http://schemas.openxmlformats.org/officeDocument/2006/relationships/image" Target="../media/image32.png"/><Relationship Id="rId7" Type="http://schemas.openxmlformats.org/officeDocument/2006/relationships/image" Target="../media/image46.png"/><Relationship Id="rId12" Type="http://schemas.openxmlformats.org/officeDocument/2006/relationships/image" Target="../media/image61.png"/><Relationship Id="rId17" Type="http://schemas.openxmlformats.org/officeDocument/2006/relationships/image" Target="../media/image6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png"/><Relationship Id="rId20" Type="http://schemas.openxmlformats.org/officeDocument/2006/relationships/image" Target="../media/image21.png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png"/><Relationship Id="rId11" Type="http://schemas.openxmlformats.org/officeDocument/2006/relationships/image" Target="../media/image28.png"/><Relationship Id="rId5" Type="http://schemas.openxmlformats.org/officeDocument/2006/relationships/oleObject" Target="../embeddings/oleObject38.bin"/><Relationship Id="rId15" Type="http://schemas.openxmlformats.org/officeDocument/2006/relationships/image" Target="../media/image18.png"/><Relationship Id="rId10" Type="http://schemas.openxmlformats.org/officeDocument/2006/relationships/image" Target="../media/image27.png"/><Relationship Id="rId19" Type="http://schemas.openxmlformats.org/officeDocument/2006/relationships/image" Target="../media/image9.png"/><Relationship Id="rId4" Type="http://schemas.openxmlformats.org/officeDocument/2006/relationships/image" Target="../media/image53.png"/><Relationship Id="rId9" Type="http://schemas.openxmlformats.org/officeDocument/2006/relationships/image" Target="../media/image22.png"/><Relationship Id="rId14" Type="http://schemas.openxmlformats.org/officeDocument/2006/relationships/image" Target="../media/image16.png"/><Relationship Id="rId22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40.bin"/><Relationship Id="rId9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63.png"/><Relationship Id="rId12" Type="http://schemas.openxmlformats.org/officeDocument/2006/relationships/image" Target="../media/image6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1.png"/><Relationship Id="rId11" Type="http://schemas.openxmlformats.org/officeDocument/2006/relationships/image" Target="../media/image13.png"/><Relationship Id="rId5" Type="http://schemas.openxmlformats.org/officeDocument/2006/relationships/image" Target="../media/image8.png"/><Relationship Id="rId10" Type="http://schemas.openxmlformats.org/officeDocument/2006/relationships/image" Target="../media/image21.png"/><Relationship Id="rId4" Type="http://schemas.openxmlformats.org/officeDocument/2006/relationships/oleObject" Target="../embeddings/oleObject43.bin"/><Relationship Id="rId9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66.png"/><Relationship Id="rId18" Type="http://schemas.openxmlformats.org/officeDocument/2006/relationships/image" Target="../media/image32.png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14.png"/><Relationship Id="rId12" Type="http://schemas.openxmlformats.org/officeDocument/2006/relationships/image" Target="../media/image11.png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png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19.png"/><Relationship Id="rId5" Type="http://schemas.openxmlformats.org/officeDocument/2006/relationships/image" Target="../media/image8.png"/><Relationship Id="rId15" Type="http://schemas.openxmlformats.org/officeDocument/2006/relationships/image" Target="../media/image9.png"/><Relationship Id="rId10" Type="http://schemas.openxmlformats.org/officeDocument/2006/relationships/image" Target="../media/image18.png"/><Relationship Id="rId19" Type="http://schemas.openxmlformats.org/officeDocument/2006/relationships/image" Target="../media/image13.png"/><Relationship Id="rId4" Type="http://schemas.openxmlformats.org/officeDocument/2006/relationships/oleObject" Target="../embeddings/oleObject45.bin"/><Relationship Id="rId9" Type="http://schemas.openxmlformats.org/officeDocument/2006/relationships/image" Target="../media/image65.png"/><Relationship Id="rId14" Type="http://schemas.openxmlformats.org/officeDocument/2006/relationships/oleObject" Target="../embeddings/oleObject47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19.png"/><Relationship Id="rId18" Type="http://schemas.openxmlformats.org/officeDocument/2006/relationships/image" Target="../media/image22.png"/><Relationship Id="rId3" Type="http://schemas.openxmlformats.org/officeDocument/2006/relationships/notesSlide" Target="../notesSlides/notesSlide24.xml"/><Relationship Id="rId21" Type="http://schemas.openxmlformats.org/officeDocument/2006/relationships/image" Target="../media/image32.png"/><Relationship Id="rId7" Type="http://schemas.openxmlformats.org/officeDocument/2006/relationships/image" Target="../media/image67.png"/><Relationship Id="rId12" Type="http://schemas.openxmlformats.org/officeDocument/2006/relationships/image" Target="../media/image18.png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9.bin"/><Relationship Id="rId20" Type="http://schemas.openxmlformats.org/officeDocument/2006/relationships/image" Target="../media/image21.png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8.png"/><Relationship Id="rId11" Type="http://schemas.openxmlformats.org/officeDocument/2006/relationships/image" Target="../media/image25.png"/><Relationship Id="rId5" Type="http://schemas.openxmlformats.org/officeDocument/2006/relationships/image" Target="../media/image27.png"/><Relationship Id="rId15" Type="http://schemas.openxmlformats.org/officeDocument/2006/relationships/image" Target="../media/image68.png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53.png"/><Relationship Id="rId4" Type="http://schemas.openxmlformats.org/officeDocument/2006/relationships/image" Target="../media/image2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50.bin"/><Relationship Id="rId4" Type="http://schemas.openxmlformats.org/officeDocument/2006/relationships/image" Target="../media/image69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72.png"/><Relationship Id="rId18" Type="http://schemas.openxmlformats.org/officeDocument/2006/relationships/image" Target="../media/image32.png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70.png"/><Relationship Id="rId12" Type="http://schemas.openxmlformats.org/officeDocument/2006/relationships/image" Target="../media/image71.png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png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8.png"/><Relationship Id="rId15" Type="http://schemas.openxmlformats.org/officeDocument/2006/relationships/oleObject" Target="../embeddings/oleObject52.bin"/><Relationship Id="rId10" Type="http://schemas.openxmlformats.org/officeDocument/2006/relationships/image" Target="../media/image19.png"/><Relationship Id="rId19" Type="http://schemas.openxmlformats.org/officeDocument/2006/relationships/image" Target="../media/image13.png"/><Relationship Id="rId4" Type="http://schemas.openxmlformats.org/officeDocument/2006/relationships/oleObject" Target="../embeddings/oleObject51.bin"/><Relationship Id="rId9" Type="http://schemas.openxmlformats.org/officeDocument/2006/relationships/image" Target="../media/image18.png"/><Relationship Id="rId14" Type="http://schemas.openxmlformats.org/officeDocument/2006/relationships/image" Target="../media/image73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75.png"/><Relationship Id="rId18" Type="http://schemas.openxmlformats.org/officeDocument/2006/relationships/image" Target="../media/image77.png"/><Relationship Id="rId26" Type="http://schemas.openxmlformats.org/officeDocument/2006/relationships/image" Target="../media/image79.png"/><Relationship Id="rId3" Type="http://schemas.openxmlformats.org/officeDocument/2006/relationships/notesSlide" Target="../notesSlides/notesSlide29.xml"/><Relationship Id="rId21" Type="http://schemas.openxmlformats.org/officeDocument/2006/relationships/oleObject" Target="../embeddings/oleObject54.bin"/><Relationship Id="rId7" Type="http://schemas.openxmlformats.org/officeDocument/2006/relationships/image" Target="../media/image70.png"/><Relationship Id="rId12" Type="http://schemas.openxmlformats.org/officeDocument/2006/relationships/image" Target="../media/image74.png"/><Relationship Id="rId17" Type="http://schemas.openxmlformats.org/officeDocument/2006/relationships/image" Target="../media/image28.png"/><Relationship Id="rId25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png"/><Relationship Id="rId20" Type="http://schemas.openxmlformats.org/officeDocument/2006/relationships/image" Target="../media/image78.png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.png"/><Relationship Id="rId11" Type="http://schemas.openxmlformats.org/officeDocument/2006/relationships/image" Target="../media/image16.png"/><Relationship Id="rId24" Type="http://schemas.openxmlformats.org/officeDocument/2006/relationships/image" Target="../media/image32.png"/><Relationship Id="rId5" Type="http://schemas.openxmlformats.org/officeDocument/2006/relationships/oleObject" Target="../embeddings/oleObject53.bin"/><Relationship Id="rId15" Type="http://schemas.openxmlformats.org/officeDocument/2006/relationships/image" Target="../media/image76.png"/><Relationship Id="rId23" Type="http://schemas.openxmlformats.org/officeDocument/2006/relationships/image" Target="../media/image21.png"/><Relationship Id="rId10" Type="http://schemas.openxmlformats.org/officeDocument/2006/relationships/image" Target="../media/image19.png"/><Relationship Id="rId19" Type="http://schemas.openxmlformats.org/officeDocument/2006/relationships/image" Target="../media/image30.png"/><Relationship Id="rId4" Type="http://schemas.openxmlformats.org/officeDocument/2006/relationships/image" Target="../media/image26.png"/><Relationship Id="rId9" Type="http://schemas.openxmlformats.org/officeDocument/2006/relationships/image" Target="../media/image18.png"/><Relationship Id="rId14" Type="http://schemas.openxmlformats.org/officeDocument/2006/relationships/image" Target="../media/image11.png"/><Relationship Id="rId2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70.png"/><Relationship Id="rId4" Type="http://schemas.openxmlformats.org/officeDocument/2006/relationships/image" Target="../media/image69.png"/><Relationship Id="rId9" Type="http://schemas.openxmlformats.org/officeDocument/2006/relationships/image" Target="../media/image8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84.png"/><Relationship Id="rId18" Type="http://schemas.openxmlformats.org/officeDocument/2006/relationships/image" Target="../media/image85.png"/><Relationship Id="rId3" Type="http://schemas.openxmlformats.org/officeDocument/2006/relationships/notesSlide" Target="../notesSlides/notesSlide32.xml"/><Relationship Id="rId21" Type="http://schemas.openxmlformats.org/officeDocument/2006/relationships/image" Target="../media/image9.png"/><Relationship Id="rId7" Type="http://schemas.openxmlformats.org/officeDocument/2006/relationships/image" Target="../media/image70.png"/><Relationship Id="rId12" Type="http://schemas.openxmlformats.org/officeDocument/2006/relationships/image" Target="../media/image83.png"/><Relationship Id="rId17" Type="http://schemas.openxmlformats.org/officeDocument/2006/relationships/image" Target="../media/image82.png"/><Relationship Id="rId25" Type="http://schemas.openxmlformats.org/officeDocument/2006/relationships/image" Target="../media/image87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9.bin"/><Relationship Id="rId20" Type="http://schemas.openxmlformats.org/officeDocument/2006/relationships/oleObject" Target="../embeddings/oleObject60.bin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13.png"/><Relationship Id="rId5" Type="http://schemas.openxmlformats.org/officeDocument/2006/relationships/image" Target="../media/image8.png"/><Relationship Id="rId15" Type="http://schemas.openxmlformats.org/officeDocument/2006/relationships/image" Target="../media/image81.png"/><Relationship Id="rId23" Type="http://schemas.openxmlformats.org/officeDocument/2006/relationships/image" Target="../media/image32.png"/><Relationship Id="rId10" Type="http://schemas.openxmlformats.org/officeDocument/2006/relationships/image" Target="../media/image19.png"/><Relationship Id="rId19" Type="http://schemas.openxmlformats.org/officeDocument/2006/relationships/image" Target="../media/image86.png"/><Relationship Id="rId4" Type="http://schemas.openxmlformats.org/officeDocument/2006/relationships/oleObject" Target="../embeddings/oleObject57.bin"/><Relationship Id="rId9" Type="http://schemas.openxmlformats.org/officeDocument/2006/relationships/image" Target="../media/image18.png"/><Relationship Id="rId14" Type="http://schemas.openxmlformats.org/officeDocument/2006/relationships/oleObject" Target="../embeddings/oleObject58.bin"/><Relationship Id="rId22" Type="http://schemas.openxmlformats.org/officeDocument/2006/relationships/image" Target="../media/image21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27.png"/><Relationship Id="rId18" Type="http://schemas.openxmlformats.org/officeDocument/2006/relationships/image" Target="../media/image85.png"/><Relationship Id="rId3" Type="http://schemas.openxmlformats.org/officeDocument/2006/relationships/notesSlide" Target="../notesSlides/notesSlide34.xml"/><Relationship Id="rId21" Type="http://schemas.openxmlformats.org/officeDocument/2006/relationships/image" Target="../media/image9.png"/><Relationship Id="rId7" Type="http://schemas.openxmlformats.org/officeDocument/2006/relationships/image" Target="../media/image70.png"/><Relationship Id="rId12" Type="http://schemas.openxmlformats.org/officeDocument/2006/relationships/image" Target="../media/image88.png"/><Relationship Id="rId17" Type="http://schemas.openxmlformats.org/officeDocument/2006/relationships/image" Target="../media/image8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png"/><Relationship Id="rId20" Type="http://schemas.openxmlformats.org/officeDocument/2006/relationships/oleObject" Target="../embeddings/oleObject62.bin"/><Relationship Id="rId1" Type="http://schemas.openxmlformats.org/officeDocument/2006/relationships/vmlDrawing" Target="../drawings/vmlDrawing25.vml"/><Relationship Id="rId6" Type="http://schemas.openxmlformats.org/officeDocument/2006/relationships/image" Target="../media/image8.png"/><Relationship Id="rId11" Type="http://schemas.openxmlformats.org/officeDocument/2006/relationships/image" Target="../media/image16.png"/><Relationship Id="rId24" Type="http://schemas.openxmlformats.org/officeDocument/2006/relationships/image" Target="../media/image13.png"/><Relationship Id="rId5" Type="http://schemas.openxmlformats.org/officeDocument/2006/relationships/oleObject" Target="../embeddings/oleObject61.bin"/><Relationship Id="rId15" Type="http://schemas.openxmlformats.org/officeDocument/2006/relationships/image" Target="../media/image30.png"/><Relationship Id="rId23" Type="http://schemas.openxmlformats.org/officeDocument/2006/relationships/image" Target="../media/image32.png"/><Relationship Id="rId10" Type="http://schemas.openxmlformats.org/officeDocument/2006/relationships/image" Target="../media/image19.png"/><Relationship Id="rId19" Type="http://schemas.openxmlformats.org/officeDocument/2006/relationships/image" Target="../media/image90.png"/><Relationship Id="rId4" Type="http://schemas.openxmlformats.org/officeDocument/2006/relationships/image" Target="../media/image26.png"/><Relationship Id="rId9" Type="http://schemas.openxmlformats.org/officeDocument/2006/relationships/image" Target="../media/image18.png"/><Relationship Id="rId14" Type="http://schemas.openxmlformats.org/officeDocument/2006/relationships/image" Target="../media/image28.png"/><Relationship Id="rId22" Type="http://schemas.openxmlformats.org/officeDocument/2006/relationships/image" Target="../media/image21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oleObject" Target="../embeddings/oleObject63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91.png"/><Relationship Id="rId18" Type="http://schemas.openxmlformats.org/officeDocument/2006/relationships/image" Target="../media/image13.png"/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18.png"/><Relationship Id="rId12" Type="http://schemas.openxmlformats.org/officeDocument/2006/relationships/image" Target="../media/image30.png"/><Relationship Id="rId17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png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1.png"/><Relationship Id="rId11" Type="http://schemas.openxmlformats.org/officeDocument/2006/relationships/image" Target="../media/image28.png"/><Relationship Id="rId5" Type="http://schemas.openxmlformats.org/officeDocument/2006/relationships/image" Target="../media/image8.png"/><Relationship Id="rId15" Type="http://schemas.openxmlformats.org/officeDocument/2006/relationships/image" Target="../media/image9.png"/><Relationship Id="rId10" Type="http://schemas.openxmlformats.org/officeDocument/2006/relationships/image" Target="../media/image27.png"/><Relationship Id="rId4" Type="http://schemas.openxmlformats.org/officeDocument/2006/relationships/oleObject" Target="../embeddings/oleObject64.bin"/><Relationship Id="rId9" Type="http://schemas.openxmlformats.org/officeDocument/2006/relationships/image" Target="../media/image16.png"/><Relationship Id="rId14" Type="http://schemas.openxmlformats.org/officeDocument/2006/relationships/oleObject" Target="../embeddings/oleObject65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png"/><Relationship Id="rId12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pn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oleObject" Target="../embeddings/oleObject8.bin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0.png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23.png"/><Relationship Id="rId7" Type="http://schemas.openxmlformats.org/officeDocument/2006/relationships/image" Target="../media/image14.png"/><Relationship Id="rId12" Type="http://schemas.openxmlformats.org/officeDocument/2006/relationships/image" Target="../media/image11.png"/><Relationship Id="rId17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png"/><Relationship Id="rId20" Type="http://schemas.openxmlformats.org/officeDocument/2006/relationships/image" Target="../media/image13.png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9.png"/><Relationship Id="rId5" Type="http://schemas.openxmlformats.org/officeDocument/2006/relationships/image" Target="../media/image8.png"/><Relationship Id="rId15" Type="http://schemas.openxmlformats.org/officeDocument/2006/relationships/image" Target="../media/image9.png"/><Relationship Id="rId10" Type="http://schemas.openxmlformats.org/officeDocument/2006/relationships/image" Target="../media/image18.png"/><Relationship Id="rId19" Type="http://schemas.openxmlformats.org/officeDocument/2006/relationships/image" Target="../media/image15.png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7.png"/><Relationship Id="rId14" Type="http://schemas.openxmlformats.org/officeDocument/2006/relationships/oleObject" Target="../embeddings/oleObject13.bin"/><Relationship Id="rId22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18.png"/><Relationship Id="rId18" Type="http://schemas.openxmlformats.org/officeDocument/2006/relationships/image" Target="../media/image22.png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33.png"/><Relationship Id="rId7" Type="http://schemas.openxmlformats.org/officeDocument/2006/relationships/image" Target="../media/image27.png"/><Relationship Id="rId12" Type="http://schemas.openxmlformats.org/officeDocument/2006/relationships/image" Target="../media/image31.png"/><Relationship Id="rId1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image" Target="../media/image13.png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png"/><Relationship Id="rId11" Type="http://schemas.openxmlformats.org/officeDocument/2006/relationships/image" Target="../media/image16.png"/><Relationship Id="rId24" Type="http://schemas.openxmlformats.org/officeDocument/2006/relationships/image" Target="../media/image35.png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11.png"/><Relationship Id="rId23" Type="http://schemas.openxmlformats.org/officeDocument/2006/relationships/image" Target="../media/image21.png"/><Relationship Id="rId10" Type="http://schemas.openxmlformats.org/officeDocument/2006/relationships/image" Target="../media/image30.png"/><Relationship Id="rId19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29.png"/><Relationship Id="rId14" Type="http://schemas.openxmlformats.org/officeDocument/2006/relationships/image" Target="../media/image19.png"/><Relationship Id="rId22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91"/>
          <p:cNvSpPr>
            <a:spLocks noChangeArrowheads="1"/>
          </p:cNvSpPr>
          <p:nvPr/>
        </p:nvSpPr>
        <p:spPr bwMode="auto">
          <a:xfrm>
            <a:off x="2911475" y="2043113"/>
            <a:ext cx="50403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051" name="Rectangle 893"/>
          <p:cNvSpPr>
            <a:spLocks noChangeArrowheads="1"/>
          </p:cNvSpPr>
          <p:nvPr/>
        </p:nvSpPr>
        <p:spPr bwMode="auto">
          <a:xfrm>
            <a:off x="2911475" y="2074863"/>
            <a:ext cx="5037138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052" name="Rectangle 894"/>
          <p:cNvSpPr>
            <a:spLocks noChangeArrowheads="1"/>
          </p:cNvSpPr>
          <p:nvPr/>
        </p:nvSpPr>
        <p:spPr bwMode="auto">
          <a:xfrm>
            <a:off x="2911475" y="2090738"/>
            <a:ext cx="503555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grpSp>
        <p:nvGrpSpPr>
          <p:cNvPr id="2053" name="Group 903"/>
          <p:cNvGrpSpPr>
            <a:grpSpLocks/>
          </p:cNvGrpSpPr>
          <p:nvPr/>
        </p:nvGrpSpPr>
        <p:grpSpPr bwMode="auto">
          <a:xfrm>
            <a:off x="1006475" y="2014538"/>
            <a:ext cx="3865563" cy="531812"/>
            <a:chOff x="682" y="1287"/>
            <a:chExt cx="2435" cy="335"/>
          </a:xfrm>
        </p:grpSpPr>
        <p:sp>
          <p:nvSpPr>
            <p:cNvPr id="2057" name="Rectangle 872"/>
            <p:cNvSpPr>
              <a:spLocks noChangeArrowheads="1"/>
            </p:cNvSpPr>
            <p:nvPr/>
          </p:nvSpPr>
          <p:spPr bwMode="auto">
            <a:xfrm>
              <a:off x="720" y="1296"/>
              <a:ext cx="10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058" name="Rectangle 883"/>
            <p:cNvSpPr>
              <a:spLocks noChangeArrowheads="1"/>
            </p:cNvSpPr>
            <p:nvPr/>
          </p:nvSpPr>
          <p:spPr bwMode="auto">
            <a:xfrm>
              <a:off x="720" y="1296"/>
              <a:ext cx="106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059" name="Rectangle 886"/>
            <p:cNvSpPr>
              <a:spLocks noChangeArrowheads="1"/>
            </p:cNvSpPr>
            <p:nvPr/>
          </p:nvSpPr>
          <p:spPr bwMode="auto">
            <a:xfrm>
              <a:off x="682" y="1287"/>
              <a:ext cx="1208" cy="3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060" name="Rectangle 887"/>
            <p:cNvSpPr>
              <a:spLocks noChangeArrowheads="1"/>
            </p:cNvSpPr>
            <p:nvPr/>
          </p:nvSpPr>
          <p:spPr bwMode="auto">
            <a:xfrm>
              <a:off x="682" y="1297"/>
              <a:ext cx="1207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061" name="Rectangle 888"/>
            <p:cNvSpPr>
              <a:spLocks noChangeArrowheads="1"/>
            </p:cNvSpPr>
            <p:nvPr/>
          </p:nvSpPr>
          <p:spPr bwMode="auto">
            <a:xfrm>
              <a:off x="682" y="1307"/>
              <a:ext cx="1206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062" name="Rectangle 889"/>
            <p:cNvSpPr>
              <a:spLocks noChangeArrowheads="1"/>
            </p:cNvSpPr>
            <p:nvPr/>
          </p:nvSpPr>
          <p:spPr bwMode="auto">
            <a:xfrm>
              <a:off x="682" y="1317"/>
              <a:ext cx="1205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063" name="Rectangle 890"/>
            <p:cNvSpPr>
              <a:spLocks noChangeArrowheads="1"/>
            </p:cNvSpPr>
            <p:nvPr/>
          </p:nvSpPr>
          <p:spPr bwMode="auto">
            <a:xfrm>
              <a:off x="682" y="1327"/>
              <a:ext cx="1097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2800" b="1">
                  <a:solidFill>
                    <a:srgbClr val="000000"/>
                  </a:solidFill>
                </a:rPr>
                <a:t>Lehrgang:</a:t>
              </a:r>
              <a:endParaRPr lang="de-DE" altLang="de-DE" sz="1800" b="1">
                <a:solidFill>
                  <a:srgbClr val="000000"/>
                </a:solidFill>
              </a:endParaRPr>
            </a:p>
          </p:txBody>
        </p:sp>
        <p:sp>
          <p:nvSpPr>
            <p:cNvPr id="2064" name="Rectangle 895"/>
            <p:cNvSpPr>
              <a:spLocks noChangeArrowheads="1"/>
            </p:cNvSpPr>
            <p:nvPr/>
          </p:nvSpPr>
          <p:spPr bwMode="auto">
            <a:xfrm>
              <a:off x="1834" y="1327"/>
              <a:ext cx="1283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2800" b="1">
                  <a:solidFill>
                    <a:srgbClr val="000000"/>
                  </a:solidFill>
                </a:rPr>
                <a:t>Truppführer</a:t>
              </a:r>
              <a:endParaRPr lang="de-DE" altLang="de-DE" sz="1800" b="1">
                <a:solidFill>
                  <a:srgbClr val="000000"/>
                </a:solidFill>
              </a:endParaRPr>
            </a:p>
          </p:txBody>
        </p:sp>
      </p:grpSp>
      <p:sp>
        <p:nvSpPr>
          <p:cNvPr id="2054" name="Rectangle 901"/>
          <p:cNvSpPr>
            <a:spLocks noChangeArrowheads="1"/>
          </p:cNvSpPr>
          <p:nvPr/>
        </p:nvSpPr>
        <p:spPr bwMode="auto">
          <a:xfrm>
            <a:off x="2247900" y="3295650"/>
            <a:ext cx="275113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800" b="1">
                <a:solidFill>
                  <a:srgbClr val="3333CC"/>
                </a:solidFill>
              </a:rPr>
              <a:t>7.  Löscheinsatz</a:t>
            </a:r>
            <a:endParaRPr lang="de-DE" altLang="de-DE" sz="1800" b="1">
              <a:solidFill>
                <a:srgbClr val="000000"/>
              </a:solidFill>
            </a:endParaRPr>
          </a:p>
        </p:txBody>
      </p:sp>
      <p:sp>
        <p:nvSpPr>
          <p:cNvPr id="2055" name="Text Box 902"/>
          <p:cNvSpPr txBox="1">
            <a:spLocks noChangeArrowheads="1"/>
          </p:cNvSpPr>
          <p:nvPr/>
        </p:nvSpPr>
        <p:spPr bwMode="auto">
          <a:xfrm>
            <a:off x="2095500" y="3819525"/>
            <a:ext cx="638651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3333CC"/>
                </a:solidFill>
              </a:rPr>
              <a:t> 7.1 Aufgabenverteilung innerhalb der Staffel beim Löscheinsatz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3333CC"/>
                </a:solidFill>
              </a:rPr>
              <a:t> 7.2 Praktische Unterweisung: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>
                <a:solidFill>
                  <a:srgbClr val="3333CC"/>
                </a:solidFill>
              </a:rPr>
              <a:t>       Taktisches Vorgehen bei unterschiedlichen Brandobjekten</a:t>
            </a:r>
          </a:p>
        </p:txBody>
      </p:sp>
      <p:sp>
        <p:nvSpPr>
          <p:cNvPr id="2056" name="Rectangle 904"/>
          <p:cNvSpPr>
            <a:spLocks noGrp="1" noChangeArrowheads="1"/>
          </p:cNvSpPr>
          <p:nvPr>
            <p:ph type="title"/>
          </p:nvPr>
        </p:nvSpPr>
        <p:spPr bwMode="auto">
          <a:xfrm>
            <a:off x="4895850" y="6294438"/>
            <a:ext cx="638175" cy="142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Deckblatt</a:t>
            </a:r>
          </a:p>
        </p:txBody>
      </p:sp>
    </p:spTree>
    <p:extLst>
      <p:ext uri="{BB962C8B-B14F-4D97-AF65-F5344CB8AC3E}">
        <p14:creationId xmlns:p14="http://schemas.microsoft.com/office/powerpoint/2010/main" val="2843147331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53" name="Group 73"/>
          <p:cNvGrpSpPr>
            <a:grpSpLocks/>
          </p:cNvGrpSpPr>
          <p:nvPr/>
        </p:nvGrpSpPr>
        <p:grpSpPr bwMode="auto">
          <a:xfrm>
            <a:off x="733425" y="1066800"/>
            <a:ext cx="7156450" cy="4886325"/>
            <a:chOff x="462" y="672"/>
            <a:chExt cx="4508" cy="3078"/>
          </a:xfrm>
        </p:grpSpPr>
        <p:sp>
          <p:nvSpPr>
            <p:cNvPr id="11268" name="Text Box 30"/>
            <p:cNvSpPr txBox="1">
              <a:spLocks noChangeArrowheads="1"/>
            </p:cNvSpPr>
            <p:nvPr/>
          </p:nvSpPr>
          <p:spPr bwMode="auto">
            <a:xfrm>
              <a:off x="462" y="672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mit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11269" name="Text Box 64"/>
            <p:cNvSpPr txBox="1">
              <a:spLocks noChangeArrowheads="1"/>
            </p:cNvSpPr>
            <p:nvPr/>
          </p:nvSpPr>
          <p:spPr bwMode="auto">
            <a:xfrm>
              <a:off x="2832" y="879"/>
              <a:ext cx="213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600" b="1">
                  <a:solidFill>
                    <a:srgbClr val="000000"/>
                  </a:solidFill>
                </a:rPr>
                <a:t>Trupps einsatzbereit am Verteiler</a:t>
              </a:r>
            </a:p>
          </p:txBody>
        </p:sp>
        <p:sp>
          <p:nvSpPr>
            <p:cNvPr id="11270" name="Freeform 3"/>
            <p:cNvSpPr>
              <a:spLocks/>
            </p:cNvSpPr>
            <p:nvPr/>
          </p:nvSpPr>
          <p:spPr bwMode="auto">
            <a:xfrm>
              <a:off x="3302" y="1566"/>
              <a:ext cx="4" cy="3"/>
            </a:xfrm>
            <a:custGeom>
              <a:avLst/>
              <a:gdLst>
                <a:gd name="T0" fmla="*/ 0 w 34"/>
                <a:gd name="T1" fmla="*/ 1 h 25"/>
                <a:gd name="T2" fmla="*/ 0 w 34"/>
                <a:gd name="T3" fmla="*/ 0 h 25"/>
                <a:gd name="T4" fmla="*/ 1 w 34"/>
                <a:gd name="T5" fmla="*/ 0 h 25"/>
                <a:gd name="T6" fmla="*/ 1 w 34"/>
                <a:gd name="T7" fmla="*/ 0 h 25"/>
                <a:gd name="T8" fmla="*/ 1 w 34"/>
                <a:gd name="T9" fmla="*/ 0 h 25"/>
                <a:gd name="T10" fmla="*/ 1 w 34"/>
                <a:gd name="T11" fmla="*/ 0 h 25"/>
                <a:gd name="T12" fmla="*/ 2 w 34"/>
                <a:gd name="T13" fmla="*/ 0 h 25"/>
                <a:gd name="T14" fmla="*/ 2 w 34"/>
                <a:gd name="T15" fmla="*/ 0 h 25"/>
                <a:gd name="T16" fmla="*/ 2 w 34"/>
                <a:gd name="T17" fmla="*/ 0 h 25"/>
                <a:gd name="T18" fmla="*/ 3 w 34"/>
                <a:gd name="T19" fmla="*/ 1 h 25"/>
                <a:gd name="T20" fmla="*/ 3 w 34"/>
                <a:gd name="T21" fmla="*/ 1 h 25"/>
                <a:gd name="T22" fmla="*/ 3 w 34"/>
                <a:gd name="T23" fmla="*/ 1 h 25"/>
                <a:gd name="T24" fmla="*/ 4 w 34"/>
                <a:gd name="T25" fmla="*/ 2 h 25"/>
                <a:gd name="T26" fmla="*/ 4 w 34"/>
                <a:gd name="T27" fmla="*/ 2 h 25"/>
                <a:gd name="T28" fmla="*/ 4 w 34"/>
                <a:gd name="T29" fmla="*/ 2 h 25"/>
                <a:gd name="T30" fmla="*/ 4 w 34"/>
                <a:gd name="T31" fmla="*/ 2 h 25"/>
                <a:gd name="T32" fmla="*/ 4 w 34"/>
                <a:gd name="T33" fmla="*/ 3 h 25"/>
                <a:gd name="T34" fmla="*/ 4 w 34"/>
                <a:gd name="T35" fmla="*/ 3 h 25"/>
                <a:gd name="T36" fmla="*/ 4 w 34"/>
                <a:gd name="T37" fmla="*/ 3 h 25"/>
                <a:gd name="T38" fmla="*/ 3 w 34"/>
                <a:gd name="T39" fmla="*/ 3 h 25"/>
                <a:gd name="T40" fmla="*/ 3 w 34"/>
                <a:gd name="T41" fmla="*/ 3 h 25"/>
                <a:gd name="T42" fmla="*/ 3 w 34"/>
                <a:gd name="T43" fmla="*/ 3 h 25"/>
                <a:gd name="T44" fmla="*/ 2 w 34"/>
                <a:gd name="T45" fmla="*/ 3 h 25"/>
                <a:gd name="T46" fmla="*/ 2 w 34"/>
                <a:gd name="T47" fmla="*/ 3 h 25"/>
                <a:gd name="T48" fmla="*/ 2 w 34"/>
                <a:gd name="T49" fmla="*/ 3 h 25"/>
                <a:gd name="T50" fmla="*/ 1 w 34"/>
                <a:gd name="T51" fmla="*/ 3 h 25"/>
                <a:gd name="T52" fmla="*/ 1 w 34"/>
                <a:gd name="T53" fmla="*/ 3 h 25"/>
                <a:gd name="T54" fmla="*/ 1 w 34"/>
                <a:gd name="T55" fmla="*/ 2 h 25"/>
                <a:gd name="T56" fmla="*/ 0 w 34"/>
                <a:gd name="T57" fmla="*/ 2 h 25"/>
                <a:gd name="T58" fmla="*/ 0 w 34"/>
                <a:gd name="T59" fmla="*/ 2 h 25"/>
                <a:gd name="T60" fmla="*/ 0 w 34"/>
                <a:gd name="T61" fmla="*/ 1 h 25"/>
                <a:gd name="T62" fmla="*/ 0 w 34"/>
                <a:gd name="T63" fmla="*/ 1 h 25"/>
                <a:gd name="T64" fmla="*/ 0 w 34"/>
                <a:gd name="T65" fmla="*/ 1 h 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4" h="25">
                  <a:moveTo>
                    <a:pt x="2" y="7"/>
                  </a:moveTo>
                  <a:lnTo>
                    <a:pt x="3" y="4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1"/>
                  </a:lnTo>
                  <a:lnTo>
                    <a:pt x="15" y="1"/>
                  </a:lnTo>
                  <a:lnTo>
                    <a:pt x="18" y="2"/>
                  </a:lnTo>
                  <a:lnTo>
                    <a:pt x="21" y="4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8" y="11"/>
                  </a:lnTo>
                  <a:lnTo>
                    <a:pt x="31" y="13"/>
                  </a:lnTo>
                  <a:lnTo>
                    <a:pt x="32" y="15"/>
                  </a:lnTo>
                  <a:lnTo>
                    <a:pt x="33" y="17"/>
                  </a:lnTo>
                  <a:lnTo>
                    <a:pt x="34" y="20"/>
                  </a:lnTo>
                  <a:lnTo>
                    <a:pt x="34" y="22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5"/>
                  </a:lnTo>
                  <a:lnTo>
                    <a:pt x="25" y="25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6" y="24"/>
                  </a:lnTo>
                  <a:lnTo>
                    <a:pt x="13" y="24"/>
                  </a:lnTo>
                  <a:lnTo>
                    <a:pt x="10" y="23"/>
                  </a:lnTo>
                  <a:lnTo>
                    <a:pt x="7" y="21"/>
                  </a:lnTo>
                  <a:lnTo>
                    <a:pt x="5" y="20"/>
                  </a:lnTo>
                  <a:lnTo>
                    <a:pt x="3" y="17"/>
                  </a:lnTo>
                  <a:lnTo>
                    <a:pt x="2" y="15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1271" name="Picture 3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3" y="3266"/>
              <a:ext cx="236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2" name="Line 33"/>
            <p:cNvSpPr>
              <a:spLocks noChangeShapeType="1"/>
            </p:cNvSpPr>
            <p:nvPr/>
          </p:nvSpPr>
          <p:spPr bwMode="auto">
            <a:xfrm>
              <a:off x="3711" y="1845"/>
              <a:ext cx="1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73" name="Line 34"/>
            <p:cNvSpPr>
              <a:spLocks noChangeShapeType="1"/>
            </p:cNvSpPr>
            <p:nvPr/>
          </p:nvSpPr>
          <p:spPr bwMode="auto">
            <a:xfrm>
              <a:off x="4032" y="1845"/>
              <a:ext cx="17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74" name="Line 35"/>
            <p:cNvSpPr>
              <a:spLocks noChangeShapeType="1"/>
            </p:cNvSpPr>
            <p:nvPr/>
          </p:nvSpPr>
          <p:spPr bwMode="auto">
            <a:xfrm>
              <a:off x="3711" y="1845"/>
              <a:ext cx="0" cy="7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75" name="Line 36"/>
            <p:cNvSpPr>
              <a:spLocks noChangeShapeType="1"/>
            </p:cNvSpPr>
            <p:nvPr/>
          </p:nvSpPr>
          <p:spPr bwMode="auto">
            <a:xfrm>
              <a:off x="4207" y="1845"/>
              <a:ext cx="0" cy="74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76" name="Line 37"/>
            <p:cNvSpPr>
              <a:spLocks noChangeShapeType="1"/>
            </p:cNvSpPr>
            <p:nvPr/>
          </p:nvSpPr>
          <p:spPr bwMode="auto">
            <a:xfrm flipH="1">
              <a:off x="3711" y="2588"/>
              <a:ext cx="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77" name="AutoShape 38"/>
            <p:cNvSpPr>
              <a:spLocks noChangeArrowheads="1"/>
            </p:cNvSpPr>
            <p:nvPr/>
          </p:nvSpPr>
          <p:spPr bwMode="auto">
            <a:xfrm>
              <a:off x="3944" y="2233"/>
              <a:ext cx="234" cy="291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pic>
          <p:nvPicPr>
            <p:cNvPr id="11278" name="Picture 3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1" y="1393"/>
              <a:ext cx="267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1279" name="Object 40"/>
            <p:cNvGraphicFramePr>
              <a:graphicFrameLocks noChangeAspect="1"/>
            </p:cNvGraphicFramePr>
            <p:nvPr/>
          </p:nvGraphicFramePr>
          <p:xfrm>
            <a:off x="2544" y="2265"/>
            <a:ext cx="263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2" name="Bitmap" r:id="rId6" imgW="2276793" imgH="2010056" progId="Paint.Picture">
                    <p:embed/>
                  </p:oleObj>
                </mc:Choice>
                <mc:Fallback>
                  <p:oleObj name="Bitmap" r:id="rId6" imgW="2276793" imgH="201005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" y="2265"/>
                          <a:ext cx="263" cy="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0" name="Object 41"/>
            <p:cNvGraphicFramePr>
              <a:graphicFrameLocks noChangeAspect="1"/>
            </p:cNvGraphicFramePr>
            <p:nvPr/>
          </p:nvGraphicFramePr>
          <p:xfrm>
            <a:off x="2690" y="1200"/>
            <a:ext cx="174" cy="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3" name="Bitmap" r:id="rId8" imgW="1943371" imgH="1905266" progId="Paint.Picture">
                    <p:embed/>
                  </p:oleObj>
                </mc:Choice>
                <mc:Fallback>
                  <p:oleObj name="Bitmap" r:id="rId8" imgW="1943371" imgH="190526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0" y="1200"/>
                          <a:ext cx="174" cy="1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1281" name="Picture 4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2" y="1200"/>
              <a:ext cx="17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1282" name="Object 43"/>
            <p:cNvGraphicFramePr>
              <a:graphicFrameLocks noChangeAspect="1"/>
            </p:cNvGraphicFramePr>
            <p:nvPr/>
          </p:nvGraphicFramePr>
          <p:xfrm>
            <a:off x="2486" y="1200"/>
            <a:ext cx="114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" name="Bitmap" r:id="rId11" imgW="1476190" imgH="3000000" progId="Paint.Picture">
                    <p:embed/>
                  </p:oleObj>
                </mc:Choice>
                <mc:Fallback>
                  <p:oleObj name="Bitmap" r:id="rId11" imgW="1476190" imgH="300000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6" y="1200"/>
                          <a:ext cx="114" cy="2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83" name="Object 44"/>
            <p:cNvGraphicFramePr>
              <a:graphicFrameLocks noChangeAspect="1"/>
            </p:cNvGraphicFramePr>
            <p:nvPr/>
          </p:nvGraphicFramePr>
          <p:xfrm>
            <a:off x="2486" y="1490"/>
            <a:ext cx="108" cy="2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5" name="Bitmap" r:id="rId13" imgW="2905531" imgH="5485714" progId="Paint.Picture">
                    <p:embed/>
                  </p:oleObj>
                </mc:Choice>
                <mc:Fallback>
                  <p:oleObj name="Bitmap" r:id="rId13" imgW="2905531" imgH="548571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6" y="1490"/>
                          <a:ext cx="108" cy="2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4" name="Freeform 48"/>
            <p:cNvSpPr>
              <a:spLocks/>
            </p:cNvSpPr>
            <p:nvPr/>
          </p:nvSpPr>
          <p:spPr bwMode="auto">
            <a:xfrm>
              <a:off x="1377" y="1964"/>
              <a:ext cx="850" cy="1727"/>
            </a:xfrm>
            <a:custGeom>
              <a:avLst/>
              <a:gdLst>
                <a:gd name="T0" fmla="*/ 0 w 1322"/>
                <a:gd name="T1" fmla="*/ 1432 h 2427"/>
                <a:gd name="T2" fmla="*/ 146 w 1322"/>
                <a:gd name="T3" fmla="*/ 1593 h 2427"/>
                <a:gd name="T4" fmla="*/ 525 w 1322"/>
                <a:gd name="T5" fmla="*/ 1722 h 2427"/>
                <a:gd name="T6" fmla="*/ 613 w 1322"/>
                <a:gd name="T7" fmla="*/ 1560 h 2427"/>
                <a:gd name="T8" fmla="*/ 321 w 1322"/>
                <a:gd name="T9" fmla="*/ 1464 h 2427"/>
                <a:gd name="T10" fmla="*/ 146 w 1322"/>
                <a:gd name="T11" fmla="*/ 1334 h 2427"/>
                <a:gd name="T12" fmla="*/ 233 w 1322"/>
                <a:gd name="T13" fmla="*/ 1237 h 2427"/>
                <a:gd name="T14" fmla="*/ 437 w 1322"/>
                <a:gd name="T15" fmla="*/ 1334 h 2427"/>
                <a:gd name="T16" fmla="*/ 642 w 1322"/>
                <a:gd name="T17" fmla="*/ 1044 h 2427"/>
                <a:gd name="T18" fmla="*/ 845 w 1322"/>
                <a:gd name="T19" fmla="*/ 172 h 2427"/>
                <a:gd name="T20" fmla="*/ 613 w 1322"/>
                <a:gd name="T21" fmla="*/ 11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85" name="Freeform 49"/>
            <p:cNvSpPr>
              <a:spLocks/>
            </p:cNvSpPr>
            <p:nvPr/>
          </p:nvSpPr>
          <p:spPr bwMode="auto">
            <a:xfrm>
              <a:off x="1931" y="1910"/>
              <a:ext cx="613" cy="1082"/>
            </a:xfrm>
            <a:custGeom>
              <a:avLst/>
              <a:gdLst>
                <a:gd name="T0" fmla="*/ 613 w 952"/>
                <a:gd name="T1" fmla="*/ 484 h 1520"/>
                <a:gd name="T2" fmla="*/ 584 w 952"/>
                <a:gd name="T3" fmla="*/ 452 h 1520"/>
                <a:gd name="T4" fmla="*/ 584 w 952"/>
                <a:gd name="T5" fmla="*/ 290 h 1520"/>
                <a:gd name="T6" fmla="*/ 555 w 952"/>
                <a:gd name="T7" fmla="*/ 226 h 1520"/>
                <a:gd name="T8" fmla="*/ 467 w 952"/>
                <a:gd name="T9" fmla="*/ 323 h 1520"/>
                <a:gd name="T10" fmla="*/ 467 w 952"/>
                <a:gd name="T11" fmla="*/ 969 h 1520"/>
                <a:gd name="T12" fmla="*/ 380 w 952"/>
                <a:gd name="T13" fmla="*/ 1001 h 1520"/>
                <a:gd name="T14" fmla="*/ 321 w 952"/>
                <a:gd name="T15" fmla="*/ 904 h 1520"/>
                <a:gd name="T16" fmla="*/ 380 w 952"/>
                <a:gd name="T17" fmla="*/ 226 h 1520"/>
                <a:gd name="T18" fmla="*/ 263 w 952"/>
                <a:gd name="T19" fmla="*/ 32 h 1520"/>
                <a:gd name="T20" fmla="*/ 146 w 952"/>
                <a:gd name="T21" fmla="*/ 32 h 1520"/>
                <a:gd name="T22" fmla="*/ 0 w 952"/>
                <a:gd name="T23" fmla="*/ 32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286" name="Oval 50"/>
            <p:cNvSpPr>
              <a:spLocks noChangeArrowheads="1"/>
            </p:cNvSpPr>
            <p:nvPr/>
          </p:nvSpPr>
          <p:spPr bwMode="auto">
            <a:xfrm>
              <a:off x="1173" y="3653"/>
              <a:ext cx="204" cy="9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graphicFrame>
          <p:nvGraphicFramePr>
            <p:cNvPr id="11287" name="Object 51"/>
            <p:cNvGraphicFramePr>
              <a:graphicFrameLocks noChangeAspect="1"/>
            </p:cNvGraphicFramePr>
            <p:nvPr/>
          </p:nvGraphicFramePr>
          <p:xfrm>
            <a:off x="1056" y="1749"/>
            <a:ext cx="934" cy="3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6" name="Bitmap" r:id="rId15" imgW="4038095" imgH="1457143" progId="Paint.Picture">
                    <p:embed/>
                  </p:oleObj>
                </mc:Choice>
                <mc:Fallback>
                  <p:oleObj name="Bitmap" r:id="rId15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749"/>
                          <a:ext cx="934" cy="39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8" name="Line 52"/>
            <p:cNvSpPr>
              <a:spLocks noChangeShapeType="1"/>
            </p:cNvSpPr>
            <p:nvPr/>
          </p:nvSpPr>
          <p:spPr bwMode="auto">
            <a:xfrm>
              <a:off x="2602" y="3137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1289" name="Picture 53"/>
            <p:cNvPicPr>
              <a:picLocks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9" y="2976"/>
              <a:ext cx="259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0" name="Picture 54"/>
            <p:cNvPicPr>
              <a:picLocks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9" y="2976"/>
              <a:ext cx="260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1" name="Picture 55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7" y="2782"/>
              <a:ext cx="17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2" name="Picture 56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8" y="2782"/>
              <a:ext cx="17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3" name="Picture 57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2" y="3072"/>
              <a:ext cx="98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4" name="Line 58"/>
            <p:cNvSpPr>
              <a:spLocks noChangeShapeType="1"/>
            </p:cNvSpPr>
            <p:nvPr/>
          </p:nvSpPr>
          <p:spPr bwMode="auto">
            <a:xfrm>
              <a:off x="3312" y="1584"/>
              <a:ext cx="87" cy="6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1295" name="Picture 59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1749"/>
              <a:ext cx="977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96" name="Group 60"/>
            <p:cNvGrpSpPr>
              <a:grpSpLocks/>
            </p:cNvGrpSpPr>
            <p:nvPr/>
          </p:nvGrpSpPr>
          <p:grpSpPr bwMode="auto">
            <a:xfrm>
              <a:off x="3185" y="2007"/>
              <a:ext cx="91" cy="420"/>
              <a:chOff x="3833" y="572"/>
              <a:chExt cx="141" cy="590"/>
            </a:xfrm>
          </p:grpSpPr>
          <p:pic>
            <p:nvPicPr>
              <p:cNvPr id="11303" name="Picture 61"/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2" y="572"/>
                <a:ext cx="13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11304" name="Object 62"/>
              <p:cNvGraphicFramePr>
                <a:graphicFrameLocks noChangeAspect="1"/>
              </p:cNvGraphicFramePr>
              <p:nvPr/>
            </p:nvGraphicFramePr>
            <p:xfrm>
              <a:off x="3833" y="890"/>
              <a:ext cx="13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17" name="Bitmap" r:id="rId23" imgW="2734057" imgH="5458587" progId="Paint.Picture">
                      <p:embed/>
                    </p:oleObj>
                  </mc:Choice>
                  <mc:Fallback>
                    <p:oleObj name="Bitmap" r:id="rId23" imgW="2734057" imgH="5458587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3" y="890"/>
                            <a:ext cx="136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11297" name="Picture 63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1" y="2007"/>
              <a:ext cx="280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8" name="Picture 65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1975"/>
              <a:ext cx="35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99" name="Picture 66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7" y="1878"/>
              <a:ext cx="35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0" name="Picture 67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2" y="1396"/>
              <a:ext cx="24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1" name="Picture 68"/>
            <p:cNvPicPr>
              <a:picLocks noChangeAspect="1" noChangeArrowheads="1"/>
            </p:cNvPicPr>
            <p:nvPr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8" y="1393"/>
              <a:ext cx="274" cy="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02" name="Picture 69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8" y="1393"/>
              <a:ext cx="85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7" name="Rectangle 74"/>
          <p:cNvSpPr>
            <a:spLocks noGrp="1" noChangeArrowheads="1"/>
          </p:cNvSpPr>
          <p:nvPr>
            <p:ph type="title"/>
          </p:nvPr>
        </p:nvSpPr>
        <p:spPr bwMode="auto">
          <a:xfrm>
            <a:off x="4324350" y="6246813"/>
            <a:ext cx="181927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1. Beispiel-Trupps einsatzbereit am Verteiler</a:t>
            </a:r>
          </a:p>
        </p:txBody>
      </p:sp>
    </p:spTree>
    <p:extLst>
      <p:ext uri="{BB962C8B-B14F-4D97-AF65-F5344CB8AC3E}">
        <p14:creationId xmlns:p14="http://schemas.microsoft.com/office/powerpoint/2010/main" val="3982625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206" name="Group 78"/>
          <p:cNvGrpSpPr>
            <a:grpSpLocks/>
          </p:cNvGrpSpPr>
          <p:nvPr/>
        </p:nvGrpSpPr>
        <p:grpSpPr bwMode="auto">
          <a:xfrm>
            <a:off x="733425" y="1143000"/>
            <a:ext cx="6586538" cy="4859338"/>
            <a:chOff x="462" y="720"/>
            <a:chExt cx="4149" cy="3061"/>
          </a:xfrm>
        </p:grpSpPr>
        <p:sp>
          <p:nvSpPr>
            <p:cNvPr id="12292" name="Text Box 64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mit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12293" name="Text Box 68"/>
            <p:cNvSpPr txBox="1">
              <a:spLocks noChangeArrowheads="1"/>
            </p:cNvSpPr>
            <p:nvPr/>
          </p:nvSpPr>
          <p:spPr bwMode="auto">
            <a:xfrm>
              <a:off x="2928" y="864"/>
              <a:ext cx="154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Vornahme des 1. C-Rohres</a:t>
              </a:r>
            </a:p>
          </p:txBody>
        </p:sp>
        <p:sp>
          <p:nvSpPr>
            <p:cNvPr id="12294" name="Rectangle 2"/>
            <p:cNvSpPr>
              <a:spLocks noChangeArrowheads="1"/>
            </p:cNvSpPr>
            <p:nvPr/>
          </p:nvSpPr>
          <p:spPr bwMode="auto">
            <a:xfrm>
              <a:off x="2382" y="1948"/>
              <a:ext cx="839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2295" name="Freeform 3"/>
            <p:cNvSpPr>
              <a:spLocks/>
            </p:cNvSpPr>
            <p:nvPr/>
          </p:nvSpPr>
          <p:spPr bwMode="auto">
            <a:xfrm>
              <a:off x="2647" y="1821"/>
              <a:ext cx="3" cy="3"/>
            </a:xfrm>
            <a:custGeom>
              <a:avLst/>
              <a:gdLst>
                <a:gd name="T0" fmla="*/ 0 w 34"/>
                <a:gd name="T1" fmla="*/ 1 h 25"/>
                <a:gd name="T2" fmla="*/ 0 w 34"/>
                <a:gd name="T3" fmla="*/ 0 h 25"/>
                <a:gd name="T4" fmla="*/ 0 w 34"/>
                <a:gd name="T5" fmla="*/ 0 h 25"/>
                <a:gd name="T6" fmla="*/ 1 w 34"/>
                <a:gd name="T7" fmla="*/ 0 h 25"/>
                <a:gd name="T8" fmla="*/ 1 w 34"/>
                <a:gd name="T9" fmla="*/ 0 h 25"/>
                <a:gd name="T10" fmla="*/ 1 w 34"/>
                <a:gd name="T11" fmla="*/ 0 h 25"/>
                <a:gd name="T12" fmla="*/ 1 w 34"/>
                <a:gd name="T13" fmla="*/ 0 h 25"/>
                <a:gd name="T14" fmla="*/ 2 w 34"/>
                <a:gd name="T15" fmla="*/ 0 h 25"/>
                <a:gd name="T16" fmla="*/ 2 w 34"/>
                <a:gd name="T17" fmla="*/ 0 h 25"/>
                <a:gd name="T18" fmla="*/ 2 w 34"/>
                <a:gd name="T19" fmla="*/ 1 h 25"/>
                <a:gd name="T20" fmla="*/ 2 w 34"/>
                <a:gd name="T21" fmla="*/ 1 h 25"/>
                <a:gd name="T22" fmla="*/ 2 w 34"/>
                <a:gd name="T23" fmla="*/ 1 h 25"/>
                <a:gd name="T24" fmla="*/ 3 w 34"/>
                <a:gd name="T25" fmla="*/ 2 h 25"/>
                <a:gd name="T26" fmla="*/ 3 w 34"/>
                <a:gd name="T27" fmla="*/ 2 h 25"/>
                <a:gd name="T28" fmla="*/ 3 w 34"/>
                <a:gd name="T29" fmla="*/ 2 h 25"/>
                <a:gd name="T30" fmla="*/ 3 w 34"/>
                <a:gd name="T31" fmla="*/ 2 h 25"/>
                <a:gd name="T32" fmla="*/ 3 w 34"/>
                <a:gd name="T33" fmla="*/ 3 h 25"/>
                <a:gd name="T34" fmla="*/ 3 w 34"/>
                <a:gd name="T35" fmla="*/ 3 h 25"/>
                <a:gd name="T36" fmla="*/ 3 w 34"/>
                <a:gd name="T37" fmla="*/ 3 h 25"/>
                <a:gd name="T38" fmla="*/ 2 w 34"/>
                <a:gd name="T39" fmla="*/ 3 h 25"/>
                <a:gd name="T40" fmla="*/ 2 w 34"/>
                <a:gd name="T41" fmla="*/ 3 h 25"/>
                <a:gd name="T42" fmla="*/ 2 w 34"/>
                <a:gd name="T43" fmla="*/ 3 h 25"/>
                <a:gd name="T44" fmla="*/ 2 w 34"/>
                <a:gd name="T45" fmla="*/ 3 h 25"/>
                <a:gd name="T46" fmla="*/ 1 w 34"/>
                <a:gd name="T47" fmla="*/ 3 h 25"/>
                <a:gd name="T48" fmla="*/ 1 w 34"/>
                <a:gd name="T49" fmla="*/ 3 h 25"/>
                <a:gd name="T50" fmla="*/ 1 w 34"/>
                <a:gd name="T51" fmla="*/ 3 h 25"/>
                <a:gd name="T52" fmla="*/ 1 w 34"/>
                <a:gd name="T53" fmla="*/ 3 h 25"/>
                <a:gd name="T54" fmla="*/ 0 w 34"/>
                <a:gd name="T55" fmla="*/ 2 h 25"/>
                <a:gd name="T56" fmla="*/ 0 w 34"/>
                <a:gd name="T57" fmla="*/ 2 h 25"/>
                <a:gd name="T58" fmla="*/ 0 w 34"/>
                <a:gd name="T59" fmla="*/ 2 h 25"/>
                <a:gd name="T60" fmla="*/ 0 w 34"/>
                <a:gd name="T61" fmla="*/ 1 h 25"/>
                <a:gd name="T62" fmla="*/ 0 w 34"/>
                <a:gd name="T63" fmla="*/ 1 h 25"/>
                <a:gd name="T64" fmla="*/ 0 w 34"/>
                <a:gd name="T65" fmla="*/ 1 h 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4" h="25">
                  <a:moveTo>
                    <a:pt x="2" y="7"/>
                  </a:moveTo>
                  <a:lnTo>
                    <a:pt x="3" y="4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1"/>
                  </a:lnTo>
                  <a:lnTo>
                    <a:pt x="15" y="1"/>
                  </a:lnTo>
                  <a:lnTo>
                    <a:pt x="18" y="2"/>
                  </a:lnTo>
                  <a:lnTo>
                    <a:pt x="21" y="4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8" y="11"/>
                  </a:lnTo>
                  <a:lnTo>
                    <a:pt x="31" y="13"/>
                  </a:lnTo>
                  <a:lnTo>
                    <a:pt x="32" y="15"/>
                  </a:lnTo>
                  <a:lnTo>
                    <a:pt x="33" y="17"/>
                  </a:lnTo>
                  <a:lnTo>
                    <a:pt x="34" y="20"/>
                  </a:lnTo>
                  <a:lnTo>
                    <a:pt x="34" y="22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5"/>
                  </a:lnTo>
                  <a:lnTo>
                    <a:pt x="25" y="25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6" y="24"/>
                  </a:lnTo>
                  <a:lnTo>
                    <a:pt x="13" y="24"/>
                  </a:lnTo>
                  <a:lnTo>
                    <a:pt x="10" y="23"/>
                  </a:lnTo>
                  <a:lnTo>
                    <a:pt x="7" y="21"/>
                  </a:lnTo>
                  <a:lnTo>
                    <a:pt x="5" y="20"/>
                  </a:lnTo>
                  <a:lnTo>
                    <a:pt x="3" y="17"/>
                  </a:lnTo>
                  <a:lnTo>
                    <a:pt x="2" y="15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2296" name="Picture 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9" y="3309"/>
              <a:ext cx="245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7" name="Line 31"/>
            <p:cNvSpPr>
              <a:spLocks noChangeShapeType="1"/>
            </p:cNvSpPr>
            <p:nvPr/>
          </p:nvSpPr>
          <p:spPr bwMode="auto">
            <a:xfrm>
              <a:off x="3756" y="1925"/>
              <a:ext cx="18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8" name="Line 32"/>
            <p:cNvSpPr>
              <a:spLocks noChangeShapeType="1"/>
            </p:cNvSpPr>
            <p:nvPr/>
          </p:nvSpPr>
          <p:spPr bwMode="auto">
            <a:xfrm>
              <a:off x="4088" y="1925"/>
              <a:ext cx="18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99" name="Line 33"/>
            <p:cNvSpPr>
              <a:spLocks noChangeShapeType="1"/>
            </p:cNvSpPr>
            <p:nvPr/>
          </p:nvSpPr>
          <p:spPr bwMode="auto">
            <a:xfrm>
              <a:off x="3756" y="1925"/>
              <a:ext cx="0" cy="7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00" name="Line 34"/>
            <p:cNvSpPr>
              <a:spLocks noChangeShapeType="1"/>
            </p:cNvSpPr>
            <p:nvPr/>
          </p:nvSpPr>
          <p:spPr bwMode="auto">
            <a:xfrm>
              <a:off x="4269" y="1925"/>
              <a:ext cx="0" cy="7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01" name="Line 35"/>
            <p:cNvSpPr>
              <a:spLocks noChangeShapeType="1"/>
            </p:cNvSpPr>
            <p:nvPr/>
          </p:nvSpPr>
          <p:spPr bwMode="auto">
            <a:xfrm flipH="1">
              <a:off x="3756" y="2649"/>
              <a:ext cx="5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02" name="AutoShape 36"/>
            <p:cNvSpPr>
              <a:spLocks noChangeArrowheads="1"/>
            </p:cNvSpPr>
            <p:nvPr/>
          </p:nvSpPr>
          <p:spPr bwMode="auto">
            <a:xfrm>
              <a:off x="3998" y="2303"/>
              <a:ext cx="242" cy="283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pic>
          <p:nvPicPr>
            <p:cNvPr id="12303" name="Picture 3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8" y="1485"/>
              <a:ext cx="277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2304" name="Object 38"/>
            <p:cNvGraphicFramePr>
              <a:graphicFrameLocks noChangeAspect="1"/>
            </p:cNvGraphicFramePr>
            <p:nvPr/>
          </p:nvGraphicFramePr>
          <p:xfrm>
            <a:off x="2548" y="2334"/>
            <a:ext cx="272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6" name="Bitmap" r:id="rId6" imgW="2276793" imgH="2010056" progId="Paint.Picture">
                    <p:embed/>
                  </p:oleObj>
                </mc:Choice>
                <mc:Fallback>
                  <p:oleObj name="Bitmap" r:id="rId6" imgW="2276793" imgH="201005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8" y="2334"/>
                          <a:ext cx="272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5" name="Object 39"/>
            <p:cNvGraphicFramePr>
              <a:graphicFrameLocks noChangeAspect="1"/>
            </p:cNvGraphicFramePr>
            <p:nvPr/>
          </p:nvGraphicFramePr>
          <p:xfrm>
            <a:off x="2699" y="1296"/>
            <a:ext cx="181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7" name="Bitmap" r:id="rId8" imgW="1943371" imgH="1905266" progId="Paint.Picture">
                    <p:embed/>
                  </p:oleObj>
                </mc:Choice>
                <mc:Fallback>
                  <p:oleObj name="Bitmap" r:id="rId8" imgW="1943371" imgH="190526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1296"/>
                          <a:ext cx="181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2306" name="Picture 40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2" y="1296"/>
              <a:ext cx="181" cy="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2307" name="Object 41"/>
            <p:cNvGraphicFramePr>
              <a:graphicFrameLocks noChangeAspect="1"/>
            </p:cNvGraphicFramePr>
            <p:nvPr/>
          </p:nvGraphicFramePr>
          <p:xfrm>
            <a:off x="2488" y="1296"/>
            <a:ext cx="119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8" name="Bitmap" r:id="rId11" imgW="1476190" imgH="3000000" progId="Paint.Picture">
                    <p:embed/>
                  </p:oleObj>
                </mc:Choice>
                <mc:Fallback>
                  <p:oleObj name="Bitmap" r:id="rId11" imgW="1476190" imgH="300000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8" y="1296"/>
                          <a:ext cx="119" cy="2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8" name="Object 42"/>
            <p:cNvGraphicFramePr>
              <a:graphicFrameLocks noChangeAspect="1"/>
            </p:cNvGraphicFramePr>
            <p:nvPr/>
          </p:nvGraphicFramePr>
          <p:xfrm>
            <a:off x="2488" y="1579"/>
            <a:ext cx="113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9" name="Bitmap" r:id="rId13" imgW="2905531" imgH="5485714" progId="Paint.Picture">
                    <p:embed/>
                  </p:oleObj>
                </mc:Choice>
                <mc:Fallback>
                  <p:oleObj name="Bitmap" r:id="rId13" imgW="2905531" imgH="548571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8" y="1579"/>
                          <a:ext cx="113" cy="2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09" name="Rectangle 44"/>
            <p:cNvSpPr>
              <a:spLocks noChangeArrowheads="1"/>
            </p:cNvSpPr>
            <p:nvPr/>
          </p:nvSpPr>
          <p:spPr bwMode="auto">
            <a:xfrm>
              <a:off x="3938" y="1957"/>
              <a:ext cx="181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2310" name="Freeform 46"/>
            <p:cNvSpPr>
              <a:spLocks/>
            </p:cNvSpPr>
            <p:nvPr/>
          </p:nvSpPr>
          <p:spPr bwMode="auto">
            <a:xfrm>
              <a:off x="1341" y="2040"/>
              <a:ext cx="880" cy="1683"/>
            </a:xfrm>
            <a:custGeom>
              <a:avLst/>
              <a:gdLst>
                <a:gd name="T0" fmla="*/ 0 w 1322"/>
                <a:gd name="T1" fmla="*/ 1395 h 2427"/>
                <a:gd name="T2" fmla="*/ 151 w 1322"/>
                <a:gd name="T3" fmla="*/ 1552 h 2427"/>
                <a:gd name="T4" fmla="*/ 544 w 1322"/>
                <a:gd name="T5" fmla="*/ 1678 h 2427"/>
                <a:gd name="T6" fmla="*/ 634 w 1322"/>
                <a:gd name="T7" fmla="*/ 1521 h 2427"/>
                <a:gd name="T8" fmla="*/ 332 w 1322"/>
                <a:gd name="T9" fmla="*/ 1426 h 2427"/>
                <a:gd name="T10" fmla="*/ 151 w 1322"/>
                <a:gd name="T11" fmla="*/ 1300 h 2427"/>
                <a:gd name="T12" fmla="*/ 242 w 1322"/>
                <a:gd name="T13" fmla="*/ 1206 h 2427"/>
                <a:gd name="T14" fmla="*/ 453 w 1322"/>
                <a:gd name="T15" fmla="*/ 1300 h 2427"/>
                <a:gd name="T16" fmla="*/ 664 w 1322"/>
                <a:gd name="T17" fmla="*/ 1017 h 2427"/>
                <a:gd name="T18" fmla="*/ 875 w 1322"/>
                <a:gd name="T19" fmla="*/ 168 h 2427"/>
                <a:gd name="T20" fmla="*/ 634 w 1322"/>
                <a:gd name="T21" fmla="*/ 11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11" name="Freeform 47"/>
            <p:cNvSpPr>
              <a:spLocks/>
            </p:cNvSpPr>
            <p:nvPr/>
          </p:nvSpPr>
          <p:spPr bwMode="auto">
            <a:xfrm>
              <a:off x="1915" y="1988"/>
              <a:ext cx="633" cy="1054"/>
            </a:xfrm>
            <a:custGeom>
              <a:avLst/>
              <a:gdLst>
                <a:gd name="T0" fmla="*/ 633 w 952"/>
                <a:gd name="T1" fmla="*/ 472 h 1520"/>
                <a:gd name="T2" fmla="*/ 603 w 952"/>
                <a:gd name="T3" fmla="*/ 440 h 1520"/>
                <a:gd name="T4" fmla="*/ 603 w 952"/>
                <a:gd name="T5" fmla="*/ 283 h 1520"/>
                <a:gd name="T6" fmla="*/ 573 w 952"/>
                <a:gd name="T7" fmla="*/ 220 h 1520"/>
                <a:gd name="T8" fmla="*/ 483 w 952"/>
                <a:gd name="T9" fmla="*/ 315 h 1520"/>
                <a:gd name="T10" fmla="*/ 483 w 952"/>
                <a:gd name="T11" fmla="*/ 944 h 1520"/>
                <a:gd name="T12" fmla="*/ 392 w 952"/>
                <a:gd name="T13" fmla="*/ 975 h 1520"/>
                <a:gd name="T14" fmla="*/ 332 w 952"/>
                <a:gd name="T15" fmla="*/ 881 h 1520"/>
                <a:gd name="T16" fmla="*/ 392 w 952"/>
                <a:gd name="T17" fmla="*/ 220 h 1520"/>
                <a:gd name="T18" fmla="*/ 271 w 952"/>
                <a:gd name="T19" fmla="*/ 31 h 1520"/>
                <a:gd name="T20" fmla="*/ 151 w 952"/>
                <a:gd name="T21" fmla="*/ 31 h 1520"/>
                <a:gd name="T22" fmla="*/ 0 w 952"/>
                <a:gd name="T23" fmla="*/ 31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12" name="Oval 48"/>
            <p:cNvSpPr>
              <a:spLocks noChangeArrowheads="1"/>
            </p:cNvSpPr>
            <p:nvPr/>
          </p:nvSpPr>
          <p:spPr bwMode="auto">
            <a:xfrm>
              <a:off x="1129" y="3687"/>
              <a:ext cx="212" cy="94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graphicFrame>
          <p:nvGraphicFramePr>
            <p:cNvPr id="12313" name="Object 49"/>
            <p:cNvGraphicFramePr>
              <a:graphicFrameLocks noChangeAspect="1"/>
            </p:cNvGraphicFramePr>
            <p:nvPr/>
          </p:nvGraphicFramePr>
          <p:xfrm>
            <a:off x="1008" y="1830"/>
            <a:ext cx="967" cy="3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0" name="Bitmap" r:id="rId15" imgW="4038095" imgH="1457143" progId="Paint.Picture">
                    <p:embed/>
                  </p:oleObj>
                </mc:Choice>
                <mc:Fallback>
                  <p:oleObj name="Bitmap" r:id="rId15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1830"/>
                          <a:ext cx="967" cy="3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4" name="Line 50"/>
            <p:cNvSpPr>
              <a:spLocks noChangeShapeType="1"/>
            </p:cNvSpPr>
            <p:nvPr/>
          </p:nvSpPr>
          <p:spPr bwMode="auto">
            <a:xfrm>
              <a:off x="2638" y="2869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2315" name="Picture 51"/>
            <p:cNvPicPr>
              <a:picLocks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0" y="2711"/>
              <a:ext cx="26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6" name="Picture 52"/>
            <p:cNvPicPr>
              <a:picLocks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1" y="2711"/>
              <a:ext cx="269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7" name="Picture 5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0" y="2523"/>
              <a:ext cx="181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8" name="Picture 54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1" y="2523"/>
              <a:ext cx="181" cy="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19" name="Picture 55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8" y="2837"/>
              <a:ext cx="102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0" name="Picture 56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830"/>
              <a:ext cx="1012" cy="3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1" name="Line 57"/>
            <p:cNvSpPr>
              <a:spLocks noChangeShapeType="1"/>
            </p:cNvSpPr>
            <p:nvPr/>
          </p:nvSpPr>
          <p:spPr bwMode="auto">
            <a:xfrm>
              <a:off x="2971" y="1830"/>
              <a:ext cx="1057" cy="44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22" name="Freeform 58"/>
            <p:cNvSpPr>
              <a:spLocks/>
            </p:cNvSpPr>
            <p:nvPr/>
          </p:nvSpPr>
          <p:spPr bwMode="auto">
            <a:xfrm>
              <a:off x="2784" y="1440"/>
              <a:ext cx="1827" cy="928"/>
            </a:xfrm>
            <a:custGeom>
              <a:avLst/>
              <a:gdLst>
                <a:gd name="T0" fmla="*/ 0 w 2745"/>
                <a:gd name="T1" fmla="*/ 928 h 1338"/>
                <a:gd name="T2" fmla="*/ 91 w 2745"/>
                <a:gd name="T3" fmla="*/ 834 h 1338"/>
                <a:gd name="T4" fmla="*/ 363 w 2745"/>
                <a:gd name="T5" fmla="*/ 802 h 1338"/>
                <a:gd name="T6" fmla="*/ 634 w 2745"/>
                <a:gd name="T7" fmla="*/ 707 h 1338"/>
                <a:gd name="T8" fmla="*/ 664 w 2745"/>
                <a:gd name="T9" fmla="*/ 393 h 1338"/>
                <a:gd name="T10" fmla="*/ 815 w 2745"/>
                <a:gd name="T11" fmla="*/ 78 h 1338"/>
                <a:gd name="T12" fmla="*/ 1238 w 2745"/>
                <a:gd name="T13" fmla="*/ 16 h 1338"/>
                <a:gd name="T14" fmla="*/ 1570 w 2745"/>
                <a:gd name="T15" fmla="*/ 16 h 1338"/>
                <a:gd name="T16" fmla="*/ 1751 w 2745"/>
                <a:gd name="T17" fmla="*/ 16 h 1338"/>
                <a:gd name="T18" fmla="*/ 1812 w 2745"/>
                <a:gd name="T19" fmla="*/ 110 h 1338"/>
                <a:gd name="T20" fmla="*/ 1661 w 2745"/>
                <a:gd name="T21" fmla="*/ 205 h 1338"/>
                <a:gd name="T22" fmla="*/ 1177 w 2745"/>
                <a:gd name="T23" fmla="*/ 141 h 1338"/>
                <a:gd name="T24" fmla="*/ 876 w 2745"/>
                <a:gd name="T25" fmla="*/ 141 h 1338"/>
                <a:gd name="T26" fmla="*/ 755 w 2745"/>
                <a:gd name="T27" fmla="*/ 424 h 1338"/>
                <a:gd name="T28" fmla="*/ 815 w 2745"/>
                <a:gd name="T29" fmla="*/ 551 h 1338"/>
                <a:gd name="T30" fmla="*/ 1027 w 2745"/>
                <a:gd name="T31" fmla="*/ 267 h 1338"/>
                <a:gd name="T32" fmla="*/ 1177 w 2745"/>
                <a:gd name="T33" fmla="*/ 330 h 1338"/>
                <a:gd name="T34" fmla="*/ 1177 w 2745"/>
                <a:gd name="T35" fmla="*/ 488 h 1338"/>
                <a:gd name="T36" fmla="*/ 1238 w 2745"/>
                <a:gd name="T37" fmla="*/ 707 h 13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45" h="1338">
                  <a:moveTo>
                    <a:pt x="0" y="1338"/>
                  </a:moveTo>
                  <a:cubicBezTo>
                    <a:pt x="22" y="1285"/>
                    <a:pt x="45" y="1232"/>
                    <a:pt x="136" y="1202"/>
                  </a:cubicBezTo>
                  <a:cubicBezTo>
                    <a:pt x="227" y="1172"/>
                    <a:pt x="409" y="1186"/>
                    <a:pt x="545" y="1156"/>
                  </a:cubicBezTo>
                  <a:cubicBezTo>
                    <a:pt x="681" y="1126"/>
                    <a:pt x="878" y="1118"/>
                    <a:pt x="953" y="1020"/>
                  </a:cubicBezTo>
                  <a:cubicBezTo>
                    <a:pt x="1028" y="922"/>
                    <a:pt x="953" y="718"/>
                    <a:pt x="998" y="567"/>
                  </a:cubicBezTo>
                  <a:cubicBezTo>
                    <a:pt x="1043" y="416"/>
                    <a:pt x="1081" y="204"/>
                    <a:pt x="1225" y="113"/>
                  </a:cubicBezTo>
                  <a:cubicBezTo>
                    <a:pt x="1369" y="22"/>
                    <a:pt x="1671" y="38"/>
                    <a:pt x="1860" y="23"/>
                  </a:cubicBezTo>
                  <a:cubicBezTo>
                    <a:pt x="2049" y="8"/>
                    <a:pt x="2231" y="23"/>
                    <a:pt x="2359" y="23"/>
                  </a:cubicBezTo>
                  <a:cubicBezTo>
                    <a:pt x="2487" y="23"/>
                    <a:pt x="2571" y="0"/>
                    <a:pt x="2631" y="23"/>
                  </a:cubicBezTo>
                  <a:cubicBezTo>
                    <a:pt x="2691" y="46"/>
                    <a:pt x="2745" y="114"/>
                    <a:pt x="2722" y="159"/>
                  </a:cubicBezTo>
                  <a:cubicBezTo>
                    <a:pt x="2699" y="204"/>
                    <a:pt x="2654" y="288"/>
                    <a:pt x="2495" y="295"/>
                  </a:cubicBezTo>
                  <a:cubicBezTo>
                    <a:pt x="2336" y="302"/>
                    <a:pt x="1965" y="219"/>
                    <a:pt x="1769" y="204"/>
                  </a:cubicBezTo>
                  <a:cubicBezTo>
                    <a:pt x="1573" y="189"/>
                    <a:pt x="1422" y="136"/>
                    <a:pt x="1316" y="204"/>
                  </a:cubicBezTo>
                  <a:cubicBezTo>
                    <a:pt x="1210" y="272"/>
                    <a:pt x="1149" y="514"/>
                    <a:pt x="1134" y="612"/>
                  </a:cubicBezTo>
                  <a:cubicBezTo>
                    <a:pt x="1119" y="710"/>
                    <a:pt x="1157" y="832"/>
                    <a:pt x="1225" y="794"/>
                  </a:cubicBezTo>
                  <a:cubicBezTo>
                    <a:pt x="1293" y="756"/>
                    <a:pt x="1452" y="438"/>
                    <a:pt x="1543" y="385"/>
                  </a:cubicBezTo>
                  <a:cubicBezTo>
                    <a:pt x="1634" y="332"/>
                    <a:pt x="1731" y="423"/>
                    <a:pt x="1769" y="476"/>
                  </a:cubicBezTo>
                  <a:cubicBezTo>
                    <a:pt x="1807" y="529"/>
                    <a:pt x="1754" y="612"/>
                    <a:pt x="1769" y="703"/>
                  </a:cubicBezTo>
                  <a:cubicBezTo>
                    <a:pt x="1784" y="794"/>
                    <a:pt x="1845" y="967"/>
                    <a:pt x="1860" y="102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23" name="Line 59"/>
            <p:cNvSpPr>
              <a:spLocks noChangeShapeType="1"/>
            </p:cNvSpPr>
            <p:nvPr/>
          </p:nvSpPr>
          <p:spPr bwMode="auto">
            <a:xfrm>
              <a:off x="4032" y="2112"/>
              <a:ext cx="33" cy="12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24" name="Line 60"/>
            <p:cNvSpPr>
              <a:spLocks noChangeShapeType="1"/>
            </p:cNvSpPr>
            <p:nvPr/>
          </p:nvSpPr>
          <p:spPr bwMode="auto">
            <a:xfrm flipV="1">
              <a:off x="2935" y="2258"/>
              <a:ext cx="1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2325" name="Picture 62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2" y="2869"/>
              <a:ext cx="8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2326" name="Object 63"/>
            <p:cNvGraphicFramePr>
              <a:graphicFrameLocks noChangeAspect="1"/>
            </p:cNvGraphicFramePr>
            <p:nvPr/>
          </p:nvGraphicFramePr>
          <p:xfrm>
            <a:off x="3756" y="3089"/>
            <a:ext cx="92" cy="1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41" name="Bitmap" r:id="rId22" imgW="2734057" imgH="5458587" progId="Paint.Picture">
                    <p:embed/>
                  </p:oleObj>
                </mc:Choice>
                <mc:Fallback>
                  <p:oleObj name="Bitmap" r:id="rId22" imgW="2734057" imgH="5458587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6" y="3089"/>
                          <a:ext cx="92" cy="1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2327" name="Picture 65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" y="2869"/>
              <a:ext cx="290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8" name="Picture 66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9" y="1674"/>
              <a:ext cx="363" cy="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29" name="Picture 67"/>
            <p:cNvPicPr>
              <a:picLocks noChangeAspect="1" noChangeArrowheads="1"/>
            </p:cNvPicPr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2240"/>
              <a:ext cx="362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0" name="Picture 69"/>
            <p:cNvPicPr>
              <a:picLocks noChangeAspect="1" noChangeArrowheads="1"/>
            </p:cNvPicPr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1" y="1487"/>
              <a:ext cx="258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1" name="Picture 70"/>
            <p:cNvPicPr>
              <a:picLocks noChangeAspect="1" noChangeArrowheads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5" y="1485"/>
              <a:ext cx="283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32" name="Picture 71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2" y="1485"/>
              <a:ext cx="88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1" name="Rectangle 79"/>
          <p:cNvSpPr>
            <a:spLocks noGrp="1" noChangeArrowheads="1"/>
          </p:cNvSpPr>
          <p:nvPr>
            <p:ph type="title"/>
          </p:nvPr>
        </p:nvSpPr>
        <p:spPr bwMode="auto">
          <a:xfrm>
            <a:off x="4429125" y="6246813"/>
            <a:ext cx="188595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1. Beispiel-Vornahme des 1.C-Rohres</a:t>
            </a:r>
          </a:p>
        </p:txBody>
      </p:sp>
    </p:spTree>
    <p:extLst>
      <p:ext uri="{BB962C8B-B14F-4D97-AF65-F5344CB8AC3E}">
        <p14:creationId xmlns:p14="http://schemas.microsoft.com/office/powerpoint/2010/main" val="2951137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6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6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8212" name="Group 36"/>
          <p:cNvGrpSpPr>
            <a:grpSpLocks/>
          </p:cNvGrpSpPr>
          <p:nvPr/>
        </p:nvGrpSpPr>
        <p:grpSpPr bwMode="auto">
          <a:xfrm>
            <a:off x="809625" y="1143000"/>
            <a:ext cx="4262438" cy="4032250"/>
            <a:chOff x="510" y="720"/>
            <a:chExt cx="2685" cy="2540"/>
          </a:xfrm>
        </p:grpSpPr>
        <p:sp>
          <p:nvSpPr>
            <p:cNvPr id="13317" name="Text Box 31"/>
            <p:cNvSpPr txBox="1">
              <a:spLocks noChangeArrowheads="1"/>
            </p:cNvSpPr>
            <p:nvPr/>
          </p:nvSpPr>
          <p:spPr bwMode="auto">
            <a:xfrm>
              <a:off x="510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mit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13318" name="Text Box 30"/>
            <p:cNvSpPr txBox="1">
              <a:spLocks noChangeArrowheads="1"/>
            </p:cNvSpPr>
            <p:nvPr/>
          </p:nvSpPr>
          <p:spPr bwMode="auto">
            <a:xfrm>
              <a:off x="528" y="1728"/>
              <a:ext cx="2667" cy="1532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AT: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Einsatzbefehl wiederholen,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C-Leitung von Verteiler zur Rauchgrenze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>
                  <a:solidFill>
                    <a:srgbClr val="000000"/>
                  </a:solidFill>
                </a:rPr>
                <a:t>   verlegen,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ausreichende Schlauchreserve sichern,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Strahlrohr ankuppeln,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Kommando zum Ma „1. Rohr Wasser Marsch!“,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Wasserabgabe prüfen,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Lungenautomat gegenseitig anlegen,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über Funk: Meldung an Atemschutzüberwachung,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in den Brandraum vorgehen.</a:t>
              </a:r>
            </a:p>
          </p:txBody>
        </p:sp>
      </p:grpSp>
      <p:sp>
        <p:nvSpPr>
          <p:cNvPr id="178208" name="Text Box 32"/>
          <p:cNvSpPr txBox="1">
            <a:spLocks noChangeArrowheads="1"/>
          </p:cNvSpPr>
          <p:nvPr/>
        </p:nvSpPr>
        <p:spPr bwMode="auto">
          <a:xfrm>
            <a:off x="5181600" y="2743200"/>
            <a:ext cx="3055938" cy="730250"/>
          </a:xfrm>
          <a:prstGeom prst="rect">
            <a:avLst/>
          </a:prstGeom>
          <a:solidFill>
            <a:srgbClr val="E4EB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</a:rPr>
              <a:t>WT: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 b="1">
                <a:solidFill>
                  <a:srgbClr val="000000"/>
                </a:solidFill>
              </a:rPr>
              <a:t>  </a:t>
            </a:r>
            <a:r>
              <a:rPr lang="de-DE" altLang="de-DE" sz="1400">
                <a:solidFill>
                  <a:srgbClr val="000000"/>
                </a:solidFill>
              </a:rPr>
              <a:t>WF bedient den Verteiler.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de-DE" altLang="de-DE" sz="1400">
              <a:solidFill>
                <a:srgbClr val="000000"/>
              </a:solidFill>
            </a:endParaRPr>
          </a:p>
        </p:txBody>
      </p:sp>
      <p:sp>
        <p:nvSpPr>
          <p:cNvPr id="13316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5076825" y="6313488"/>
            <a:ext cx="1343025" cy="266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700">
                <a:solidFill>
                  <a:schemeClr val="bg1"/>
                </a:solidFill>
                <a:latin typeface="Arial" charset="0"/>
              </a:rPr>
              <a:t>1. Beispiel-Aufgaben AT und WT</a:t>
            </a:r>
          </a:p>
        </p:txBody>
      </p:sp>
    </p:spTree>
    <p:extLst>
      <p:ext uri="{BB962C8B-B14F-4D97-AF65-F5344CB8AC3E}">
        <p14:creationId xmlns:p14="http://schemas.microsoft.com/office/powerpoint/2010/main" val="3142479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332" name="Group 60"/>
          <p:cNvGrpSpPr>
            <a:grpSpLocks/>
          </p:cNvGrpSpPr>
          <p:nvPr/>
        </p:nvGrpSpPr>
        <p:grpSpPr bwMode="auto">
          <a:xfrm>
            <a:off x="809625" y="1104900"/>
            <a:ext cx="6321425" cy="4991100"/>
            <a:chOff x="510" y="696"/>
            <a:chExt cx="3982" cy="3144"/>
          </a:xfrm>
        </p:grpSpPr>
        <p:graphicFrame>
          <p:nvGraphicFramePr>
            <p:cNvPr id="14340" name="Object 31"/>
            <p:cNvGraphicFramePr>
              <a:graphicFrameLocks noChangeAspect="1"/>
            </p:cNvGraphicFramePr>
            <p:nvPr/>
          </p:nvGraphicFramePr>
          <p:xfrm>
            <a:off x="672" y="3102"/>
            <a:ext cx="1086" cy="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8" name="Bitmap" r:id="rId4" imgW="4371429" imgH="3258005" progId="Paint.Picture">
                    <p:embed/>
                  </p:oleObj>
                </mc:Choice>
                <mc:Fallback>
                  <p:oleObj name="Bitmap" r:id="rId4" imgW="4371429" imgH="3258005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3102"/>
                          <a:ext cx="1086" cy="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1" name="Object 32"/>
            <p:cNvGraphicFramePr>
              <a:graphicFrameLocks noChangeAspect="1"/>
            </p:cNvGraphicFramePr>
            <p:nvPr/>
          </p:nvGraphicFramePr>
          <p:xfrm>
            <a:off x="2337" y="2386"/>
            <a:ext cx="283" cy="2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9" name="Bitmap" r:id="rId6" imgW="2285714" imgH="1980952" progId="Paint.Picture">
                    <p:embed/>
                  </p:oleObj>
                </mc:Choice>
                <mc:Fallback>
                  <p:oleObj name="Bitmap" r:id="rId6" imgW="2285714" imgH="1980952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7" y="2386"/>
                          <a:ext cx="283" cy="2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4342" name="Picture 34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8" y="1409"/>
              <a:ext cx="38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3" name="Freeform 35"/>
            <p:cNvSpPr>
              <a:spLocks/>
            </p:cNvSpPr>
            <p:nvPr/>
          </p:nvSpPr>
          <p:spPr bwMode="auto">
            <a:xfrm>
              <a:off x="1065" y="2357"/>
              <a:ext cx="237" cy="948"/>
            </a:xfrm>
            <a:custGeom>
              <a:avLst/>
              <a:gdLst>
                <a:gd name="T0" fmla="*/ 237 w 341"/>
                <a:gd name="T1" fmla="*/ 0 h 1497"/>
                <a:gd name="T2" fmla="*/ 205 w 341"/>
                <a:gd name="T3" fmla="*/ 230 h 1497"/>
                <a:gd name="T4" fmla="*/ 79 w 341"/>
                <a:gd name="T5" fmla="*/ 374 h 1497"/>
                <a:gd name="T6" fmla="*/ 16 w 341"/>
                <a:gd name="T7" fmla="*/ 604 h 1497"/>
                <a:gd name="T8" fmla="*/ 174 w 341"/>
                <a:gd name="T9" fmla="*/ 948 h 14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1" h="1497">
                  <a:moveTo>
                    <a:pt x="341" y="0"/>
                  </a:moveTo>
                  <a:cubicBezTo>
                    <a:pt x="337" y="132"/>
                    <a:pt x="333" y="265"/>
                    <a:pt x="295" y="363"/>
                  </a:cubicBezTo>
                  <a:cubicBezTo>
                    <a:pt x="257" y="461"/>
                    <a:pt x="159" y="492"/>
                    <a:pt x="114" y="590"/>
                  </a:cubicBezTo>
                  <a:cubicBezTo>
                    <a:pt x="69" y="688"/>
                    <a:pt x="0" y="802"/>
                    <a:pt x="23" y="953"/>
                  </a:cubicBezTo>
                  <a:cubicBezTo>
                    <a:pt x="46" y="1104"/>
                    <a:pt x="212" y="1406"/>
                    <a:pt x="250" y="1497"/>
                  </a:cubicBezTo>
                </a:path>
              </a:pathLst>
            </a:custGeom>
            <a:noFill/>
            <a:ln w="177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4344" name="Picture 3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693336">
              <a:off x="1068" y="3228"/>
              <a:ext cx="37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5" name="Line 37"/>
            <p:cNvSpPr>
              <a:spLocks noChangeShapeType="1"/>
            </p:cNvSpPr>
            <p:nvPr/>
          </p:nvSpPr>
          <p:spPr bwMode="auto">
            <a:xfrm>
              <a:off x="1191" y="2558"/>
              <a:ext cx="158" cy="29"/>
            </a:xfrm>
            <a:prstGeom prst="line">
              <a:avLst/>
            </a:prstGeom>
            <a:noFill/>
            <a:ln w="130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46" name="Line 38"/>
            <p:cNvSpPr>
              <a:spLocks noChangeShapeType="1"/>
            </p:cNvSpPr>
            <p:nvPr/>
          </p:nvSpPr>
          <p:spPr bwMode="auto">
            <a:xfrm flipV="1">
              <a:off x="1002" y="2932"/>
              <a:ext cx="158" cy="29"/>
            </a:xfrm>
            <a:prstGeom prst="line">
              <a:avLst/>
            </a:prstGeom>
            <a:noFill/>
            <a:ln w="130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47" name="Freeform 39"/>
            <p:cNvSpPr>
              <a:spLocks/>
            </p:cNvSpPr>
            <p:nvPr/>
          </p:nvSpPr>
          <p:spPr bwMode="auto">
            <a:xfrm>
              <a:off x="1028" y="2386"/>
              <a:ext cx="352" cy="981"/>
            </a:xfrm>
            <a:custGeom>
              <a:avLst/>
              <a:gdLst>
                <a:gd name="T0" fmla="*/ 352 w 507"/>
                <a:gd name="T1" fmla="*/ 0 h 1549"/>
                <a:gd name="T2" fmla="*/ 290 w 507"/>
                <a:gd name="T3" fmla="*/ 230 h 1549"/>
                <a:gd name="T4" fmla="*/ 163 w 507"/>
                <a:gd name="T5" fmla="*/ 230 h 1549"/>
                <a:gd name="T6" fmla="*/ 290 w 507"/>
                <a:gd name="T7" fmla="*/ 230 h 1549"/>
                <a:gd name="T8" fmla="*/ 100 w 507"/>
                <a:gd name="T9" fmla="*/ 574 h 1549"/>
                <a:gd name="T10" fmla="*/ 6 w 507"/>
                <a:gd name="T11" fmla="*/ 632 h 1549"/>
                <a:gd name="T12" fmla="*/ 132 w 507"/>
                <a:gd name="T13" fmla="*/ 603 h 1549"/>
                <a:gd name="T14" fmla="*/ 226 w 507"/>
                <a:gd name="T15" fmla="*/ 833 h 1549"/>
                <a:gd name="T16" fmla="*/ 132 w 507"/>
                <a:gd name="T17" fmla="*/ 919 h 1549"/>
                <a:gd name="T18" fmla="*/ 258 w 507"/>
                <a:gd name="T19" fmla="*/ 862 h 1549"/>
                <a:gd name="T20" fmla="*/ 132 w 507"/>
                <a:gd name="T21" fmla="*/ 977 h 1549"/>
                <a:gd name="T22" fmla="*/ 258 w 507"/>
                <a:gd name="T23" fmla="*/ 890 h 15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07" h="1549">
                  <a:moveTo>
                    <a:pt x="507" y="0"/>
                  </a:moveTo>
                  <a:cubicBezTo>
                    <a:pt x="484" y="151"/>
                    <a:pt x="462" y="303"/>
                    <a:pt x="417" y="363"/>
                  </a:cubicBezTo>
                  <a:cubicBezTo>
                    <a:pt x="372" y="423"/>
                    <a:pt x="235" y="363"/>
                    <a:pt x="235" y="363"/>
                  </a:cubicBezTo>
                  <a:cubicBezTo>
                    <a:pt x="235" y="363"/>
                    <a:pt x="432" y="272"/>
                    <a:pt x="417" y="363"/>
                  </a:cubicBezTo>
                  <a:cubicBezTo>
                    <a:pt x="402" y="454"/>
                    <a:pt x="212" y="801"/>
                    <a:pt x="144" y="907"/>
                  </a:cubicBezTo>
                  <a:cubicBezTo>
                    <a:pt x="76" y="1013"/>
                    <a:pt x="0" y="991"/>
                    <a:pt x="8" y="998"/>
                  </a:cubicBezTo>
                  <a:cubicBezTo>
                    <a:pt x="16" y="1005"/>
                    <a:pt x="137" y="899"/>
                    <a:pt x="190" y="952"/>
                  </a:cubicBezTo>
                  <a:cubicBezTo>
                    <a:pt x="243" y="1005"/>
                    <a:pt x="326" y="1232"/>
                    <a:pt x="326" y="1315"/>
                  </a:cubicBezTo>
                  <a:cubicBezTo>
                    <a:pt x="326" y="1398"/>
                    <a:pt x="183" y="1443"/>
                    <a:pt x="190" y="1451"/>
                  </a:cubicBezTo>
                  <a:cubicBezTo>
                    <a:pt x="197" y="1459"/>
                    <a:pt x="371" y="1346"/>
                    <a:pt x="371" y="1361"/>
                  </a:cubicBezTo>
                  <a:cubicBezTo>
                    <a:pt x="371" y="1376"/>
                    <a:pt x="190" y="1535"/>
                    <a:pt x="190" y="1542"/>
                  </a:cubicBezTo>
                  <a:cubicBezTo>
                    <a:pt x="190" y="1549"/>
                    <a:pt x="341" y="1429"/>
                    <a:pt x="371" y="140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48" name="Freeform 40"/>
            <p:cNvSpPr>
              <a:spLocks/>
            </p:cNvSpPr>
            <p:nvPr/>
          </p:nvSpPr>
          <p:spPr bwMode="auto">
            <a:xfrm>
              <a:off x="1200" y="2208"/>
              <a:ext cx="366" cy="1106"/>
            </a:xfrm>
            <a:custGeom>
              <a:avLst/>
              <a:gdLst>
                <a:gd name="T0" fmla="*/ 73 w 528"/>
                <a:gd name="T1" fmla="*/ 1106 h 1746"/>
                <a:gd name="T2" fmla="*/ 42 w 528"/>
                <a:gd name="T3" fmla="*/ 647 h 1746"/>
                <a:gd name="T4" fmla="*/ 324 w 528"/>
                <a:gd name="T5" fmla="*/ 101 h 1746"/>
                <a:gd name="T6" fmla="*/ 293 w 528"/>
                <a:gd name="T7" fmla="*/ 43 h 17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8" h="1746">
                  <a:moveTo>
                    <a:pt x="105" y="1746"/>
                  </a:moveTo>
                  <a:cubicBezTo>
                    <a:pt x="52" y="1515"/>
                    <a:pt x="0" y="1285"/>
                    <a:pt x="60" y="1021"/>
                  </a:cubicBezTo>
                  <a:cubicBezTo>
                    <a:pt x="120" y="757"/>
                    <a:pt x="408" y="318"/>
                    <a:pt x="468" y="159"/>
                  </a:cubicBezTo>
                  <a:cubicBezTo>
                    <a:pt x="528" y="0"/>
                    <a:pt x="430" y="83"/>
                    <a:pt x="422" y="6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49" name="Freeform 41"/>
            <p:cNvSpPr>
              <a:spLocks/>
            </p:cNvSpPr>
            <p:nvPr/>
          </p:nvSpPr>
          <p:spPr bwMode="auto">
            <a:xfrm>
              <a:off x="1392" y="2352"/>
              <a:ext cx="954" cy="1019"/>
            </a:xfrm>
            <a:custGeom>
              <a:avLst/>
              <a:gdLst>
                <a:gd name="T0" fmla="*/ 11 w 1376"/>
                <a:gd name="T1" fmla="*/ 0 h 1609"/>
                <a:gd name="T2" fmla="*/ 73 w 1376"/>
                <a:gd name="T3" fmla="*/ 172 h 1609"/>
                <a:gd name="T4" fmla="*/ 451 w 1376"/>
                <a:gd name="T5" fmla="*/ 201 h 1609"/>
                <a:gd name="T6" fmla="*/ 577 w 1376"/>
                <a:gd name="T7" fmla="*/ 402 h 1609"/>
                <a:gd name="T8" fmla="*/ 765 w 1376"/>
                <a:gd name="T9" fmla="*/ 947 h 1609"/>
                <a:gd name="T10" fmla="*/ 892 w 1376"/>
                <a:gd name="T11" fmla="*/ 833 h 1609"/>
                <a:gd name="T12" fmla="*/ 734 w 1376"/>
                <a:gd name="T13" fmla="*/ 258 h 1609"/>
                <a:gd name="T14" fmla="*/ 765 w 1376"/>
                <a:gd name="T15" fmla="*/ 86 h 1609"/>
                <a:gd name="T16" fmla="*/ 954 w 1376"/>
                <a:gd name="T17" fmla="*/ 143 h 160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76" h="1609">
                  <a:moveTo>
                    <a:pt x="16" y="0"/>
                  </a:moveTo>
                  <a:cubicBezTo>
                    <a:pt x="8" y="109"/>
                    <a:pt x="0" y="219"/>
                    <a:pt x="106" y="272"/>
                  </a:cubicBezTo>
                  <a:cubicBezTo>
                    <a:pt x="212" y="325"/>
                    <a:pt x="530" y="257"/>
                    <a:pt x="651" y="317"/>
                  </a:cubicBezTo>
                  <a:cubicBezTo>
                    <a:pt x="772" y="377"/>
                    <a:pt x="757" y="439"/>
                    <a:pt x="832" y="635"/>
                  </a:cubicBezTo>
                  <a:cubicBezTo>
                    <a:pt x="907" y="831"/>
                    <a:pt x="1028" y="1383"/>
                    <a:pt x="1104" y="1496"/>
                  </a:cubicBezTo>
                  <a:cubicBezTo>
                    <a:pt x="1180" y="1609"/>
                    <a:pt x="1293" y="1496"/>
                    <a:pt x="1286" y="1315"/>
                  </a:cubicBezTo>
                  <a:cubicBezTo>
                    <a:pt x="1279" y="1134"/>
                    <a:pt x="1089" y="604"/>
                    <a:pt x="1059" y="408"/>
                  </a:cubicBezTo>
                  <a:cubicBezTo>
                    <a:pt x="1029" y="212"/>
                    <a:pt x="1051" y="166"/>
                    <a:pt x="1104" y="136"/>
                  </a:cubicBezTo>
                  <a:cubicBezTo>
                    <a:pt x="1157" y="106"/>
                    <a:pt x="1331" y="211"/>
                    <a:pt x="1376" y="226"/>
                  </a:cubicBezTo>
                </a:path>
              </a:pathLst>
            </a:custGeom>
            <a:noFill/>
            <a:ln w="1016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50" name="Freeform 42"/>
            <p:cNvSpPr>
              <a:spLocks/>
            </p:cNvSpPr>
            <p:nvPr/>
          </p:nvSpPr>
          <p:spPr bwMode="auto">
            <a:xfrm>
              <a:off x="2577" y="1571"/>
              <a:ext cx="1905" cy="847"/>
            </a:xfrm>
            <a:custGeom>
              <a:avLst/>
              <a:gdLst>
                <a:gd name="T0" fmla="*/ 0 w 2745"/>
                <a:gd name="T1" fmla="*/ 847 h 1338"/>
                <a:gd name="T2" fmla="*/ 94 w 2745"/>
                <a:gd name="T3" fmla="*/ 761 h 1338"/>
                <a:gd name="T4" fmla="*/ 378 w 2745"/>
                <a:gd name="T5" fmla="*/ 732 h 1338"/>
                <a:gd name="T6" fmla="*/ 661 w 2745"/>
                <a:gd name="T7" fmla="*/ 646 h 1338"/>
                <a:gd name="T8" fmla="*/ 693 w 2745"/>
                <a:gd name="T9" fmla="*/ 359 h 1338"/>
                <a:gd name="T10" fmla="*/ 850 w 2745"/>
                <a:gd name="T11" fmla="*/ 72 h 1338"/>
                <a:gd name="T12" fmla="*/ 1291 w 2745"/>
                <a:gd name="T13" fmla="*/ 15 h 1338"/>
                <a:gd name="T14" fmla="*/ 1637 w 2745"/>
                <a:gd name="T15" fmla="*/ 15 h 1338"/>
                <a:gd name="T16" fmla="*/ 1826 w 2745"/>
                <a:gd name="T17" fmla="*/ 15 h 1338"/>
                <a:gd name="T18" fmla="*/ 1889 w 2745"/>
                <a:gd name="T19" fmla="*/ 101 h 1338"/>
                <a:gd name="T20" fmla="*/ 1732 w 2745"/>
                <a:gd name="T21" fmla="*/ 187 h 1338"/>
                <a:gd name="T22" fmla="*/ 1228 w 2745"/>
                <a:gd name="T23" fmla="*/ 129 h 1338"/>
                <a:gd name="T24" fmla="*/ 913 w 2745"/>
                <a:gd name="T25" fmla="*/ 129 h 1338"/>
                <a:gd name="T26" fmla="*/ 787 w 2745"/>
                <a:gd name="T27" fmla="*/ 387 h 1338"/>
                <a:gd name="T28" fmla="*/ 850 w 2745"/>
                <a:gd name="T29" fmla="*/ 503 h 1338"/>
                <a:gd name="T30" fmla="*/ 1071 w 2745"/>
                <a:gd name="T31" fmla="*/ 244 h 1338"/>
                <a:gd name="T32" fmla="*/ 1228 w 2745"/>
                <a:gd name="T33" fmla="*/ 301 h 1338"/>
                <a:gd name="T34" fmla="*/ 1228 w 2745"/>
                <a:gd name="T35" fmla="*/ 445 h 1338"/>
                <a:gd name="T36" fmla="*/ 1291 w 2745"/>
                <a:gd name="T37" fmla="*/ 646 h 13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45" h="1338">
                  <a:moveTo>
                    <a:pt x="0" y="1338"/>
                  </a:moveTo>
                  <a:cubicBezTo>
                    <a:pt x="22" y="1285"/>
                    <a:pt x="45" y="1232"/>
                    <a:pt x="136" y="1202"/>
                  </a:cubicBezTo>
                  <a:cubicBezTo>
                    <a:pt x="227" y="1172"/>
                    <a:pt x="409" y="1186"/>
                    <a:pt x="545" y="1156"/>
                  </a:cubicBezTo>
                  <a:cubicBezTo>
                    <a:pt x="681" y="1126"/>
                    <a:pt x="878" y="1118"/>
                    <a:pt x="953" y="1020"/>
                  </a:cubicBezTo>
                  <a:cubicBezTo>
                    <a:pt x="1028" y="922"/>
                    <a:pt x="953" y="718"/>
                    <a:pt x="998" y="567"/>
                  </a:cubicBezTo>
                  <a:cubicBezTo>
                    <a:pt x="1043" y="416"/>
                    <a:pt x="1081" y="204"/>
                    <a:pt x="1225" y="113"/>
                  </a:cubicBezTo>
                  <a:cubicBezTo>
                    <a:pt x="1369" y="22"/>
                    <a:pt x="1671" y="38"/>
                    <a:pt x="1860" y="23"/>
                  </a:cubicBezTo>
                  <a:cubicBezTo>
                    <a:pt x="2049" y="8"/>
                    <a:pt x="2231" y="23"/>
                    <a:pt x="2359" y="23"/>
                  </a:cubicBezTo>
                  <a:cubicBezTo>
                    <a:pt x="2487" y="23"/>
                    <a:pt x="2571" y="0"/>
                    <a:pt x="2631" y="23"/>
                  </a:cubicBezTo>
                  <a:cubicBezTo>
                    <a:pt x="2691" y="46"/>
                    <a:pt x="2745" y="114"/>
                    <a:pt x="2722" y="159"/>
                  </a:cubicBezTo>
                  <a:cubicBezTo>
                    <a:pt x="2699" y="204"/>
                    <a:pt x="2654" y="288"/>
                    <a:pt x="2495" y="295"/>
                  </a:cubicBezTo>
                  <a:cubicBezTo>
                    <a:pt x="2336" y="302"/>
                    <a:pt x="1965" y="219"/>
                    <a:pt x="1769" y="204"/>
                  </a:cubicBezTo>
                  <a:cubicBezTo>
                    <a:pt x="1573" y="189"/>
                    <a:pt x="1422" y="136"/>
                    <a:pt x="1316" y="204"/>
                  </a:cubicBezTo>
                  <a:cubicBezTo>
                    <a:pt x="1210" y="272"/>
                    <a:pt x="1149" y="514"/>
                    <a:pt x="1134" y="612"/>
                  </a:cubicBezTo>
                  <a:cubicBezTo>
                    <a:pt x="1119" y="710"/>
                    <a:pt x="1157" y="832"/>
                    <a:pt x="1225" y="794"/>
                  </a:cubicBezTo>
                  <a:cubicBezTo>
                    <a:pt x="1293" y="756"/>
                    <a:pt x="1452" y="438"/>
                    <a:pt x="1543" y="385"/>
                  </a:cubicBezTo>
                  <a:cubicBezTo>
                    <a:pt x="1634" y="332"/>
                    <a:pt x="1731" y="423"/>
                    <a:pt x="1769" y="476"/>
                  </a:cubicBezTo>
                  <a:cubicBezTo>
                    <a:pt x="1807" y="529"/>
                    <a:pt x="1754" y="612"/>
                    <a:pt x="1769" y="703"/>
                  </a:cubicBezTo>
                  <a:cubicBezTo>
                    <a:pt x="1784" y="794"/>
                    <a:pt x="1845" y="967"/>
                    <a:pt x="1860" y="1020"/>
                  </a:cubicBezTo>
                </a:path>
              </a:pathLst>
            </a:cu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351" name="Text Box 45"/>
            <p:cNvSpPr txBox="1">
              <a:spLocks noChangeArrowheads="1"/>
            </p:cNvSpPr>
            <p:nvPr/>
          </p:nvSpPr>
          <p:spPr bwMode="auto">
            <a:xfrm>
              <a:off x="510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mit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offenes Gewässer</a:t>
              </a:r>
            </a:p>
          </p:txBody>
        </p:sp>
        <p:grpSp>
          <p:nvGrpSpPr>
            <p:cNvPr id="14352" name="Group 57"/>
            <p:cNvGrpSpPr>
              <a:grpSpLocks/>
            </p:cNvGrpSpPr>
            <p:nvPr/>
          </p:nvGrpSpPr>
          <p:grpSpPr bwMode="auto">
            <a:xfrm>
              <a:off x="3567" y="2006"/>
              <a:ext cx="535" cy="661"/>
              <a:chOff x="3615" y="2012"/>
              <a:chExt cx="535" cy="661"/>
            </a:xfrm>
          </p:grpSpPr>
          <p:sp>
            <p:nvSpPr>
              <p:cNvPr id="14355" name="Line 43"/>
              <p:cNvSpPr>
                <a:spLocks noChangeShapeType="1"/>
              </p:cNvSpPr>
              <p:nvPr/>
            </p:nvSpPr>
            <p:spPr bwMode="auto">
              <a:xfrm>
                <a:off x="3893" y="2184"/>
                <a:ext cx="63" cy="116"/>
              </a:xfrm>
              <a:prstGeom prst="line">
                <a:avLst/>
              </a:prstGeom>
              <a:noFill/>
              <a:ln w="76200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356" name="Line 46"/>
              <p:cNvSpPr>
                <a:spLocks noChangeShapeType="1"/>
              </p:cNvSpPr>
              <p:nvPr/>
            </p:nvSpPr>
            <p:spPr bwMode="auto">
              <a:xfrm>
                <a:off x="3615" y="2012"/>
                <a:ext cx="18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357" name="Line 47"/>
              <p:cNvSpPr>
                <a:spLocks noChangeShapeType="1"/>
              </p:cNvSpPr>
              <p:nvPr/>
            </p:nvSpPr>
            <p:spPr bwMode="auto">
              <a:xfrm>
                <a:off x="3961" y="2012"/>
                <a:ext cx="189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358" name="Line 48"/>
              <p:cNvSpPr>
                <a:spLocks noChangeShapeType="1"/>
              </p:cNvSpPr>
              <p:nvPr/>
            </p:nvSpPr>
            <p:spPr bwMode="auto">
              <a:xfrm>
                <a:off x="3615" y="2012"/>
                <a:ext cx="0" cy="6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359" name="Line 49"/>
              <p:cNvSpPr>
                <a:spLocks noChangeShapeType="1"/>
              </p:cNvSpPr>
              <p:nvPr/>
            </p:nvSpPr>
            <p:spPr bwMode="auto">
              <a:xfrm>
                <a:off x="4150" y="2012"/>
                <a:ext cx="0" cy="66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360" name="Line 50"/>
              <p:cNvSpPr>
                <a:spLocks noChangeShapeType="1"/>
              </p:cNvSpPr>
              <p:nvPr/>
            </p:nvSpPr>
            <p:spPr bwMode="auto">
              <a:xfrm flipH="1">
                <a:off x="3615" y="2673"/>
                <a:ext cx="53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4361" name="AutoShape 51"/>
              <p:cNvSpPr>
                <a:spLocks noChangeArrowheads="1"/>
              </p:cNvSpPr>
              <p:nvPr/>
            </p:nvSpPr>
            <p:spPr bwMode="auto">
              <a:xfrm>
                <a:off x="3867" y="2357"/>
                <a:ext cx="252" cy="259"/>
              </a:xfrm>
              <a:prstGeom prst="irregularSeal2">
                <a:avLst/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altLang="de-DE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353" name="Text Box 55"/>
            <p:cNvSpPr txBox="1">
              <a:spLocks noChangeArrowheads="1"/>
            </p:cNvSpPr>
            <p:nvPr/>
          </p:nvSpPr>
          <p:spPr bwMode="auto">
            <a:xfrm>
              <a:off x="2979" y="901"/>
              <a:ext cx="151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Vornahme eines C-Rohres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im Innenangriff</a:t>
              </a:r>
            </a:p>
          </p:txBody>
        </p:sp>
        <p:sp>
          <p:nvSpPr>
            <p:cNvPr id="14354" name="Text Box 58"/>
            <p:cNvSpPr txBox="1">
              <a:spLocks noChangeArrowheads="1"/>
            </p:cNvSpPr>
            <p:nvPr/>
          </p:nvSpPr>
          <p:spPr bwMode="auto">
            <a:xfrm>
              <a:off x="3350" y="696"/>
              <a:ext cx="6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3333CC"/>
                  </a:solidFill>
                </a:rPr>
                <a:t>2. Beispiel</a:t>
              </a:r>
            </a:p>
          </p:txBody>
        </p:sp>
      </p:grpSp>
      <p:sp>
        <p:nvSpPr>
          <p:cNvPr id="14339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4467225" y="6303963"/>
            <a:ext cx="1971675" cy="24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2. Beispiel-Vornahme C-Rohr-off-Gewässer</a:t>
            </a:r>
          </a:p>
        </p:txBody>
      </p:sp>
    </p:spTree>
    <p:extLst>
      <p:ext uri="{BB962C8B-B14F-4D97-AF65-F5344CB8AC3E}">
        <p14:creationId xmlns:p14="http://schemas.microsoft.com/office/powerpoint/2010/main" val="2720714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2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2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2"/>
          <p:cNvSpPr txBox="1">
            <a:spLocks noChangeArrowheads="1"/>
          </p:cNvSpPr>
          <p:nvPr/>
        </p:nvSpPr>
        <p:spPr bwMode="auto">
          <a:xfrm>
            <a:off x="2805113" y="682625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altLang="de-DE" sz="1400" b="1">
              <a:solidFill>
                <a:srgbClr val="000000"/>
              </a:solidFill>
            </a:endParaRPr>
          </a:p>
        </p:txBody>
      </p:sp>
      <p:sp>
        <p:nvSpPr>
          <p:cNvPr id="184357" name="Text Box 37"/>
          <p:cNvSpPr txBox="1">
            <a:spLocks noChangeArrowheads="1"/>
          </p:cNvSpPr>
          <p:nvPr/>
        </p:nvSpPr>
        <p:spPr bwMode="auto">
          <a:xfrm>
            <a:off x="533400" y="3733800"/>
            <a:ext cx="38973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>
                <a:solidFill>
                  <a:srgbClr val="000000"/>
                </a:solidFill>
              </a:rPr>
              <a:t>Ma: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sichert die Einsatzstelle durch Fahrlicht,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>
                <a:solidFill>
                  <a:srgbClr val="000000"/>
                </a:solidFill>
              </a:rPr>
              <a:t>   blaues Blinklicht und Warnblinkanlage ab,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nimmt die Ein-Personen-Haspel ab,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legt Kupplungsschlüssel, Saugkorb, Saugschutzkorb,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>
                <a:solidFill>
                  <a:srgbClr val="000000"/>
                </a:solidFill>
              </a:rPr>
              <a:t>   Halte- und Ventilleine an der Wasserentnahmestelle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>
                <a:solidFill>
                  <a:srgbClr val="000000"/>
                </a:solidFill>
              </a:rPr>
              <a:t>   bereit,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kuppelt die Saugleitung an die Pumpe,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bedient Pumpe und Aggregate,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unterstützt beim Entnehmen von Geräten,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führt auf Befehl Atemschutzüberwachung durch,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unterstützt ggf. das Verlegen der Schlauchleitungen.  </a:t>
            </a:r>
          </a:p>
        </p:txBody>
      </p:sp>
      <p:sp>
        <p:nvSpPr>
          <p:cNvPr id="184358" name="Text Box 38"/>
          <p:cNvSpPr txBox="1">
            <a:spLocks noChangeArrowheads="1"/>
          </p:cNvSpPr>
          <p:nvPr/>
        </p:nvSpPr>
        <p:spPr bwMode="auto">
          <a:xfrm>
            <a:off x="4876800" y="1524000"/>
            <a:ext cx="362585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>
                <a:solidFill>
                  <a:srgbClr val="000000"/>
                </a:solidFill>
              </a:rPr>
              <a:t>StF: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erkundet,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bestimmt:   die Fahrzeugaufstellung,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>
                <a:solidFill>
                  <a:srgbClr val="000000"/>
                </a:solidFill>
              </a:rPr>
              <a:t>	den Standort der TS,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rüstet sich aus,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schildert in Kurzform die Lage,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erteilt ersten Einsatzbefehl mit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>
                <a:solidFill>
                  <a:srgbClr val="000000"/>
                </a:solidFill>
              </a:rPr>
              <a:t>	</a:t>
            </a:r>
            <a:r>
              <a:rPr lang="de-DE" altLang="de-DE" sz="1200" b="1">
                <a:solidFill>
                  <a:srgbClr val="000000"/>
                </a:solidFill>
              </a:rPr>
              <a:t>Wasserentnahmestelle,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 b="1">
                <a:solidFill>
                  <a:srgbClr val="000000"/>
                </a:solidFill>
              </a:rPr>
              <a:t>	Lage des Verteilers,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 b="1">
                <a:solidFill>
                  <a:srgbClr val="000000"/>
                </a:solidFill>
              </a:rPr>
              <a:t>	Kommando: „Zum Einsatz fertig!“,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erkundet weiter,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erteilt Befehle und Weisungen,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veranlasst Meldungen, Rückmeldungen und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>
                <a:solidFill>
                  <a:srgbClr val="000000"/>
                </a:solidFill>
              </a:rPr>
              <a:t>   Anforderungen,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erkundet / kontrolliert,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ist für den Einsatzerfolg und die Sicherheit seiner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>
                <a:solidFill>
                  <a:srgbClr val="000000"/>
                </a:solidFill>
              </a:rPr>
              <a:t>   Mannschaft verantwortlich,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ist an keinen bestimmten Platz gebunden.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solidFill>
                  <a:srgbClr val="000000"/>
                </a:solidFill>
              </a:rPr>
              <a:t>	</a:t>
            </a:r>
          </a:p>
        </p:txBody>
      </p:sp>
      <p:grpSp>
        <p:nvGrpSpPr>
          <p:cNvPr id="184369" name="Group 49"/>
          <p:cNvGrpSpPr>
            <a:grpSpLocks/>
          </p:cNvGrpSpPr>
          <p:nvPr/>
        </p:nvGrpSpPr>
        <p:grpSpPr bwMode="auto">
          <a:xfrm>
            <a:off x="733425" y="1066800"/>
            <a:ext cx="3332163" cy="2651125"/>
            <a:chOff x="462" y="672"/>
            <a:chExt cx="2099" cy="1670"/>
          </a:xfrm>
        </p:grpSpPr>
        <p:sp>
          <p:nvSpPr>
            <p:cNvPr id="15367" name="Text Box 36"/>
            <p:cNvSpPr txBox="1">
              <a:spLocks noChangeArrowheads="1"/>
            </p:cNvSpPr>
            <p:nvPr/>
          </p:nvSpPr>
          <p:spPr bwMode="auto">
            <a:xfrm>
              <a:off x="462" y="672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mit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offenes Gewässer</a:t>
              </a:r>
            </a:p>
          </p:txBody>
        </p:sp>
        <p:grpSp>
          <p:nvGrpSpPr>
            <p:cNvPr id="15368" name="Group 33"/>
            <p:cNvGrpSpPr>
              <a:grpSpLocks/>
            </p:cNvGrpSpPr>
            <p:nvPr/>
          </p:nvGrpSpPr>
          <p:grpSpPr bwMode="auto">
            <a:xfrm>
              <a:off x="1739" y="1519"/>
              <a:ext cx="96" cy="442"/>
              <a:chOff x="3833" y="572"/>
              <a:chExt cx="141" cy="590"/>
            </a:xfrm>
          </p:grpSpPr>
          <p:pic>
            <p:nvPicPr>
              <p:cNvPr id="15373" name="Picture 3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2" y="572"/>
                <a:ext cx="13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15374" name="Object 35"/>
              <p:cNvGraphicFramePr>
                <a:graphicFrameLocks noChangeAspect="1"/>
              </p:cNvGraphicFramePr>
              <p:nvPr/>
            </p:nvGraphicFramePr>
            <p:xfrm>
              <a:off x="3833" y="890"/>
              <a:ext cx="13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9" name="Bitmap" r:id="rId5" imgW="2734057" imgH="5458587" progId="Paint.Picture">
                      <p:embed/>
                    </p:oleObj>
                  </mc:Choice>
                  <mc:Fallback>
                    <p:oleObj name="Bitmap" r:id="rId5" imgW="2734057" imgH="5458587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3" y="890"/>
                            <a:ext cx="136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15369" name="Picture 3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4" y="1519"/>
              <a:ext cx="297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0" name="Picture 40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968"/>
              <a:ext cx="290" cy="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4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4" y="2096"/>
              <a:ext cx="90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2" name="Picture 4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344"/>
              <a:ext cx="380" cy="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6" name="Rectangle 48"/>
          <p:cNvSpPr>
            <a:spLocks noGrp="1" noChangeArrowheads="1"/>
          </p:cNvSpPr>
          <p:nvPr>
            <p:ph type="title"/>
          </p:nvPr>
        </p:nvSpPr>
        <p:spPr bwMode="auto">
          <a:xfrm>
            <a:off x="4524375" y="6332538"/>
            <a:ext cx="1304925" cy="238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700">
                <a:solidFill>
                  <a:schemeClr val="bg1"/>
                </a:solidFill>
                <a:latin typeface="Arial" charset="0"/>
              </a:rPr>
              <a:t>2. Beispiel-Aufgaben Ma und StF</a:t>
            </a:r>
          </a:p>
        </p:txBody>
      </p:sp>
    </p:spTree>
    <p:extLst>
      <p:ext uri="{BB962C8B-B14F-4D97-AF65-F5344CB8AC3E}">
        <p14:creationId xmlns:p14="http://schemas.microsoft.com/office/powerpoint/2010/main" val="39533691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7" grpId="0"/>
      <p:bldP spid="1843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461" name="Group 93"/>
          <p:cNvGrpSpPr>
            <a:grpSpLocks/>
          </p:cNvGrpSpPr>
          <p:nvPr/>
        </p:nvGrpSpPr>
        <p:grpSpPr bwMode="auto">
          <a:xfrm>
            <a:off x="733425" y="1066800"/>
            <a:ext cx="3332163" cy="5029200"/>
            <a:chOff x="462" y="672"/>
            <a:chExt cx="2099" cy="3168"/>
          </a:xfrm>
        </p:grpSpPr>
        <p:sp>
          <p:nvSpPr>
            <p:cNvPr id="16391" name="Text Box 49"/>
            <p:cNvSpPr txBox="1">
              <a:spLocks noChangeArrowheads="1"/>
            </p:cNvSpPr>
            <p:nvPr/>
          </p:nvSpPr>
          <p:spPr bwMode="auto">
            <a:xfrm>
              <a:off x="462" y="672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mit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offenes Gewässer</a:t>
              </a:r>
            </a:p>
          </p:txBody>
        </p:sp>
        <p:graphicFrame>
          <p:nvGraphicFramePr>
            <p:cNvPr id="16392" name="Object 66"/>
            <p:cNvGraphicFramePr>
              <a:graphicFrameLocks noChangeAspect="1"/>
            </p:cNvGraphicFramePr>
            <p:nvPr/>
          </p:nvGraphicFramePr>
          <p:xfrm>
            <a:off x="867" y="3011"/>
            <a:ext cx="1085" cy="8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3" name="Bitmap" r:id="rId4" imgW="4371429" imgH="3258005" progId="Paint.Picture">
                    <p:embed/>
                  </p:oleObj>
                </mc:Choice>
                <mc:Fallback>
                  <p:oleObj name="Bitmap" r:id="rId4" imgW="4371429" imgH="3258005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7" y="3011"/>
                          <a:ext cx="1085" cy="8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6393" name="Group 89"/>
            <p:cNvGrpSpPr>
              <a:grpSpLocks/>
            </p:cNvGrpSpPr>
            <p:nvPr/>
          </p:nvGrpSpPr>
          <p:grpSpPr bwMode="auto">
            <a:xfrm>
              <a:off x="1198" y="1997"/>
              <a:ext cx="553" cy="1484"/>
              <a:chOff x="1198" y="1997"/>
              <a:chExt cx="553" cy="1484"/>
            </a:xfrm>
          </p:grpSpPr>
          <p:sp>
            <p:nvSpPr>
              <p:cNvPr id="16404" name="Freeform 67"/>
              <p:cNvSpPr>
                <a:spLocks/>
              </p:cNvSpPr>
              <p:nvPr/>
            </p:nvSpPr>
            <p:spPr bwMode="auto">
              <a:xfrm>
                <a:off x="1261" y="2176"/>
                <a:ext cx="235" cy="1065"/>
              </a:xfrm>
              <a:custGeom>
                <a:avLst/>
                <a:gdLst>
                  <a:gd name="T0" fmla="*/ 235 w 341"/>
                  <a:gd name="T1" fmla="*/ 0 h 1497"/>
                  <a:gd name="T2" fmla="*/ 203 w 341"/>
                  <a:gd name="T3" fmla="*/ 258 h 1497"/>
                  <a:gd name="T4" fmla="*/ 79 w 341"/>
                  <a:gd name="T5" fmla="*/ 420 h 1497"/>
                  <a:gd name="T6" fmla="*/ 16 w 341"/>
                  <a:gd name="T7" fmla="*/ 678 h 1497"/>
                  <a:gd name="T8" fmla="*/ 172 w 341"/>
                  <a:gd name="T9" fmla="*/ 1065 h 14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1" h="1497">
                    <a:moveTo>
                      <a:pt x="341" y="0"/>
                    </a:moveTo>
                    <a:cubicBezTo>
                      <a:pt x="337" y="132"/>
                      <a:pt x="333" y="265"/>
                      <a:pt x="295" y="363"/>
                    </a:cubicBezTo>
                    <a:cubicBezTo>
                      <a:pt x="257" y="461"/>
                      <a:pt x="159" y="492"/>
                      <a:pt x="114" y="590"/>
                    </a:cubicBezTo>
                    <a:cubicBezTo>
                      <a:pt x="69" y="688"/>
                      <a:pt x="0" y="802"/>
                      <a:pt x="23" y="953"/>
                    </a:cubicBezTo>
                    <a:cubicBezTo>
                      <a:pt x="46" y="1104"/>
                      <a:pt x="212" y="1406"/>
                      <a:pt x="250" y="1497"/>
                    </a:cubicBezTo>
                  </a:path>
                </a:pathLst>
              </a:custGeom>
              <a:noFill/>
              <a:ln w="177800">
                <a:pattFill prst="solidDmnd">
                  <a:fgClr>
                    <a:srgbClr val="FF0000"/>
                  </a:fgClr>
                  <a:bgClr>
                    <a:srgbClr val="3333CC"/>
                  </a:bgClr>
                </a:patt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pic>
            <p:nvPicPr>
              <p:cNvPr id="16405" name="Picture 68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693336">
                <a:off x="1292" y="3213"/>
                <a:ext cx="376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6406" name="Line 69"/>
              <p:cNvSpPr>
                <a:spLocks noChangeShapeType="1"/>
              </p:cNvSpPr>
              <p:nvPr/>
            </p:nvSpPr>
            <p:spPr bwMode="auto">
              <a:xfrm>
                <a:off x="1386" y="2401"/>
                <a:ext cx="158" cy="32"/>
              </a:xfrm>
              <a:prstGeom prst="line">
                <a:avLst/>
              </a:prstGeom>
              <a:noFill/>
              <a:ln w="130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407" name="Line 70"/>
              <p:cNvSpPr>
                <a:spLocks noChangeShapeType="1"/>
              </p:cNvSpPr>
              <p:nvPr/>
            </p:nvSpPr>
            <p:spPr bwMode="auto">
              <a:xfrm flipV="1">
                <a:off x="1198" y="2821"/>
                <a:ext cx="157" cy="32"/>
              </a:xfrm>
              <a:prstGeom prst="line">
                <a:avLst/>
              </a:prstGeom>
              <a:noFill/>
              <a:ln w="130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408" name="Freeform 71"/>
              <p:cNvSpPr>
                <a:spLocks/>
              </p:cNvSpPr>
              <p:nvPr/>
            </p:nvSpPr>
            <p:spPr bwMode="auto">
              <a:xfrm>
                <a:off x="1223" y="2207"/>
                <a:ext cx="352" cy="1102"/>
              </a:xfrm>
              <a:custGeom>
                <a:avLst/>
                <a:gdLst>
                  <a:gd name="T0" fmla="*/ 352 w 507"/>
                  <a:gd name="T1" fmla="*/ 0 h 1549"/>
                  <a:gd name="T2" fmla="*/ 290 w 507"/>
                  <a:gd name="T3" fmla="*/ 258 h 1549"/>
                  <a:gd name="T4" fmla="*/ 163 w 507"/>
                  <a:gd name="T5" fmla="*/ 258 h 1549"/>
                  <a:gd name="T6" fmla="*/ 290 w 507"/>
                  <a:gd name="T7" fmla="*/ 258 h 1549"/>
                  <a:gd name="T8" fmla="*/ 100 w 507"/>
                  <a:gd name="T9" fmla="*/ 645 h 1549"/>
                  <a:gd name="T10" fmla="*/ 6 w 507"/>
                  <a:gd name="T11" fmla="*/ 710 h 1549"/>
                  <a:gd name="T12" fmla="*/ 132 w 507"/>
                  <a:gd name="T13" fmla="*/ 677 h 1549"/>
                  <a:gd name="T14" fmla="*/ 226 w 507"/>
                  <a:gd name="T15" fmla="*/ 936 h 1549"/>
                  <a:gd name="T16" fmla="*/ 132 w 507"/>
                  <a:gd name="T17" fmla="*/ 1032 h 1549"/>
                  <a:gd name="T18" fmla="*/ 258 w 507"/>
                  <a:gd name="T19" fmla="*/ 968 h 1549"/>
                  <a:gd name="T20" fmla="*/ 132 w 507"/>
                  <a:gd name="T21" fmla="*/ 1097 h 1549"/>
                  <a:gd name="T22" fmla="*/ 258 w 507"/>
                  <a:gd name="T23" fmla="*/ 1000 h 154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07" h="1549">
                    <a:moveTo>
                      <a:pt x="507" y="0"/>
                    </a:moveTo>
                    <a:cubicBezTo>
                      <a:pt x="484" y="151"/>
                      <a:pt x="462" y="303"/>
                      <a:pt x="417" y="363"/>
                    </a:cubicBezTo>
                    <a:cubicBezTo>
                      <a:pt x="372" y="423"/>
                      <a:pt x="235" y="363"/>
                      <a:pt x="235" y="363"/>
                    </a:cubicBezTo>
                    <a:cubicBezTo>
                      <a:pt x="235" y="363"/>
                      <a:pt x="432" y="272"/>
                      <a:pt x="417" y="363"/>
                    </a:cubicBezTo>
                    <a:cubicBezTo>
                      <a:pt x="402" y="454"/>
                      <a:pt x="212" y="801"/>
                      <a:pt x="144" y="907"/>
                    </a:cubicBezTo>
                    <a:cubicBezTo>
                      <a:pt x="76" y="1013"/>
                      <a:pt x="0" y="991"/>
                      <a:pt x="8" y="998"/>
                    </a:cubicBezTo>
                    <a:cubicBezTo>
                      <a:pt x="16" y="1005"/>
                      <a:pt x="137" y="899"/>
                      <a:pt x="190" y="952"/>
                    </a:cubicBezTo>
                    <a:cubicBezTo>
                      <a:pt x="243" y="1005"/>
                      <a:pt x="326" y="1232"/>
                      <a:pt x="326" y="1315"/>
                    </a:cubicBezTo>
                    <a:cubicBezTo>
                      <a:pt x="326" y="1398"/>
                      <a:pt x="183" y="1443"/>
                      <a:pt x="190" y="1451"/>
                    </a:cubicBezTo>
                    <a:cubicBezTo>
                      <a:pt x="197" y="1459"/>
                      <a:pt x="371" y="1346"/>
                      <a:pt x="371" y="1361"/>
                    </a:cubicBezTo>
                    <a:cubicBezTo>
                      <a:pt x="371" y="1376"/>
                      <a:pt x="190" y="1535"/>
                      <a:pt x="190" y="1542"/>
                    </a:cubicBezTo>
                    <a:cubicBezTo>
                      <a:pt x="190" y="1549"/>
                      <a:pt x="341" y="1429"/>
                      <a:pt x="371" y="1406"/>
                    </a:cubicBez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409" name="Freeform 72"/>
              <p:cNvSpPr>
                <a:spLocks/>
              </p:cNvSpPr>
              <p:nvPr/>
            </p:nvSpPr>
            <p:spPr bwMode="auto">
              <a:xfrm>
                <a:off x="1384" y="1997"/>
                <a:ext cx="367" cy="1242"/>
              </a:xfrm>
              <a:custGeom>
                <a:avLst/>
                <a:gdLst>
                  <a:gd name="T0" fmla="*/ 73 w 528"/>
                  <a:gd name="T1" fmla="*/ 1242 h 1746"/>
                  <a:gd name="T2" fmla="*/ 42 w 528"/>
                  <a:gd name="T3" fmla="*/ 726 h 1746"/>
                  <a:gd name="T4" fmla="*/ 325 w 528"/>
                  <a:gd name="T5" fmla="*/ 113 h 1746"/>
                  <a:gd name="T6" fmla="*/ 293 w 528"/>
                  <a:gd name="T7" fmla="*/ 48 h 17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28" h="1746">
                    <a:moveTo>
                      <a:pt x="105" y="1746"/>
                    </a:moveTo>
                    <a:cubicBezTo>
                      <a:pt x="52" y="1515"/>
                      <a:pt x="0" y="1285"/>
                      <a:pt x="60" y="1021"/>
                    </a:cubicBezTo>
                    <a:cubicBezTo>
                      <a:pt x="120" y="757"/>
                      <a:pt x="408" y="318"/>
                      <a:pt x="468" y="159"/>
                    </a:cubicBezTo>
                    <a:cubicBezTo>
                      <a:pt x="528" y="0"/>
                      <a:pt x="430" y="83"/>
                      <a:pt x="422" y="68"/>
                    </a:cubicBez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pic>
          <p:nvPicPr>
            <p:cNvPr id="16394" name="Picture 73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2853"/>
              <a:ext cx="273" cy="3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5" name="Picture 74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" y="2433"/>
              <a:ext cx="258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6" name="Picture 75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7" y="1884"/>
              <a:ext cx="18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7" name="Picture 76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3368"/>
              <a:ext cx="288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8" name="Picture 77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7" y="3175"/>
              <a:ext cx="18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9" name="Picture 78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8" y="2079"/>
              <a:ext cx="269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6400" name="Group 79"/>
            <p:cNvGrpSpPr>
              <a:grpSpLocks/>
            </p:cNvGrpSpPr>
            <p:nvPr/>
          </p:nvGrpSpPr>
          <p:grpSpPr bwMode="auto">
            <a:xfrm>
              <a:off x="816" y="1849"/>
              <a:ext cx="389" cy="356"/>
              <a:chOff x="860" y="1765"/>
              <a:chExt cx="364" cy="370"/>
            </a:xfrm>
          </p:grpSpPr>
          <p:pic>
            <p:nvPicPr>
              <p:cNvPr id="16402" name="Picture 80"/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9" y="1765"/>
                <a:ext cx="275" cy="3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6403" name="Picture 81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0" y="1765"/>
                <a:ext cx="85" cy="2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6401" name="Picture 82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8" y="1296"/>
              <a:ext cx="407" cy="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86462" name="Group 94"/>
          <p:cNvGrpSpPr>
            <a:grpSpLocks/>
          </p:cNvGrpSpPr>
          <p:nvPr/>
        </p:nvGrpSpPr>
        <p:grpSpPr bwMode="auto">
          <a:xfrm>
            <a:off x="4267200" y="1524000"/>
            <a:ext cx="4343400" cy="3735388"/>
            <a:chOff x="2688" y="960"/>
            <a:chExt cx="2736" cy="2353"/>
          </a:xfrm>
        </p:grpSpPr>
        <p:sp>
          <p:nvSpPr>
            <p:cNvPr id="16389" name="Text Box 44"/>
            <p:cNvSpPr txBox="1">
              <a:spLocks noChangeArrowheads="1"/>
            </p:cNvSpPr>
            <p:nvPr/>
          </p:nvSpPr>
          <p:spPr bwMode="auto">
            <a:xfrm>
              <a:off x="2928" y="960"/>
              <a:ext cx="22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FF0000"/>
                  </a:solidFill>
                </a:rPr>
                <a:t>Angriffstrupp </a:t>
              </a:r>
              <a:r>
                <a:rPr lang="de-DE" altLang="de-DE" sz="1800" b="1">
                  <a:solidFill>
                    <a:srgbClr val="000000"/>
                  </a:solidFill>
                </a:rPr>
                <a:t>und </a:t>
              </a:r>
              <a:r>
                <a:rPr lang="de-DE" altLang="de-DE" sz="1800" b="1">
                  <a:solidFill>
                    <a:srgbClr val="3333CC"/>
                  </a:solidFill>
                </a:rPr>
                <a:t>Wassertrupp</a:t>
              </a:r>
              <a:endParaRPr lang="de-DE" altLang="de-DE" sz="1800" b="1">
                <a:solidFill>
                  <a:srgbClr val="FF0000"/>
                </a:solidFill>
              </a:endParaRPr>
            </a:p>
          </p:txBody>
        </p:sp>
        <p:sp>
          <p:nvSpPr>
            <p:cNvPr id="16390" name="Text Box 84"/>
            <p:cNvSpPr txBox="1">
              <a:spLocks noChangeArrowheads="1"/>
            </p:cNvSpPr>
            <p:nvPr/>
          </p:nvSpPr>
          <p:spPr bwMode="auto">
            <a:xfrm>
              <a:off x="2688" y="1392"/>
              <a:ext cx="2736" cy="19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AT und WT: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 b="1">
                  <a:solidFill>
                    <a:srgbClr val="000000"/>
                  </a:solidFill>
                </a:rPr>
                <a:t> AF Einsatzbefehl wiederholen „Zum Einsatz 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 b="1">
                  <a:solidFill>
                    <a:srgbClr val="000000"/>
                  </a:solidFill>
                </a:rPr>
                <a:t>   fertig!“,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 b="1">
                  <a:solidFill>
                    <a:srgbClr val="000000"/>
                  </a:solidFill>
                </a:rPr>
                <a:t> WF Anzahl der Saugschläuche kommandieren,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 b="1">
                  <a:solidFill>
                    <a:srgbClr val="000000"/>
                  </a:solidFill>
                </a:rPr>
                <a:t> (Haspel abnehmen),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 b="1">
                  <a:solidFill>
                    <a:srgbClr val="000000"/>
                  </a:solidFill>
                </a:rPr>
                <a:t> AT mit WT die TS entnehmen und in Stellung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 b="1">
                  <a:solidFill>
                    <a:srgbClr val="000000"/>
                  </a:solidFill>
                </a:rPr>
                <a:t>   bringen,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 b="1">
                  <a:solidFill>
                    <a:srgbClr val="000000"/>
                  </a:solidFill>
                </a:rPr>
                <a:t> AT unterstützt WT beim Kuppeln von mehr als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 b="1">
                  <a:solidFill>
                    <a:srgbClr val="000000"/>
                  </a:solidFill>
                </a:rPr>
                <a:t>   zwei Saugleitungen,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 b="1">
                  <a:solidFill>
                    <a:srgbClr val="000000"/>
                  </a:solidFill>
                </a:rPr>
                <a:t> Halte- Ventilleine anbringen,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 b="1">
                  <a:solidFill>
                    <a:srgbClr val="000000"/>
                  </a:solidFill>
                </a:rPr>
                <a:t> WF Kommando: „Saugleitung hoch!“,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 b="1">
                  <a:solidFill>
                    <a:srgbClr val="000000"/>
                  </a:solidFill>
                </a:rPr>
                <a:t> nach Kommando: „Fertig!“ des Ma kommt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 b="1">
                  <a:solidFill>
                    <a:srgbClr val="000000"/>
                  </a:solidFill>
                </a:rPr>
                <a:t> Kommando: „Saugleitung zu Wasser!“.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 sz="1200">
                <a:solidFill>
                  <a:srgbClr val="000000"/>
                </a:solidFill>
              </a:endParaRPr>
            </a:p>
          </p:txBody>
        </p:sp>
      </p:grpSp>
      <p:sp>
        <p:nvSpPr>
          <p:cNvPr id="16388" name="Rectangle 92"/>
          <p:cNvSpPr>
            <a:spLocks noGrp="1" noChangeArrowheads="1"/>
          </p:cNvSpPr>
          <p:nvPr>
            <p:ph type="title"/>
          </p:nvPr>
        </p:nvSpPr>
        <p:spPr bwMode="auto">
          <a:xfrm>
            <a:off x="4448175" y="6294438"/>
            <a:ext cx="1266825" cy="266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700">
                <a:solidFill>
                  <a:schemeClr val="bg1"/>
                </a:solidFill>
                <a:latin typeface="Arial" charset="0"/>
              </a:rPr>
              <a:t>2. Beispiel-Aufgaben AT und WT</a:t>
            </a:r>
          </a:p>
        </p:txBody>
      </p:sp>
    </p:spTree>
    <p:extLst>
      <p:ext uri="{BB962C8B-B14F-4D97-AF65-F5344CB8AC3E}">
        <p14:creationId xmlns:p14="http://schemas.microsoft.com/office/powerpoint/2010/main" val="690904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6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6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6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6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569" name="Group 105"/>
          <p:cNvGrpSpPr>
            <a:grpSpLocks/>
          </p:cNvGrpSpPr>
          <p:nvPr/>
        </p:nvGrpSpPr>
        <p:grpSpPr bwMode="auto">
          <a:xfrm>
            <a:off x="733425" y="1066800"/>
            <a:ext cx="8029575" cy="4991100"/>
            <a:chOff x="462" y="672"/>
            <a:chExt cx="5058" cy="3144"/>
          </a:xfrm>
        </p:grpSpPr>
        <p:sp>
          <p:nvSpPr>
            <p:cNvPr id="17412" name="Rectangle 2"/>
            <p:cNvSpPr>
              <a:spLocks noChangeArrowheads="1"/>
            </p:cNvSpPr>
            <p:nvPr/>
          </p:nvSpPr>
          <p:spPr bwMode="auto">
            <a:xfrm>
              <a:off x="2500" y="1762"/>
              <a:ext cx="10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7413" name="Text Box 41"/>
            <p:cNvSpPr txBox="1">
              <a:spLocks noChangeArrowheads="1"/>
            </p:cNvSpPr>
            <p:nvPr/>
          </p:nvSpPr>
          <p:spPr bwMode="auto">
            <a:xfrm>
              <a:off x="462" y="672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mit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offenes Gewässer</a:t>
              </a:r>
            </a:p>
          </p:txBody>
        </p:sp>
        <p:grpSp>
          <p:nvGrpSpPr>
            <p:cNvPr id="17414" name="Group 76"/>
            <p:cNvGrpSpPr>
              <a:grpSpLocks/>
            </p:cNvGrpSpPr>
            <p:nvPr/>
          </p:nvGrpSpPr>
          <p:grpSpPr bwMode="auto">
            <a:xfrm>
              <a:off x="3120" y="1008"/>
              <a:ext cx="94" cy="342"/>
              <a:chOff x="3833" y="572"/>
              <a:chExt cx="141" cy="590"/>
            </a:xfrm>
          </p:grpSpPr>
          <p:pic>
            <p:nvPicPr>
              <p:cNvPr id="17447" name="Picture 7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2" y="572"/>
                <a:ext cx="13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17448" name="Object 78"/>
              <p:cNvGraphicFramePr>
                <a:graphicFrameLocks noChangeAspect="1"/>
              </p:cNvGraphicFramePr>
              <p:nvPr/>
            </p:nvGraphicFramePr>
            <p:xfrm>
              <a:off x="3833" y="890"/>
              <a:ext cx="13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323" name="Bitmap" r:id="rId5" imgW="2734057" imgH="5458587" progId="Paint.Picture">
                      <p:embed/>
                    </p:oleObj>
                  </mc:Choice>
                  <mc:Fallback>
                    <p:oleObj name="Bitmap" r:id="rId5" imgW="2734057" imgH="5458587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3" y="890"/>
                            <a:ext cx="136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17415" name="Picture 7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1" y="1008"/>
              <a:ext cx="288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416" name="Group 80"/>
            <p:cNvGrpSpPr>
              <a:grpSpLocks/>
            </p:cNvGrpSpPr>
            <p:nvPr/>
          </p:nvGrpSpPr>
          <p:grpSpPr bwMode="auto">
            <a:xfrm>
              <a:off x="3490" y="1492"/>
              <a:ext cx="513" cy="606"/>
              <a:chOff x="3880" y="1983"/>
              <a:chExt cx="498" cy="705"/>
            </a:xfrm>
          </p:grpSpPr>
          <p:sp>
            <p:nvSpPr>
              <p:cNvPr id="17441" name="Line 81"/>
              <p:cNvSpPr>
                <a:spLocks noChangeShapeType="1"/>
              </p:cNvSpPr>
              <p:nvPr/>
            </p:nvSpPr>
            <p:spPr bwMode="auto">
              <a:xfrm>
                <a:off x="3880" y="1983"/>
                <a:ext cx="175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442" name="Line 82"/>
              <p:cNvSpPr>
                <a:spLocks noChangeShapeType="1"/>
              </p:cNvSpPr>
              <p:nvPr/>
            </p:nvSpPr>
            <p:spPr bwMode="auto">
              <a:xfrm>
                <a:off x="4202" y="1983"/>
                <a:ext cx="17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443" name="Line 83"/>
              <p:cNvSpPr>
                <a:spLocks noChangeShapeType="1"/>
              </p:cNvSpPr>
              <p:nvPr/>
            </p:nvSpPr>
            <p:spPr bwMode="auto">
              <a:xfrm>
                <a:off x="3880" y="1983"/>
                <a:ext cx="0" cy="70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444" name="Line 84"/>
              <p:cNvSpPr>
                <a:spLocks noChangeShapeType="1"/>
              </p:cNvSpPr>
              <p:nvPr/>
            </p:nvSpPr>
            <p:spPr bwMode="auto">
              <a:xfrm>
                <a:off x="4378" y="1983"/>
                <a:ext cx="0" cy="705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445" name="Line 85"/>
              <p:cNvSpPr>
                <a:spLocks noChangeShapeType="1"/>
              </p:cNvSpPr>
              <p:nvPr/>
            </p:nvSpPr>
            <p:spPr bwMode="auto">
              <a:xfrm flipH="1">
                <a:off x="3880" y="2688"/>
                <a:ext cx="49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446" name="AutoShape 86"/>
              <p:cNvSpPr>
                <a:spLocks noChangeArrowheads="1"/>
              </p:cNvSpPr>
              <p:nvPr/>
            </p:nvSpPr>
            <p:spPr bwMode="auto">
              <a:xfrm>
                <a:off x="4114" y="2351"/>
                <a:ext cx="234" cy="275"/>
              </a:xfrm>
              <a:prstGeom prst="irregularSeal2">
                <a:avLst/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altLang="de-DE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17417" name="Picture 62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7" y="2327"/>
              <a:ext cx="2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7418" name="Object 63"/>
            <p:cNvGraphicFramePr>
              <a:graphicFrameLocks noChangeAspect="1"/>
            </p:cNvGraphicFramePr>
            <p:nvPr/>
          </p:nvGraphicFramePr>
          <p:xfrm>
            <a:off x="546" y="3072"/>
            <a:ext cx="1098" cy="7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4" name="Bitmap" r:id="rId9" imgW="4371429" imgH="3258005" progId="Paint.Picture">
                    <p:embed/>
                  </p:oleObj>
                </mc:Choice>
                <mc:Fallback>
                  <p:oleObj name="Bitmap" r:id="rId9" imgW="4371429" imgH="3258005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" y="3072"/>
                          <a:ext cx="1098" cy="7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7419" name="Picture 6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7" y="1344"/>
              <a:ext cx="385" cy="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7420" name="Object 66"/>
            <p:cNvGraphicFramePr>
              <a:graphicFrameLocks noChangeAspect="1"/>
            </p:cNvGraphicFramePr>
            <p:nvPr/>
          </p:nvGraphicFramePr>
          <p:xfrm>
            <a:off x="2310" y="2820"/>
            <a:ext cx="381" cy="2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5" name="Bitmap" r:id="rId12" imgW="3847619" imgH="2324424" progId="Paint.Picture">
                    <p:embed/>
                  </p:oleObj>
                </mc:Choice>
                <mc:Fallback>
                  <p:oleObj name="Bitmap" r:id="rId12" imgW="3847619" imgH="2324424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0" y="2820"/>
                          <a:ext cx="381" cy="2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7421" name="Picture 67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1" y="2588"/>
              <a:ext cx="383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2" name="Freeform 68"/>
            <p:cNvSpPr>
              <a:spLocks/>
            </p:cNvSpPr>
            <p:nvPr/>
          </p:nvSpPr>
          <p:spPr bwMode="auto">
            <a:xfrm>
              <a:off x="1387" y="1724"/>
              <a:ext cx="890" cy="724"/>
            </a:xfrm>
            <a:custGeom>
              <a:avLst/>
              <a:gdLst>
                <a:gd name="T0" fmla="*/ 0 w 1270"/>
                <a:gd name="T1" fmla="*/ 517 h 1134"/>
                <a:gd name="T2" fmla="*/ 223 w 1270"/>
                <a:gd name="T3" fmla="*/ 575 h 1134"/>
                <a:gd name="T4" fmla="*/ 382 w 1270"/>
                <a:gd name="T5" fmla="*/ 313 h 1134"/>
                <a:gd name="T6" fmla="*/ 445 w 1270"/>
                <a:gd name="T7" fmla="*/ 53 h 1134"/>
                <a:gd name="T8" fmla="*/ 636 w 1270"/>
                <a:gd name="T9" fmla="*/ 24 h 1134"/>
                <a:gd name="T10" fmla="*/ 668 w 1270"/>
                <a:gd name="T11" fmla="*/ 198 h 1134"/>
                <a:gd name="T12" fmla="*/ 477 w 1270"/>
                <a:gd name="T13" fmla="*/ 343 h 1134"/>
                <a:gd name="T14" fmla="*/ 382 w 1270"/>
                <a:gd name="T15" fmla="*/ 661 h 1134"/>
                <a:gd name="T16" fmla="*/ 890 w 1270"/>
                <a:gd name="T17" fmla="*/ 719 h 11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70" h="1134">
                  <a:moveTo>
                    <a:pt x="0" y="809"/>
                  </a:moveTo>
                  <a:cubicBezTo>
                    <a:pt x="113" y="881"/>
                    <a:pt x="227" y="953"/>
                    <a:pt x="318" y="900"/>
                  </a:cubicBezTo>
                  <a:cubicBezTo>
                    <a:pt x="409" y="847"/>
                    <a:pt x="492" y="627"/>
                    <a:pt x="545" y="491"/>
                  </a:cubicBezTo>
                  <a:cubicBezTo>
                    <a:pt x="598" y="355"/>
                    <a:pt x="575" y="158"/>
                    <a:pt x="635" y="83"/>
                  </a:cubicBezTo>
                  <a:cubicBezTo>
                    <a:pt x="695" y="8"/>
                    <a:pt x="855" y="0"/>
                    <a:pt x="908" y="38"/>
                  </a:cubicBezTo>
                  <a:cubicBezTo>
                    <a:pt x="961" y="76"/>
                    <a:pt x="991" y="227"/>
                    <a:pt x="953" y="310"/>
                  </a:cubicBezTo>
                  <a:cubicBezTo>
                    <a:pt x="915" y="393"/>
                    <a:pt x="749" y="416"/>
                    <a:pt x="681" y="537"/>
                  </a:cubicBezTo>
                  <a:cubicBezTo>
                    <a:pt x="613" y="658"/>
                    <a:pt x="447" y="938"/>
                    <a:pt x="545" y="1036"/>
                  </a:cubicBezTo>
                  <a:cubicBezTo>
                    <a:pt x="643" y="1134"/>
                    <a:pt x="1149" y="1111"/>
                    <a:pt x="1270" y="1126"/>
                  </a:cubicBezTo>
                </a:path>
              </a:pathLst>
            </a:custGeom>
            <a:noFill/>
            <a:ln w="1016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7423" name="Picture 69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7" y="1952"/>
              <a:ext cx="291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4" name="Picture 70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0" y="1777"/>
              <a:ext cx="191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5" name="Picture 71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1" y="1777"/>
              <a:ext cx="190" cy="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6" name="Picture 72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9" y="1777"/>
              <a:ext cx="124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27" name="Picture 73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9" y="2038"/>
              <a:ext cx="119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28" name="Line 74"/>
            <p:cNvSpPr>
              <a:spLocks noChangeShapeType="1"/>
            </p:cNvSpPr>
            <p:nvPr/>
          </p:nvSpPr>
          <p:spPr bwMode="auto">
            <a:xfrm>
              <a:off x="2976" y="2114"/>
              <a:ext cx="96" cy="10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7429" name="Picture 87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8" y="1952"/>
              <a:ext cx="271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0" name="Picture 8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" y="2038"/>
              <a:ext cx="298" cy="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31" name="Picture 89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" y="2038"/>
              <a:ext cx="93" cy="2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2" name="Text Box 90"/>
            <p:cNvSpPr txBox="1">
              <a:spLocks noChangeArrowheads="1"/>
            </p:cNvSpPr>
            <p:nvPr/>
          </p:nvSpPr>
          <p:spPr bwMode="auto">
            <a:xfrm>
              <a:off x="3024" y="2304"/>
              <a:ext cx="2496" cy="88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200" b="1">
                  <a:solidFill>
                    <a:srgbClr val="000000"/>
                  </a:solidFill>
                </a:rPr>
                <a:t>AT:</a:t>
              </a:r>
              <a:r>
                <a:rPr lang="de-DE" altLang="de-DE" sz="1400" b="1">
                  <a:solidFill>
                    <a:srgbClr val="000000"/>
                  </a:solidFill>
                </a:rPr>
                <a:t> </a:t>
              </a:r>
              <a:endParaRPr lang="de-DE" altLang="de-DE" sz="1200" b="1">
                <a:solidFill>
                  <a:srgbClr val="000000"/>
                </a:solidFill>
              </a:endParaRP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 b="1">
                  <a:solidFill>
                    <a:srgbClr val="000000"/>
                  </a:solidFill>
                </a:rPr>
                <a:t> ausrüsten,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 b="1">
                  <a:solidFill>
                    <a:srgbClr val="000000"/>
                  </a:solidFill>
                </a:rPr>
                <a:t> B-Leitung vom Fahrzeug zum Verteiler verlegen,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 b="1">
                  <a:solidFill>
                    <a:srgbClr val="000000"/>
                  </a:solidFill>
                </a:rPr>
                <a:t> Verteiler setzen,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 b="1">
                  <a:solidFill>
                    <a:srgbClr val="000000"/>
                  </a:solidFill>
                </a:rPr>
                <a:t> Kommando zum Ma  „Wasser Marsch!“,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 b="1">
                  <a:solidFill>
                    <a:srgbClr val="000000"/>
                  </a:solidFill>
                </a:rPr>
                <a:t> C-Schläuche am Verteiler bereitstellen,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 b="1">
                  <a:solidFill>
                    <a:srgbClr val="000000"/>
                  </a:solidFill>
                </a:rPr>
                <a:t> einsatzbereit melden. </a:t>
              </a:r>
            </a:p>
          </p:txBody>
        </p:sp>
        <p:grpSp>
          <p:nvGrpSpPr>
            <p:cNvPr id="17433" name="Group 95"/>
            <p:cNvGrpSpPr>
              <a:grpSpLocks/>
            </p:cNvGrpSpPr>
            <p:nvPr/>
          </p:nvGrpSpPr>
          <p:grpSpPr bwMode="auto">
            <a:xfrm>
              <a:off x="922" y="2111"/>
              <a:ext cx="553" cy="1484"/>
              <a:chOff x="1198" y="1997"/>
              <a:chExt cx="553" cy="1484"/>
            </a:xfrm>
          </p:grpSpPr>
          <p:sp>
            <p:nvSpPr>
              <p:cNvPr id="17435" name="Freeform 96"/>
              <p:cNvSpPr>
                <a:spLocks/>
              </p:cNvSpPr>
              <p:nvPr/>
            </p:nvSpPr>
            <p:spPr bwMode="auto">
              <a:xfrm>
                <a:off x="1261" y="2176"/>
                <a:ext cx="235" cy="1065"/>
              </a:xfrm>
              <a:custGeom>
                <a:avLst/>
                <a:gdLst>
                  <a:gd name="T0" fmla="*/ 235 w 341"/>
                  <a:gd name="T1" fmla="*/ 0 h 1497"/>
                  <a:gd name="T2" fmla="*/ 203 w 341"/>
                  <a:gd name="T3" fmla="*/ 258 h 1497"/>
                  <a:gd name="T4" fmla="*/ 79 w 341"/>
                  <a:gd name="T5" fmla="*/ 420 h 1497"/>
                  <a:gd name="T6" fmla="*/ 16 w 341"/>
                  <a:gd name="T7" fmla="*/ 678 h 1497"/>
                  <a:gd name="T8" fmla="*/ 172 w 341"/>
                  <a:gd name="T9" fmla="*/ 1065 h 14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1" h="1497">
                    <a:moveTo>
                      <a:pt x="341" y="0"/>
                    </a:moveTo>
                    <a:cubicBezTo>
                      <a:pt x="337" y="132"/>
                      <a:pt x="333" y="265"/>
                      <a:pt x="295" y="363"/>
                    </a:cubicBezTo>
                    <a:cubicBezTo>
                      <a:pt x="257" y="461"/>
                      <a:pt x="159" y="492"/>
                      <a:pt x="114" y="590"/>
                    </a:cubicBezTo>
                    <a:cubicBezTo>
                      <a:pt x="69" y="688"/>
                      <a:pt x="0" y="802"/>
                      <a:pt x="23" y="953"/>
                    </a:cubicBezTo>
                    <a:cubicBezTo>
                      <a:pt x="46" y="1104"/>
                      <a:pt x="212" y="1406"/>
                      <a:pt x="250" y="1497"/>
                    </a:cubicBezTo>
                  </a:path>
                </a:pathLst>
              </a:custGeom>
              <a:noFill/>
              <a:ln w="177800">
                <a:pattFill prst="solidDmnd">
                  <a:fgClr>
                    <a:srgbClr val="FF0000"/>
                  </a:fgClr>
                  <a:bgClr>
                    <a:srgbClr val="3333CC"/>
                  </a:bgClr>
                </a:patt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pic>
            <p:nvPicPr>
              <p:cNvPr id="17436" name="Picture 97"/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693336">
                <a:off x="1292" y="3213"/>
                <a:ext cx="376" cy="2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7437" name="Line 98"/>
              <p:cNvSpPr>
                <a:spLocks noChangeShapeType="1"/>
              </p:cNvSpPr>
              <p:nvPr/>
            </p:nvSpPr>
            <p:spPr bwMode="auto">
              <a:xfrm>
                <a:off x="1386" y="2401"/>
                <a:ext cx="158" cy="32"/>
              </a:xfrm>
              <a:prstGeom prst="line">
                <a:avLst/>
              </a:prstGeom>
              <a:noFill/>
              <a:ln w="130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438" name="Line 99"/>
              <p:cNvSpPr>
                <a:spLocks noChangeShapeType="1"/>
              </p:cNvSpPr>
              <p:nvPr/>
            </p:nvSpPr>
            <p:spPr bwMode="auto">
              <a:xfrm flipV="1">
                <a:off x="1198" y="2821"/>
                <a:ext cx="157" cy="32"/>
              </a:xfrm>
              <a:prstGeom prst="line">
                <a:avLst/>
              </a:prstGeom>
              <a:noFill/>
              <a:ln w="1301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439" name="Freeform 100"/>
              <p:cNvSpPr>
                <a:spLocks/>
              </p:cNvSpPr>
              <p:nvPr/>
            </p:nvSpPr>
            <p:spPr bwMode="auto">
              <a:xfrm>
                <a:off x="1223" y="2207"/>
                <a:ext cx="352" cy="1102"/>
              </a:xfrm>
              <a:custGeom>
                <a:avLst/>
                <a:gdLst>
                  <a:gd name="T0" fmla="*/ 352 w 507"/>
                  <a:gd name="T1" fmla="*/ 0 h 1549"/>
                  <a:gd name="T2" fmla="*/ 290 w 507"/>
                  <a:gd name="T3" fmla="*/ 258 h 1549"/>
                  <a:gd name="T4" fmla="*/ 163 w 507"/>
                  <a:gd name="T5" fmla="*/ 258 h 1549"/>
                  <a:gd name="T6" fmla="*/ 290 w 507"/>
                  <a:gd name="T7" fmla="*/ 258 h 1549"/>
                  <a:gd name="T8" fmla="*/ 100 w 507"/>
                  <a:gd name="T9" fmla="*/ 645 h 1549"/>
                  <a:gd name="T10" fmla="*/ 6 w 507"/>
                  <a:gd name="T11" fmla="*/ 710 h 1549"/>
                  <a:gd name="T12" fmla="*/ 132 w 507"/>
                  <a:gd name="T13" fmla="*/ 677 h 1549"/>
                  <a:gd name="T14" fmla="*/ 226 w 507"/>
                  <a:gd name="T15" fmla="*/ 936 h 1549"/>
                  <a:gd name="T16" fmla="*/ 132 w 507"/>
                  <a:gd name="T17" fmla="*/ 1032 h 1549"/>
                  <a:gd name="T18" fmla="*/ 258 w 507"/>
                  <a:gd name="T19" fmla="*/ 968 h 1549"/>
                  <a:gd name="T20" fmla="*/ 132 w 507"/>
                  <a:gd name="T21" fmla="*/ 1097 h 1549"/>
                  <a:gd name="T22" fmla="*/ 258 w 507"/>
                  <a:gd name="T23" fmla="*/ 1000 h 154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07" h="1549">
                    <a:moveTo>
                      <a:pt x="507" y="0"/>
                    </a:moveTo>
                    <a:cubicBezTo>
                      <a:pt x="484" y="151"/>
                      <a:pt x="462" y="303"/>
                      <a:pt x="417" y="363"/>
                    </a:cubicBezTo>
                    <a:cubicBezTo>
                      <a:pt x="372" y="423"/>
                      <a:pt x="235" y="363"/>
                      <a:pt x="235" y="363"/>
                    </a:cubicBezTo>
                    <a:cubicBezTo>
                      <a:pt x="235" y="363"/>
                      <a:pt x="432" y="272"/>
                      <a:pt x="417" y="363"/>
                    </a:cubicBezTo>
                    <a:cubicBezTo>
                      <a:pt x="402" y="454"/>
                      <a:pt x="212" y="801"/>
                      <a:pt x="144" y="907"/>
                    </a:cubicBezTo>
                    <a:cubicBezTo>
                      <a:pt x="76" y="1013"/>
                      <a:pt x="0" y="991"/>
                      <a:pt x="8" y="998"/>
                    </a:cubicBezTo>
                    <a:cubicBezTo>
                      <a:pt x="16" y="1005"/>
                      <a:pt x="137" y="899"/>
                      <a:pt x="190" y="952"/>
                    </a:cubicBezTo>
                    <a:cubicBezTo>
                      <a:pt x="243" y="1005"/>
                      <a:pt x="326" y="1232"/>
                      <a:pt x="326" y="1315"/>
                    </a:cubicBezTo>
                    <a:cubicBezTo>
                      <a:pt x="326" y="1398"/>
                      <a:pt x="183" y="1443"/>
                      <a:pt x="190" y="1451"/>
                    </a:cubicBezTo>
                    <a:cubicBezTo>
                      <a:pt x="197" y="1459"/>
                      <a:pt x="371" y="1346"/>
                      <a:pt x="371" y="1361"/>
                    </a:cubicBezTo>
                    <a:cubicBezTo>
                      <a:pt x="371" y="1376"/>
                      <a:pt x="190" y="1535"/>
                      <a:pt x="190" y="1542"/>
                    </a:cubicBezTo>
                    <a:cubicBezTo>
                      <a:pt x="190" y="1549"/>
                      <a:pt x="341" y="1429"/>
                      <a:pt x="371" y="1406"/>
                    </a:cubicBez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7440" name="Freeform 101"/>
              <p:cNvSpPr>
                <a:spLocks/>
              </p:cNvSpPr>
              <p:nvPr/>
            </p:nvSpPr>
            <p:spPr bwMode="auto">
              <a:xfrm>
                <a:off x="1384" y="1997"/>
                <a:ext cx="367" cy="1242"/>
              </a:xfrm>
              <a:custGeom>
                <a:avLst/>
                <a:gdLst>
                  <a:gd name="T0" fmla="*/ 73 w 528"/>
                  <a:gd name="T1" fmla="*/ 1242 h 1746"/>
                  <a:gd name="T2" fmla="*/ 42 w 528"/>
                  <a:gd name="T3" fmla="*/ 726 h 1746"/>
                  <a:gd name="T4" fmla="*/ 325 w 528"/>
                  <a:gd name="T5" fmla="*/ 113 h 1746"/>
                  <a:gd name="T6" fmla="*/ 293 w 528"/>
                  <a:gd name="T7" fmla="*/ 48 h 17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28" h="1746">
                    <a:moveTo>
                      <a:pt x="105" y="1746"/>
                    </a:moveTo>
                    <a:cubicBezTo>
                      <a:pt x="52" y="1515"/>
                      <a:pt x="0" y="1285"/>
                      <a:pt x="60" y="1021"/>
                    </a:cubicBezTo>
                    <a:cubicBezTo>
                      <a:pt x="120" y="757"/>
                      <a:pt x="408" y="318"/>
                      <a:pt x="468" y="159"/>
                    </a:cubicBezTo>
                    <a:cubicBezTo>
                      <a:pt x="528" y="0"/>
                      <a:pt x="430" y="83"/>
                      <a:pt x="422" y="68"/>
                    </a:cubicBezTo>
                  </a:path>
                </a:pathLst>
              </a:cu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7434" name="Line 102"/>
            <p:cNvSpPr>
              <a:spLocks noChangeShapeType="1"/>
            </p:cNvSpPr>
            <p:nvPr/>
          </p:nvSpPr>
          <p:spPr bwMode="auto">
            <a:xfrm rot="18352437" flipV="1">
              <a:off x="1585" y="2246"/>
              <a:ext cx="15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7411" name="Rectangle 106"/>
          <p:cNvSpPr>
            <a:spLocks noGrp="1" noChangeArrowheads="1"/>
          </p:cNvSpPr>
          <p:nvPr>
            <p:ph type="title"/>
          </p:nvPr>
        </p:nvSpPr>
        <p:spPr bwMode="auto">
          <a:xfrm>
            <a:off x="5248275" y="6246813"/>
            <a:ext cx="11430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700">
                <a:solidFill>
                  <a:schemeClr val="bg1"/>
                </a:solidFill>
                <a:latin typeface="Arial" charset="0"/>
              </a:rPr>
              <a:t>2. Beispiel-Aufgaben AT</a:t>
            </a:r>
          </a:p>
        </p:txBody>
      </p:sp>
    </p:spTree>
    <p:extLst>
      <p:ext uri="{BB962C8B-B14F-4D97-AF65-F5344CB8AC3E}">
        <p14:creationId xmlns:p14="http://schemas.microsoft.com/office/powerpoint/2010/main" val="2259508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590" name="Group 78"/>
          <p:cNvGrpSpPr>
            <a:grpSpLocks/>
          </p:cNvGrpSpPr>
          <p:nvPr/>
        </p:nvGrpSpPr>
        <p:grpSpPr bwMode="auto">
          <a:xfrm>
            <a:off x="657225" y="1143000"/>
            <a:ext cx="7572375" cy="4953000"/>
            <a:chOff x="414" y="720"/>
            <a:chExt cx="4770" cy="3120"/>
          </a:xfrm>
        </p:grpSpPr>
        <p:sp>
          <p:nvSpPr>
            <p:cNvPr id="18436" name="Text Box 64"/>
            <p:cNvSpPr txBox="1">
              <a:spLocks noChangeArrowheads="1"/>
            </p:cNvSpPr>
            <p:nvPr/>
          </p:nvSpPr>
          <p:spPr bwMode="auto">
            <a:xfrm>
              <a:off x="3261" y="831"/>
              <a:ext cx="1625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600" b="1">
                  <a:solidFill>
                    <a:srgbClr val="000000"/>
                  </a:solidFill>
                </a:rPr>
                <a:t>Trupps einsatzbereit am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600" b="1">
                  <a:solidFill>
                    <a:srgbClr val="000000"/>
                  </a:solidFill>
                </a:rPr>
                <a:t>Verteiler</a:t>
              </a:r>
            </a:p>
          </p:txBody>
        </p:sp>
        <p:sp>
          <p:nvSpPr>
            <p:cNvPr id="18437" name="Text Box 65"/>
            <p:cNvSpPr txBox="1">
              <a:spLocks noChangeArrowheads="1"/>
            </p:cNvSpPr>
            <p:nvPr/>
          </p:nvSpPr>
          <p:spPr bwMode="auto">
            <a:xfrm>
              <a:off x="414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mit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offenes Gewässer</a:t>
              </a:r>
            </a:p>
          </p:txBody>
        </p:sp>
        <p:pic>
          <p:nvPicPr>
            <p:cNvPr id="18438" name="Picture 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0" y="2347"/>
              <a:ext cx="287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8439" name="Object 31"/>
            <p:cNvGraphicFramePr>
              <a:graphicFrameLocks noChangeAspect="1"/>
            </p:cNvGraphicFramePr>
            <p:nvPr/>
          </p:nvGraphicFramePr>
          <p:xfrm>
            <a:off x="864" y="3082"/>
            <a:ext cx="1100" cy="7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4" name="Bitmap" r:id="rId5" imgW="4371429" imgH="3258005" progId="Paint.Picture">
                    <p:embed/>
                  </p:oleObj>
                </mc:Choice>
                <mc:Fallback>
                  <p:oleObj name="Bitmap" r:id="rId5" imgW="4371429" imgH="3258005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3082"/>
                          <a:ext cx="1100" cy="7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0" name="Line 32"/>
            <p:cNvSpPr>
              <a:spLocks noChangeShapeType="1"/>
            </p:cNvSpPr>
            <p:nvPr/>
          </p:nvSpPr>
          <p:spPr bwMode="auto">
            <a:xfrm>
              <a:off x="3846" y="1962"/>
              <a:ext cx="19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41" name="Line 33"/>
            <p:cNvSpPr>
              <a:spLocks noChangeShapeType="1"/>
            </p:cNvSpPr>
            <p:nvPr/>
          </p:nvSpPr>
          <p:spPr bwMode="auto">
            <a:xfrm>
              <a:off x="4196" y="1962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42" name="Line 34"/>
            <p:cNvSpPr>
              <a:spLocks noChangeShapeType="1"/>
            </p:cNvSpPr>
            <p:nvPr/>
          </p:nvSpPr>
          <p:spPr bwMode="auto">
            <a:xfrm>
              <a:off x="3846" y="1962"/>
              <a:ext cx="0" cy="6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43" name="Line 35"/>
            <p:cNvSpPr>
              <a:spLocks noChangeShapeType="1"/>
            </p:cNvSpPr>
            <p:nvPr/>
          </p:nvSpPr>
          <p:spPr bwMode="auto">
            <a:xfrm>
              <a:off x="4388" y="1962"/>
              <a:ext cx="0" cy="6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44" name="Line 36"/>
            <p:cNvSpPr>
              <a:spLocks noChangeShapeType="1"/>
            </p:cNvSpPr>
            <p:nvPr/>
          </p:nvSpPr>
          <p:spPr bwMode="auto">
            <a:xfrm flipH="1">
              <a:off x="3846" y="2642"/>
              <a:ext cx="54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45" name="AutoShape 38"/>
            <p:cNvSpPr>
              <a:spLocks noChangeArrowheads="1"/>
            </p:cNvSpPr>
            <p:nvPr/>
          </p:nvSpPr>
          <p:spPr bwMode="auto">
            <a:xfrm>
              <a:off x="4101" y="2317"/>
              <a:ext cx="255" cy="266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pic>
          <p:nvPicPr>
            <p:cNvPr id="18446" name="Picture 3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6" y="1344"/>
              <a:ext cx="385" cy="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7" name="Freeform 40"/>
            <p:cNvSpPr>
              <a:spLocks/>
            </p:cNvSpPr>
            <p:nvPr/>
          </p:nvSpPr>
          <p:spPr bwMode="auto">
            <a:xfrm>
              <a:off x="1263" y="2317"/>
              <a:ext cx="240" cy="974"/>
            </a:xfrm>
            <a:custGeom>
              <a:avLst/>
              <a:gdLst>
                <a:gd name="T0" fmla="*/ 240 w 341"/>
                <a:gd name="T1" fmla="*/ 0 h 1497"/>
                <a:gd name="T2" fmla="*/ 208 w 341"/>
                <a:gd name="T3" fmla="*/ 236 h 1497"/>
                <a:gd name="T4" fmla="*/ 80 w 341"/>
                <a:gd name="T5" fmla="*/ 384 h 1497"/>
                <a:gd name="T6" fmla="*/ 16 w 341"/>
                <a:gd name="T7" fmla="*/ 620 h 1497"/>
                <a:gd name="T8" fmla="*/ 176 w 341"/>
                <a:gd name="T9" fmla="*/ 974 h 14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1" h="1497">
                  <a:moveTo>
                    <a:pt x="341" y="0"/>
                  </a:moveTo>
                  <a:cubicBezTo>
                    <a:pt x="337" y="132"/>
                    <a:pt x="333" y="265"/>
                    <a:pt x="295" y="363"/>
                  </a:cubicBezTo>
                  <a:cubicBezTo>
                    <a:pt x="257" y="461"/>
                    <a:pt x="159" y="492"/>
                    <a:pt x="114" y="590"/>
                  </a:cubicBezTo>
                  <a:cubicBezTo>
                    <a:pt x="69" y="688"/>
                    <a:pt x="0" y="802"/>
                    <a:pt x="23" y="953"/>
                  </a:cubicBezTo>
                  <a:cubicBezTo>
                    <a:pt x="46" y="1104"/>
                    <a:pt x="212" y="1406"/>
                    <a:pt x="250" y="1497"/>
                  </a:cubicBezTo>
                </a:path>
              </a:pathLst>
            </a:custGeom>
            <a:noFill/>
            <a:ln w="177800">
              <a:pattFill prst="solidDmnd">
                <a:fgClr>
                  <a:srgbClr val="FF0000"/>
                </a:fgClr>
                <a:bgClr>
                  <a:srgbClr val="3333CC"/>
                </a:bgClr>
              </a:patt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8448" name="Picture 4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693336">
              <a:off x="1290" y="3252"/>
              <a:ext cx="383" cy="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9" name="Line 42"/>
            <p:cNvSpPr>
              <a:spLocks noChangeShapeType="1"/>
            </p:cNvSpPr>
            <p:nvPr/>
          </p:nvSpPr>
          <p:spPr bwMode="auto">
            <a:xfrm>
              <a:off x="1390" y="2523"/>
              <a:ext cx="160" cy="30"/>
            </a:xfrm>
            <a:prstGeom prst="line">
              <a:avLst/>
            </a:prstGeom>
            <a:noFill/>
            <a:ln w="130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50" name="Line 43"/>
            <p:cNvSpPr>
              <a:spLocks noChangeShapeType="1"/>
            </p:cNvSpPr>
            <p:nvPr/>
          </p:nvSpPr>
          <p:spPr bwMode="auto">
            <a:xfrm flipV="1">
              <a:off x="1199" y="2908"/>
              <a:ext cx="159" cy="29"/>
            </a:xfrm>
            <a:prstGeom prst="line">
              <a:avLst/>
            </a:prstGeom>
            <a:noFill/>
            <a:ln w="130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51" name="Freeform 44"/>
            <p:cNvSpPr>
              <a:spLocks/>
            </p:cNvSpPr>
            <p:nvPr/>
          </p:nvSpPr>
          <p:spPr bwMode="auto">
            <a:xfrm>
              <a:off x="1224" y="2347"/>
              <a:ext cx="357" cy="1007"/>
            </a:xfrm>
            <a:custGeom>
              <a:avLst/>
              <a:gdLst>
                <a:gd name="T0" fmla="*/ 357 w 507"/>
                <a:gd name="T1" fmla="*/ 0 h 1549"/>
                <a:gd name="T2" fmla="*/ 294 w 507"/>
                <a:gd name="T3" fmla="*/ 236 h 1549"/>
                <a:gd name="T4" fmla="*/ 165 w 507"/>
                <a:gd name="T5" fmla="*/ 236 h 1549"/>
                <a:gd name="T6" fmla="*/ 294 w 507"/>
                <a:gd name="T7" fmla="*/ 236 h 1549"/>
                <a:gd name="T8" fmla="*/ 101 w 507"/>
                <a:gd name="T9" fmla="*/ 590 h 1549"/>
                <a:gd name="T10" fmla="*/ 6 w 507"/>
                <a:gd name="T11" fmla="*/ 649 h 1549"/>
                <a:gd name="T12" fmla="*/ 134 w 507"/>
                <a:gd name="T13" fmla="*/ 619 h 1549"/>
                <a:gd name="T14" fmla="*/ 230 w 507"/>
                <a:gd name="T15" fmla="*/ 855 h 1549"/>
                <a:gd name="T16" fmla="*/ 134 w 507"/>
                <a:gd name="T17" fmla="*/ 943 h 1549"/>
                <a:gd name="T18" fmla="*/ 261 w 507"/>
                <a:gd name="T19" fmla="*/ 885 h 1549"/>
                <a:gd name="T20" fmla="*/ 134 w 507"/>
                <a:gd name="T21" fmla="*/ 1002 h 1549"/>
                <a:gd name="T22" fmla="*/ 261 w 507"/>
                <a:gd name="T23" fmla="*/ 914 h 15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07" h="1549">
                  <a:moveTo>
                    <a:pt x="507" y="0"/>
                  </a:moveTo>
                  <a:cubicBezTo>
                    <a:pt x="484" y="151"/>
                    <a:pt x="462" y="303"/>
                    <a:pt x="417" y="363"/>
                  </a:cubicBezTo>
                  <a:cubicBezTo>
                    <a:pt x="372" y="423"/>
                    <a:pt x="235" y="363"/>
                    <a:pt x="235" y="363"/>
                  </a:cubicBezTo>
                  <a:cubicBezTo>
                    <a:pt x="235" y="363"/>
                    <a:pt x="432" y="272"/>
                    <a:pt x="417" y="363"/>
                  </a:cubicBezTo>
                  <a:cubicBezTo>
                    <a:pt x="402" y="454"/>
                    <a:pt x="212" y="801"/>
                    <a:pt x="144" y="907"/>
                  </a:cubicBezTo>
                  <a:cubicBezTo>
                    <a:pt x="76" y="1013"/>
                    <a:pt x="0" y="991"/>
                    <a:pt x="8" y="998"/>
                  </a:cubicBezTo>
                  <a:cubicBezTo>
                    <a:pt x="16" y="1005"/>
                    <a:pt x="137" y="899"/>
                    <a:pt x="190" y="952"/>
                  </a:cubicBezTo>
                  <a:cubicBezTo>
                    <a:pt x="243" y="1005"/>
                    <a:pt x="326" y="1232"/>
                    <a:pt x="326" y="1315"/>
                  </a:cubicBezTo>
                  <a:cubicBezTo>
                    <a:pt x="326" y="1398"/>
                    <a:pt x="183" y="1443"/>
                    <a:pt x="190" y="1451"/>
                  </a:cubicBezTo>
                  <a:cubicBezTo>
                    <a:pt x="197" y="1459"/>
                    <a:pt x="371" y="1346"/>
                    <a:pt x="371" y="1361"/>
                  </a:cubicBezTo>
                  <a:cubicBezTo>
                    <a:pt x="371" y="1376"/>
                    <a:pt x="190" y="1535"/>
                    <a:pt x="190" y="1542"/>
                  </a:cubicBezTo>
                  <a:cubicBezTo>
                    <a:pt x="190" y="1549"/>
                    <a:pt x="341" y="1429"/>
                    <a:pt x="371" y="1406"/>
                  </a:cubicBezTo>
                </a:path>
              </a:pathLst>
            </a:cu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8452" name="Freeform 45"/>
            <p:cNvSpPr>
              <a:spLocks/>
            </p:cNvSpPr>
            <p:nvPr/>
          </p:nvSpPr>
          <p:spPr bwMode="auto">
            <a:xfrm>
              <a:off x="1392" y="2160"/>
              <a:ext cx="371" cy="1135"/>
            </a:xfrm>
            <a:custGeom>
              <a:avLst/>
              <a:gdLst>
                <a:gd name="T0" fmla="*/ 74 w 528"/>
                <a:gd name="T1" fmla="*/ 1135 h 1746"/>
                <a:gd name="T2" fmla="*/ 42 w 528"/>
                <a:gd name="T3" fmla="*/ 664 h 1746"/>
                <a:gd name="T4" fmla="*/ 329 w 528"/>
                <a:gd name="T5" fmla="*/ 103 h 1746"/>
                <a:gd name="T6" fmla="*/ 297 w 528"/>
                <a:gd name="T7" fmla="*/ 44 h 17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8" h="1746">
                  <a:moveTo>
                    <a:pt x="105" y="1746"/>
                  </a:moveTo>
                  <a:cubicBezTo>
                    <a:pt x="52" y="1515"/>
                    <a:pt x="0" y="1285"/>
                    <a:pt x="60" y="1021"/>
                  </a:cubicBezTo>
                  <a:cubicBezTo>
                    <a:pt x="120" y="757"/>
                    <a:pt x="408" y="318"/>
                    <a:pt x="468" y="159"/>
                  </a:cubicBezTo>
                  <a:cubicBezTo>
                    <a:pt x="528" y="0"/>
                    <a:pt x="430" y="83"/>
                    <a:pt x="422" y="68"/>
                  </a:cubicBezTo>
                </a:path>
              </a:pathLst>
            </a:cu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8453" name="Picture 4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2" y="2583"/>
              <a:ext cx="383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4" name="Picture 4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0" y="2819"/>
              <a:ext cx="383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55" name="Freeform 49"/>
            <p:cNvSpPr>
              <a:spLocks/>
            </p:cNvSpPr>
            <p:nvPr/>
          </p:nvSpPr>
          <p:spPr bwMode="auto">
            <a:xfrm>
              <a:off x="1677" y="1732"/>
              <a:ext cx="893" cy="738"/>
            </a:xfrm>
            <a:custGeom>
              <a:avLst/>
              <a:gdLst>
                <a:gd name="T0" fmla="*/ 0 w 1270"/>
                <a:gd name="T1" fmla="*/ 526 h 1134"/>
                <a:gd name="T2" fmla="*/ 224 w 1270"/>
                <a:gd name="T3" fmla="*/ 586 h 1134"/>
                <a:gd name="T4" fmla="*/ 383 w 1270"/>
                <a:gd name="T5" fmla="*/ 320 h 1134"/>
                <a:gd name="T6" fmla="*/ 447 w 1270"/>
                <a:gd name="T7" fmla="*/ 54 h 1134"/>
                <a:gd name="T8" fmla="*/ 638 w 1270"/>
                <a:gd name="T9" fmla="*/ 25 h 1134"/>
                <a:gd name="T10" fmla="*/ 670 w 1270"/>
                <a:gd name="T11" fmla="*/ 202 h 1134"/>
                <a:gd name="T12" fmla="*/ 479 w 1270"/>
                <a:gd name="T13" fmla="*/ 349 h 1134"/>
                <a:gd name="T14" fmla="*/ 383 w 1270"/>
                <a:gd name="T15" fmla="*/ 674 h 1134"/>
                <a:gd name="T16" fmla="*/ 893 w 1270"/>
                <a:gd name="T17" fmla="*/ 733 h 11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70" h="1134">
                  <a:moveTo>
                    <a:pt x="0" y="809"/>
                  </a:moveTo>
                  <a:cubicBezTo>
                    <a:pt x="113" y="881"/>
                    <a:pt x="227" y="953"/>
                    <a:pt x="318" y="900"/>
                  </a:cubicBezTo>
                  <a:cubicBezTo>
                    <a:pt x="409" y="847"/>
                    <a:pt x="492" y="627"/>
                    <a:pt x="545" y="491"/>
                  </a:cubicBezTo>
                  <a:cubicBezTo>
                    <a:pt x="598" y="355"/>
                    <a:pt x="575" y="158"/>
                    <a:pt x="635" y="83"/>
                  </a:cubicBezTo>
                  <a:cubicBezTo>
                    <a:pt x="695" y="8"/>
                    <a:pt x="855" y="0"/>
                    <a:pt x="908" y="38"/>
                  </a:cubicBezTo>
                  <a:cubicBezTo>
                    <a:pt x="961" y="76"/>
                    <a:pt x="991" y="227"/>
                    <a:pt x="953" y="310"/>
                  </a:cubicBezTo>
                  <a:cubicBezTo>
                    <a:pt x="915" y="393"/>
                    <a:pt x="749" y="416"/>
                    <a:pt x="681" y="537"/>
                  </a:cubicBezTo>
                  <a:cubicBezTo>
                    <a:pt x="613" y="658"/>
                    <a:pt x="447" y="938"/>
                    <a:pt x="545" y="1036"/>
                  </a:cubicBezTo>
                  <a:cubicBezTo>
                    <a:pt x="643" y="1134"/>
                    <a:pt x="1149" y="1111"/>
                    <a:pt x="1270" y="1126"/>
                  </a:cubicBezTo>
                </a:path>
              </a:pathLst>
            </a:custGeom>
            <a:noFill/>
            <a:ln w="1016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8456" name="Picture 50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7" y="3290"/>
              <a:ext cx="278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7" name="Picture 51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9" y="3290"/>
              <a:ext cx="261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8" name="Picture 5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5" y="3114"/>
              <a:ext cx="19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59" name="Picture 5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1" y="3114"/>
              <a:ext cx="19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0" name="Picture 54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0" y="3378"/>
              <a:ext cx="108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1" name="Picture 55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5" y="1520"/>
              <a:ext cx="292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2" name="Picture 56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9" y="1344"/>
              <a:ext cx="19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3" name="Picture 57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" y="1344"/>
              <a:ext cx="19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4" name="Picture 58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6" y="1344"/>
              <a:ext cx="126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5" name="Picture 59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6" y="1609"/>
              <a:ext cx="119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66" name="Line 60"/>
            <p:cNvSpPr>
              <a:spLocks noChangeShapeType="1"/>
            </p:cNvSpPr>
            <p:nvPr/>
          </p:nvSpPr>
          <p:spPr bwMode="auto">
            <a:xfrm rot="1287277">
              <a:off x="3367" y="1727"/>
              <a:ext cx="95" cy="5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8467" name="Group 61"/>
            <p:cNvGrpSpPr>
              <a:grpSpLocks/>
            </p:cNvGrpSpPr>
            <p:nvPr/>
          </p:nvGrpSpPr>
          <p:grpSpPr bwMode="auto">
            <a:xfrm>
              <a:off x="3718" y="1403"/>
              <a:ext cx="99" cy="383"/>
              <a:chOff x="3833" y="572"/>
              <a:chExt cx="141" cy="590"/>
            </a:xfrm>
          </p:grpSpPr>
          <p:pic>
            <p:nvPicPr>
              <p:cNvPr id="18474" name="Picture 62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2" y="572"/>
                <a:ext cx="13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18475" name="Object 63"/>
              <p:cNvGraphicFramePr>
                <a:graphicFrameLocks noChangeAspect="1"/>
              </p:cNvGraphicFramePr>
              <p:nvPr/>
            </p:nvGraphicFramePr>
            <p:xfrm>
              <a:off x="3833" y="890"/>
              <a:ext cx="13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345" name="Bitmap" r:id="rId18" imgW="2734057" imgH="5458587" progId="Paint.Picture">
                      <p:embed/>
                    </p:oleObj>
                  </mc:Choice>
                  <mc:Fallback>
                    <p:oleObj name="Bitmap" r:id="rId18" imgW="2734057" imgH="5458587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3" y="890"/>
                            <a:ext cx="136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18468" name="Picture 66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6" y="1403"/>
              <a:ext cx="305" cy="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9" name="Picture 67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" y="1520"/>
              <a:ext cx="273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70" name="Picture 68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052"/>
              <a:ext cx="299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71" name="Picture 69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2052"/>
              <a:ext cx="9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72" name="Text Box 74"/>
            <p:cNvSpPr txBox="1">
              <a:spLocks noChangeArrowheads="1"/>
            </p:cNvSpPr>
            <p:nvPr/>
          </p:nvSpPr>
          <p:spPr bwMode="auto">
            <a:xfrm>
              <a:off x="3504" y="3042"/>
              <a:ext cx="1680" cy="52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200" b="1">
                  <a:solidFill>
                    <a:srgbClr val="000000"/>
                  </a:solidFill>
                </a:rPr>
                <a:t>WT: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 b="1">
                  <a:solidFill>
                    <a:srgbClr val="000000"/>
                  </a:solidFill>
                </a:rPr>
                <a:t> als Sicherheitstrupp ausrüsten,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 b="1">
                  <a:solidFill>
                    <a:srgbClr val="000000"/>
                  </a:solidFill>
                </a:rPr>
                <a:t> einsatzbereit melden.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 sz="1200">
                <a:solidFill>
                  <a:srgbClr val="000000"/>
                </a:solidFill>
              </a:endParaRPr>
            </a:p>
          </p:txBody>
        </p:sp>
        <p:sp>
          <p:nvSpPr>
            <p:cNvPr id="18473" name="Line 75"/>
            <p:cNvSpPr>
              <a:spLocks noChangeShapeType="1"/>
            </p:cNvSpPr>
            <p:nvPr/>
          </p:nvSpPr>
          <p:spPr bwMode="auto">
            <a:xfrm rot="18352437" flipV="1">
              <a:off x="1891" y="2240"/>
              <a:ext cx="15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8435" name="Rectangle 79"/>
          <p:cNvSpPr>
            <a:spLocks noGrp="1" noChangeArrowheads="1"/>
          </p:cNvSpPr>
          <p:nvPr>
            <p:ph type="title"/>
          </p:nvPr>
        </p:nvSpPr>
        <p:spPr bwMode="auto">
          <a:xfrm>
            <a:off x="4276725" y="6332538"/>
            <a:ext cx="1914525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2. Beispiel-Trupps einsatzbe-am Verteiler</a:t>
            </a:r>
          </a:p>
        </p:txBody>
      </p:sp>
    </p:spTree>
    <p:extLst>
      <p:ext uri="{BB962C8B-B14F-4D97-AF65-F5344CB8AC3E}">
        <p14:creationId xmlns:p14="http://schemas.microsoft.com/office/powerpoint/2010/main" val="7625741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2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2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39" name="Group 79"/>
          <p:cNvGrpSpPr>
            <a:grpSpLocks/>
          </p:cNvGrpSpPr>
          <p:nvPr/>
        </p:nvGrpSpPr>
        <p:grpSpPr bwMode="auto">
          <a:xfrm>
            <a:off x="657225" y="1066800"/>
            <a:ext cx="7105650" cy="5029200"/>
            <a:chOff x="414" y="672"/>
            <a:chExt cx="4476" cy="3168"/>
          </a:xfrm>
        </p:grpSpPr>
        <p:sp>
          <p:nvSpPr>
            <p:cNvPr id="19460" name="Text Box 67"/>
            <p:cNvSpPr txBox="1">
              <a:spLocks noChangeArrowheads="1"/>
            </p:cNvSpPr>
            <p:nvPr/>
          </p:nvSpPr>
          <p:spPr bwMode="auto">
            <a:xfrm>
              <a:off x="414" y="672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mit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offenes Gewässer</a:t>
              </a:r>
            </a:p>
          </p:txBody>
        </p:sp>
        <p:sp>
          <p:nvSpPr>
            <p:cNvPr id="19461" name="Text Box 66"/>
            <p:cNvSpPr txBox="1">
              <a:spLocks noChangeArrowheads="1"/>
            </p:cNvSpPr>
            <p:nvPr/>
          </p:nvSpPr>
          <p:spPr bwMode="auto">
            <a:xfrm>
              <a:off x="3120" y="816"/>
              <a:ext cx="14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Vornahme des 1. Rohres</a:t>
              </a:r>
            </a:p>
          </p:txBody>
        </p:sp>
        <p:sp>
          <p:nvSpPr>
            <p:cNvPr id="19462" name="Rectangle 2"/>
            <p:cNvSpPr>
              <a:spLocks noChangeArrowheads="1"/>
            </p:cNvSpPr>
            <p:nvPr/>
          </p:nvSpPr>
          <p:spPr bwMode="auto">
            <a:xfrm>
              <a:off x="2538" y="1947"/>
              <a:ext cx="929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9463" name="Freeform 3"/>
            <p:cNvSpPr>
              <a:spLocks/>
            </p:cNvSpPr>
            <p:nvPr/>
          </p:nvSpPr>
          <p:spPr bwMode="auto">
            <a:xfrm>
              <a:off x="2831" y="1810"/>
              <a:ext cx="4" cy="2"/>
            </a:xfrm>
            <a:custGeom>
              <a:avLst/>
              <a:gdLst>
                <a:gd name="T0" fmla="*/ 0 w 34"/>
                <a:gd name="T1" fmla="*/ 1 h 25"/>
                <a:gd name="T2" fmla="*/ 0 w 34"/>
                <a:gd name="T3" fmla="*/ 0 h 25"/>
                <a:gd name="T4" fmla="*/ 1 w 34"/>
                <a:gd name="T5" fmla="*/ 0 h 25"/>
                <a:gd name="T6" fmla="*/ 1 w 34"/>
                <a:gd name="T7" fmla="*/ 0 h 25"/>
                <a:gd name="T8" fmla="*/ 1 w 34"/>
                <a:gd name="T9" fmla="*/ 0 h 25"/>
                <a:gd name="T10" fmla="*/ 1 w 34"/>
                <a:gd name="T11" fmla="*/ 0 h 25"/>
                <a:gd name="T12" fmla="*/ 2 w 34"/>
                <a:gd name="T13" fmla="*/ 0 h 25"/>
                <a:gd name="T14" fmla="*/ 2 w 34"/>
                <a:gd name="T15" fmla="*/ 0 h 25"/>
                <a:gd name="T16" fmla="*/ 2 w 34"/>
                <a:gd name="T17" fmla="*/ 0 h 25"/>
                <a:gd name="T18" fmla="*/ 3 w 34"/>
                <a:gd name="T19" fmla="*/ 0 h 25"/>
                <a:gd name="T20" fmla="*/ 3 w 34"/>
                <a:gd name="T21" fmla="*/ 1 h 25"/>
                <a:gd name="T22" fmla="*/ 3 w 34"/>
                <a:gd name="T23" fmla="*/ 1 h 25"/>
                <a:gd name="T24" fmla="*/ 4 w 34"/>
                <a:gd name="T25" fmla="*/ 1 h 25"/>
                <a:gd name="T26" fmla="*/ 4 w 34"/>
                <a:gd name="T27" fmla="*/ 1 h 25"/>
                <a:gd name="T28" fmla="*/ 4 w 34"/>
                <a:gd name="T29" fmla="*/ 1 h 25"/>
                <a:gd name="T30" fmla="*/ 4 w 34"/>
                <a:gd name="T31" fmla="*/ 2 h 25"/>
                <a:gd name="T32" fmla="*/ 4 w 34"/>
                <a:gd name="T33" fmla="*/ 2 h 25"/>
                <a:gd name="T34" fmla="*/ 4 w 34"/>
                <a:gd name="T35" fmla="*/ 2 h 25"/>
                <a:gd name="T36" fmla="*/ 4 w 34"/>
                <a:gd name="T37" fmla="*/ 2 h 25"/>
                <a:gd name="T38" fmla="*/ 3 w 34"/>
                <a:gd name="T39" fmla="*/ 2 h 25"/>
                <a:gd name="T40" fmla="*/ 3 w 34"/>
                <a:gd name="T41" fmla="*/ 2 h 25"/>
                <a:gd name="T42" fmla="*/ 3 w 34"/>
                <a:gd name="T43" fmla="*/ 2 h 25"/>
                <a:gd name="T44" fmla="*/ 2 w 34"/>
                <a:gd name="T45" fmla="*/ 2 h 25"/>
                <a:gd name="T46" fmla="*/ 2 w 34"/>
                <a:gd name="T47" fmla="*/ 2 h 25"/>
                <a:gd name="T48" fmla="*/ 2 w 34"/>
                <a:gd name="T49" fmla="*/ 2 h 25"/>
                <a:gd name="T50" fmla="*/ 1 w 34"/>
                <a:gd name="T51" fmla="*/ 2 h 25"/>
                <a:gd name="T52" fmla="*/ 1 w 34"/>
                <a:gd name="T53" fmla="*/ 2 h 25"/>
                <a:gd name="T54" fmla="*/ 1 w 34"/>
                <a:gd name="T55" fmla="*/ 2 h 25"/>
                <a:gd name="T56" fmla="*/ 0 w 34"/>
                <a:gd name="T57" fmla="*/ 1 h 25"/>
                <a:gd name="T58" fmla="*/ 0 w 34"/>
                <a:gd name="T59" fmla="*/ 1 h 25"/>
                <a:gd name="T60" fmla="*/ 0 w 34"/>
                <a:gd name="T61" fmla="*/ 1 h 25"/>
                <a:gd name="T62" fmla="*/ 0 w 34"/>
                <a:gd name="T63" fmla="*/ 1 h 25"/>
                <a:gd name="T64" fmla="*/ 0 w 34"/>
                <a:gd name="T65" fmla="*/ 1 h 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4" h="25">
                  <a:moveTo>
                    <a:pt x="2" y="7"/>
                  </a:moveTo>
                  <a:lnTo>
                    <a:pt x="3" y="4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1"/>
                  </a:lnTo>
                  <a:lnTo>
                    <a:pt x="15" y="1"/>
                  </a:lnTo>
                  <a:lnTo>
                    <a:pt x="18" y="2"/>
                  </a:lnTo>
                  <a:lnTo>
                    <a:pt x="21" y="4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8" y="11"/>
                  </a:lnTo>
                  <a:lnTo>
                    <a:pt x="31" y="13"/>
                  </a:lnTo>
                  <a:lnTo>
                    <a:pt x="32" y="15"/>
                  </a:lnTo>
                  <a:lnTo>
                    <a:pt x="33" y="17"/>
                  </a:lnTo>
                  <a:lnTo>
                    <a:pt x="34" y="20"/>
                  </a:lnTo>
                  <a:lnTo>
                    <a:pt x="34" y="22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5"/>
                  </a:lnTo>
                  <a:lnTo>
                    <a:pt x="25" y="25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6" y="24"/>
                  </a:lnTo>
                  <a:lnTo>
                    <a:pt x="13" y="24"/>
                  </a:lnTo>
                  <a:lnTo>
                    <a:pt x="10" y="23"/>
                  </a:lnTo>
                  <a:lnTo>
                    <a:pt x="7" y="21"/>
                  </a:lnTo>
                  <a:lnTo>
                    <a:pt x="5" y="20"/>
                  </a:lnTo>
                  <a:lnTo>
                    <a:pt x="3" y="17"/>
                  </a:lnTo>
                  <a:lnTo>
                    <a:pt x="2" y="15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9464" name="Picture 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6" y="2318"/>
              <a:ext cx="29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9465" name="Object 31"/>
            <p:cNvGraphicFramePr>
              <a:graphicFrameLocks noChangeAspect="1"/>
            </p:cNvGraphicFramePr>
            <p:nvPr/>
          </p:nvGraphicFramePr>
          <p:xfrm>
            <a:off x="960" y="3067"/>
            <a:ext cx="1113" cy="7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68" name="Bitmap" r:id="rId5" imgW="4371429" imgH="3258005" progId="Paint.Picture">
                    <p:embed/>
                  </p:oleObj>
                </mc:Choice>
                <mc:Fallback>
                  <p:oleObj name="Bitmap" r:id="rId5" imgW="4371429" imgH="3258005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3067"/>
                          <a:ext cx="1113" cy="7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6" name="Line 32"/>
            <p:cNvSpPr>
              <a:spLocks noChangeShapeType="1"/>
            </p:cNvSpPr>
            <p:nvPr/>
          </p:nvSpPr>
          <p:spPr bwMode="auto">
            <a:xfrm>
              <a:off x="3977" y="1927"/>
              <a:ext cx="193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67" name="Line 33"/>
            <p:cNvSpPr>
              <a:spLocks noChangeShapeType="1"/>
            </p:cNvSpPr>
            <p:nvPr/>
          </p:nvSpPr>
          <p:spPr bwMode="auto">
            <a:xfrm>
              <a:off x="4331" y="1927"/>
              <a:ext cx="194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68" name="Line 34"/>
            <p:cNvSpPr>
              <a:spLocks noChangeShapeType="1"/>
            </p:cNvSpPr>
            <p:nvPr/>
          </p:nvSpPr>
          <p:spPr bwMode="auto">
            <a:xfrm>
              <a:off x="3977" y="1927"/>
              <a:ext cx="1" cy="6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69" name="Line 35"/>
            <p:cNvSpPr>
              <a:spLocks noChangeShapeType="1"/>
            </p:cNvSpPr>
            <p:nvPr/>
          </p:nvSpPr>
          <p:spPr bwMode="auto">
            <a:xfrm>
              <a:off x="4525" y="1927"/>
              <a:ext cx="1" cy="6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70" name="Line 36"/>
            <p:cNvSpPr>
              <a:spLocks noChangeShapeType="1"/>
            </p:cNvSpPr>
            <p:nvPr/>
          </p:nvSpPr>
          <p:spPr bwMode="auto">
            <a:xfrm flipH="1">
              <a:off x="3977" y="2619"/>
              <a:ext cx="548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71" name="AutoShape 38"/>
            <p:cNvSpPr>
              <a:spLocks noChangeArrowheads="1"/>
            </p:cNvSpPr>
            <p:nvPr/>
          </p:nvSpPr>
          <p:spPr bwMode="auto">
            <a:xfrm>
              <a:off x="4235" y="2288"/>
              <a:ext cx="257" cy="271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pic>
          <p:nvPicPr>
            <p:cNvPr id="19472" name="Picture 39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7" y="1296"/>
              <a:ext cx="390" cy="1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3" name="Freeform 40"/>
            <p:cNvSpPr>
              <a:spLocks/>
            </p:cNvSpPr>
            <p:nvPr/>
          </p:nvSpPr>
          <p:spPr bwMode="auto">
            <a:xfrm>
              <a:off x="1364" y="2288"/>
              <a:ext cx="242" cy="993"/>
            </a:xfrm>
            <a:custGeom>
              <a:avLst/>
              <a:gdLst>
                <a:gd name="T0" fmla="*/ 242 w 341"/>
                <a:gd name="T1" fmla="*/ 0 h 1497"/>
                <a:gd name="T2" fmla="*/ 209 w 341"/>
                <a:gd name="T3" fmla="*/ 241 h 1497"/>
                <a:gd name="T4" fmla="*/ 81 w 341"/>
                <a:gd name="T5" fmla="*/ 391 h 1497"/>
                <a:gd name="T6" fmla="*/ 16 w 341"/>
                <a:gd name="T7" fmla="*/ 632 h 1497"/>
                <a:gd name="T8" fmla="*/ 177 w 341"/>
                <a:gd name="T9" fmla="*/ 993 h 149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1" h="1497">
                  <a:moveTo>
                    <a:pt x="341" y="0"/>
                  </a:moveTo>
                  <a:cubicBezTo>
                    <a:pt x="337" y="132"/>
                    <a:pt x="333" y="265"/>
                    <a:pt x="295" y="363"/>
                  </a:cubicBezTo>
                  <a:cubicBezTo>
                    <a:pt x="257" y="461"/>
                    <a:pt x="159" y="492"/>
                    <a:pt x="114" y="590"/>
                  </a:cubicBezTo>
                  <a:cubicBezTo>
                    <a:pt x="69" y="688"/>
                    <a:pt x="0" y="802"/>
                    <a:pt x="23" y="953"/>
                  </a:cubicBezTo>
                  <a:cubicBezTo>
                    <a:pt x="46" y="1104"/>
                    <a:pt x="212" y="1406"/>
                    <a:pt x="250" y="1497"/>
                  </a:cubicBezTo>
                </a:path>
              </a:pathLst>
            </a:custGeom>
            <a:noFill/>
            <a:ln w="177800">
              <a:pattFill prst="solidDmnd">
                <a:fgClr>
                  <a:srgbClr val="FF0000"/>
                </a:fgClr>
                <a:bgClr>
                  <a:srgbClr val="3333CC"/>
                </a:bgClr>
              </a:patt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9474" name="Picture 4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693336">
              <a:off x="1368" y="3192"/>
              <a:ext cx="3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5" name="Line 42"/>
            <p:cNvSpPr>
              <a:spLocks noChangeShapeType="1"/>
            </p:cNvSpPr>
            <p:nvPr/>
          </p:nvSpPr>
          <p:spPr bwMode="auto">
            <a:xfrm>
              <a:off x="1492" y="2498"/>
              <a:ext cx="161" cy="30"/>
            </a:xfrm>
            <a:prstGeom prst="line">
              <a:avLst/>
            </a:prstGeom>
            <a:noFill/>
            <a:ln w="130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76" name="Line 43"/>
            <p:cNvSpPr>
              <a:spLocks noChangeShapeType="1"/>
            </p:cNvSpPr>
            <p:nvPr/>
          </p:nvSpPr>
          <p:spPr bwMode="auto">
            <a:xfrm flipV="1">
              <a:off x="1299" y="2889"/>
              <a:ext cx="161" cy="31"/>
            </a:xfrm>
            <a:prstGeom prst="line">
              <a:avLst/>
            </a:prstGeom>
            <a:noFill/>
            <a:ln w="1301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77" name="Freeform 44"/>
            <p:cNvSpPr>
              <a:spLocks/>
            </p:cNvSpPr>
            <p:nvPr/>
          </p:nvSpPr>
          <p:spPr bwMode="auto">
            <a:xfrm>
              <a:off x="1324" y="2318"/>
              <a:ext cx="361" cy="1027"/>
            </a:xfrm>
            <a:custGeom>
              <a:avLst/>
              <a:gdLst>
                <a:gd name="T0" fmla="*/ 361 w 507"/>
                <a:gd name="T1" fmla="*/ 0 h 1549"/>
                <a:gd name="T2" fmla="*/ 297 w 507"/>
                <a:gd name="T3" fmla="*/ 241 h 1549"/>
                <a:gd name="T4" fmla="*/ 167 w 507"/>
                <a:gd name="T5" fmla="*/ 241 h 1549"/>
                <a:gd name="T6" fmla="*/ 297 w 507"/>
                <a:gd name="T7" fmla="*/ 241 h 1549"/>
                <a:gd name="T8" fmla="*/ 103 w 507"/>
                <a:gd name="T9" fmla="*/ 601 h 1549"/>
                <a:gd name="T10" fmla="*/ 6 w 507"/>
                <a:gd name="T11" fmla="*/ 662 h 1549"/>
                <a:gd name="T12" fmla="*/ 135 w 507"/>
                <a:gd name="T13" fmla="*/ 631 h 1549"/>
                <a:gd name="T14" fmla="*/ 232 w 507"/>
                <a:gd name="T15" fmla="*/ 872 h 1549"/>
                <a:gd name="T16" fmla="*/ 135 w 507"/>
                <a:gd name="T17" fmla="*/ 962 h 1549"/>
                <a:gd name="T18" fmla="*/ 264 w 507"/>
                <a:gd name="T19" fmla="*/ 902 h 1549"/>
                <a:gd name="T20" fmla="*/ 135 w 507"/>
                <a:gd name="T21" fmla="*/ 1022 h 1549"/>
                <a:gd name="T22" fmla="*/ 264 w 507"/>
                <a:gd name="T23" fmla="*/ 932 h 154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07" h="1549">
                  <a:moveTo>
                    <a:pt x="507" y="0"/>
                  </a:moveTo>
                  <a:cubicBezTo>
                    <a:pt x="484" y="151"/>
                    <a:pt x="462" y="303"/>
                    <a:pt x="417" y="363"/>
                  </a:cubicBezTo>
                  <a:cubicBezTo>
                    <a:pt x="372" y="423"/>
                    <a:pt x="235" y="363"/>
                    <a:pt x="235" y="363"/>
                  </a:cubicBezTo>
                  <a:cubicBezTo>
                    <a:pt x="235" y="363"/>
                    <a:pt x="432" y="272"/>
                    <a:pt x="417" y="363"/>
                  </a:cubicBezTo>
                  <a:cubicBezTo>
                    <a:pt x="402" y="454"/>
                    <a:pt x="212" y="801"/>
                    <a:pt x="144" y="907"/>
                  </a:cubicBezTo>
                  <a:cubicBezTo>
                    <a:pt x="76" y="1013"/>
                    <a:pt x="0" y="991"/>
                    <a:pt x="8" y="998"/>
                  </a:cubicBezTo>
                  <a:cubicBezTo>
                    <a:pt x="16" y="1005"/>
                    <a:pt x="137" y="899"/>
                    <a:pt x="190" y="952"/>
                  </a:cubicBezTo>
                  <a:cubicBezTo>
                    <a:pt x="243" y="1005"/>
                    <a:pt x="326" y="1232"/>
                    <a:pt x="326" y="1315"/>
                  </a:cubicBezTo>
                  <a:cubicBezTo>
                    <a:pt x="326" y="1398"/>
                    <a:pt x="183" y="1443"/>
                    <a:pt x="190" y="1451"/>
                  </a:cubicBezTo>
                  <a:cubicBezTo>
                    <a:pt x="197" y="1459"/>
                    <a:pt x="371" y="1346"/>
                    <a:pt x="371" y="1361"/>
                  </a:cubicBezTo>
                  <a:cubicBezTo>
                    <a:pt x="371" y="1376"/>
                    <a:pt x="190" y="1535"/>
                    <a:pt x="190" y="1542"/>
                  </a:cubicBezTo>
                  <a:cubicBezTo>
                    <a:pt x="190" y="1549"/>
                    <a:pt x="341" y="1429"/>
                    <a:pt x="371" y="1406"/>
                  </a:cubicBezTo>
                </a:path>
              </a:pathLst>
            </a:cu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78" name="Freeform 45"/>
            <p:cNvSpPr>
              <a:spLocks/>
            </p:cNvSpPr>
            <p:nvPr/>
          </p:nvSpPr>
          <p:spPr bwMode="auto">
            <a:xfrm>
              <a:off x="1488" y="2112"/>
              <a:ext cx="375" cy="1158"/>
            </a:xfrm>
            <a:custGeom>
              <a:avLst/>
              <a:gdLst>
                <a:gd name="T0" fmla="*/ 75 w 528"/>
                <a:gd name="T1" fmla="*/ 1158 h 1746"/>
                <a:gd name="T2" fmla="*/ 43 w 528"/>
                <a:gd name="T3" fmla="*/ 677 h 1746"/>
                <a:gd name="T4" fmla="*/ 332 w 528"/>
                <a:gd name="T5" fmla="*/ 105 h 1746"/>
                <a:gd name="T6" fmla="*/ 300 w 528"/>
                <a:gd name="T7" fmla="*/ 45 h 174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28" h="1746">
                  <a:moveTo>
                    <a:pt x="105" y="1746"/>
                  </a:moveTo>
                  <a:cubicBezTo>
                    <a:pt x="52" y="1515"/>
                    <a:pt x="0" y="1285"/>
                    <a:pt x="60" y="1021"/>
                  </a:cubicBezTo>
                  <a:cubicBezTo>
                    <a:pt x="120" y="757"/>
                    <a:pt x="408" y="318"/>
                    <a:pt x="468" y="159"/>
                  </a:cubicBezTo>
                  <a:cubicBezTo>
                    <a:pt x="528" y="0"/>
                    <a:pt x="430" y="83"/>
                    <a:pt x="422" y="68"/>
                  </a:cubicBezTo>
                </a:path>
              </a:pathLst>
            </a:cu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9479" name="Picture 4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2" y="2408"/>
              <a:ext cx="387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0" name="Picture 4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5" y="1686"/>
              <a:ext cx="388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81" name="Freeform 49"/>
            <p:cNvSpPr>
              <a:spLocks/>
            </p:cNvSpPr>
            <p:nvPr/>
          </p:nvSpPr>
          <p:spPr bwMode="auto">
            <a:xfrm>
              <a:off x="1782" y="1691"/>
              <a:ext cx="904" cy="752"/>
            </a:xfrm>
            <a:custGeom>
              <a:avLst/>
              <a:gdLst>
                <a:gd name="T0" fmla="*/ 0 w 1270"/>
                <a:gd name="T1" fmla="*/ 536 h 1134"/>
                <a:gd name="T2" fmla="*/ 226 w 1270"/>
                <a:gd name="T3" fmla="*/ 597 h 1134"/>
                <a:gd name="T4" fmla="*/ 388 w 1270"/>
                <a:gd name="T5" fmla="*/ 326 h 1134"/>
                <a:gd name="T6" fmla="*/ 452 w 1270"/>
                <a:gd name="T7" fmla="*/ 55 h 1134"/>
                <a:gd name="T8" fmla="*/ 646 w 1270"/>
                <a:gd name="T9" fmla="*/ 25 h 1134"/>
                <a:gd name="T10" fmla="*/ 678 w 1270"/>
                <a:gd name="T11" fmla="*/ 206 h 1134"/>
                <a:gd name="T12" fmla="*/ 485 w 1270"/>
                <a:gd name="T13" fmla="*/ 356 h 1134"/>
                <a:gd name="T14" fmla="*/ 388 w 1270"/>
                <a:gd name="T15" fmla="*/ 687 h 1134"/>
                <a:gd name="T16" fmla="*/ 904 w 1270"/>
                <a:gd name="T17" fmla="*/ 747 h 113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70" h="1134">
                  <a:moveTo>
                    <a:pt x="0" y="809"/>
                  </a:moveTo>
                  <a:cubicBezTo>
                    <a:pt x="113" y="881"/>
                    <a:pt x="227" y="953"/>
                    <a:pt x="318" y="900"/>
                  </a:cubicBezTo>
                  <a:cubicBezTo>
                    <a:pt x="409" y="847"/>
                    <a:pt x="492" y="627"/>
                    <a:pt x="545" y="491"/>
                  </a:cubicBezTo>
                  <a:cubicBezTo>
                    <a:pt x="598" y="355"/>
                    <a:pt x="575" y="158"/>
                    <a:pt x="635" y="83"/>
                  </a:cubicBezTo>
                  <a:cubicBezTo>
                    <a:pt x="695" y="8"/>
                    <a:pt x="855" y="0"/>
                    <a:pt x="908" y="38"/>
                  </a:cubicBezTo>
                  <a:cubicBezTo>
                    <a:pt x="961" y="76"/>
                    <a:pt x="991" y="227"/>
                    <a:pt x="953" y="310"/>
                  </a:cubicBezTo>
                  <a:cubicBezTo>
                    <a:pt x="915" y="393"/>
                    <a:pt x="749" y="416"/>
                    <a:pt x="681" y="537"/>
                  </a:cubicBezTo>
                  <a:cubicBezTo>
                    <a:pt x="613" y="658"/>
                    <a:pt x="447" y="938"/>
                    <a:pt x="545" y="1036"/>
                  </a:cubicBezTo>
                  <a:cubicBezTo>
                    <a:pt x="643" y="1134"/>
                    <a:pt x="1149" y="1111"/>
                    <a:pt x="1270" y="1126"/>
                  </a:cubicBezTo>
                </a:path>
              </a:pathLst>
            </a:custGeom>
            <a:noFill/>
            <a:ln w="1016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9482" name="Picture 50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4" y="2017"/>
              <a:ext cx="27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3" name="Picture 51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6" y="2769"/>
              <a:ext cx="264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4" name="Picture 52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7" y="1836"/>
              <a:ext cx="193" cy="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5" name="Picture 53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8" y="2588"/>
              <a:ext cx="19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6" name="Picture 54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4" y="2107"/>
              <a:ext cx="110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7" name="Picture 55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2" y="1476"/>
              <a:ext cx="295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8" name="Picture 56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9" y="1296"/>
              <a:ext cx="19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89" name="Picture 57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7" y="1296"/>
              <a:ext cx="193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0" name="Picture 58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2" y="1296"/>
              <a:ext cx="127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1" name="Picture 59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2" y="1567"/>
              <a:ext cx="119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9492" name="Group 60"/>
            <p:cNvGrpSpPr>
              <a:grpSpLocks/>
            </p:cNvGrpSpPr>
            <p:nvPr/>
          </p:nvGrpSpPr>
          <p:grpSpPr bwMode="auto">
            <a:xfrm>
              <a:off x="3879" y="2889"/>
              <a:ext cx="101" cy="391"/>
              <a:chOff x="3833" y="572"/>
              <a:chExt cx="141" cy="590"/>
            </a:xfrm>
          </p:grpSpPr>
          <p:pic>
            <p:nvPicPr>
              <p:cNvPr id="19501" name="Picture 61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2" y="572"/>
                <a:ext cx="13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19502" name="Object 62"/>
              <p:cNvGraphicFramePr>
                <a:graphicFrameLocks noChangeAspect="1"/>
              </p:cNvGraphicFramePr>
              <p:nvPr/>
            </p:nvGraphicFramePr>
            <p:xfrm>
              <a:off x="3833" y="890"/>
              <a:ext cx="13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69" name="Bitmap" r:id="rId18" imgW="2734057" imgH="5458587" progId="Paint.Picture">
                      <p:embed/>
                    </p:oleObj>
                  </mc:Choice>
                  <mc:Fallback>
                    <p:oleObj name="Bitmap" r:id="rId18" imgW="2734057" imgH="5458587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3" y="890"/>
                            <a:ext cx="136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9493" name="Freeform 63"/>
            <p:cNvSpPr>
              <a:spLocks/>
            </p:cNvSpPr>
            <p:nvPr/>
          </p:nvSpPr>
          <p:spPr bwMode="auto">
            <a:xfrm>
              <a:off x="2937" y="1458"/>
              <a:ext cx="1953" cy="887"/>
            </a:xfrm>
            <a:custGeom>
              <a:avLst/>
              <a:gdLst>
                <a:gd name="T0" fmla="*/ 0 w 2745"/>
                <a:gd name="T1" fmla="*/ 887 h 1338"/>
                <a:gd name="T2" fmla="*/ 97 w 2745"/>
                <a:gd name="T3" fmla="*/ 797 h 1338"/>
                <a:gd name="T4" fmla="*/ 388 w 2745"/>
                <a:gd name="T5" fmla="*/ 766 h 1338"/>
                <a:gd name="T6" fmla="*/ 678 w 2745"/>
                <a:gd name="T7" fmla="*/ 676 h 1338"/>
                <a:gd name="T8" fmla="*/ 710 w 2745"/>
                <a:gd name="T9" fmla="*/ 376 h 1338"/>
                <a:gd name="T10" fmla="*/ 872 w 2745"/>
                <a:gd name="T11" fmla="*/ 75 h 1338"/>
                <a:gd name="T12" fmla="*/ 1323 w 2745"/>
                <a:gd name="T13" fmla="*/ 15 h 1338"/>
                <a:gd name="T14" fmla="*/ 1678 w 2745"/>
                <a:gd name="T15" fmla="*/ 15 h 1338"/>
                <a:gd name="T16" fmla="*/ 1872 w 2745"/>
                <a:gd name="T17" fmla="*/ 15 h 1338"/>
                <a:gd name="T18" fmla="*/ 1937 w 2745"/>
                <a:gd name="T19" fmla="*/ 105 h 1338"/>
                <a:gd name="T20" fmla="*/ 1775 w 2745"/>
                <a:gd name="T21" fmla="*/ 196 h 1338"/>
                <a:gd name="T22" fmla="*/ 1259 w 2745"/>
                <a:gd name="T23" fmla="*/ 135 h 1338"/>
                <a:gd name="T24" fmla="*/ 936 w 2745"/>
                <a:gd name="T25" fmla="*/ 135 h 1338"/>
                <a:gd name="T26" fmla="*/ 807 w 2745"/>
                <a:gd name="T27" fmla="*/ 406 h 1338"/>
                <a:gd name="T28" fmla="*/ 872 w 2745"/>
                <a:gd name="T29" fmla="*/ 526 h 1338"/>
                <a:gd name="T30" fmla="*/ 1098 w 2745"/>
                <a:gd name="T31" fmla="*/ 255 h 1338"/>
                <a:gd name="T32" fmla="*/ 1259 w 2745"/>
                <a:gd name="T33" fmla="*/ 316 h 1338"/>
                <a:gd name="T34" fmla="*/ 1259 w 2745"/>
                <a:gd name="T35" fmla="*/ 466 h 1338"/>
                <a:gd name="T36" fmla="*/ 1323 w 2745"/>
                <a:gd name="T37" fmla="*/ 676 h 13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45" h="1338">
                  <a:moveTo>
                    <a:pt x="0" y="1338"/>
                  </a:moveTo>
                  <a:cubicBezTo>
                    <a:pt x="22" y="1285"/>
                    <a:pt x="45" y="1232"/>
                    <a:pt x="136" y="1202"/>
                  </a:cubicBezTo>
                  <a:cubicBezTo>
                    <a:pt x="227" y="1172"/>
                    <a:pt x="409" y="1186"/>
                    <a:pt x="545" y="1156"/>
                  </a:cubicBezTo>
                  <a:cubicBezTo>
                    <a:pt x="681" y="1126"/>
                    <a:pt x="878" y="1118"/>
                    <a:pt x="953" y="1020"/>
                  </a:cubicBezTo>
                  <a:cubicBezTo>
                    <a:pt x="1028" y="922"/>
                    <a:pt x="953" y="718"/>
                    <a:pt x="998" y="567"/>
                  </a:cubicBezTo>
                  <a:cubicBezTo>
                    <a:pt x="1043" y="416"/>
                    <a:pt x="1081" y="204"/>
                    <a:pt x="1225" y="113"/>
                  </a:cubicBezTo>
                  <a:cubicBezTo>
                    <a:pt x="1369" y="22"/>
                    <a:pt x="1671" y="38"/>
                    <a:pt x="1860" y="23"/>
                  </a:cubicBezTo>
                  <a:cubicBezTo>
                    <a:pt x="2049" y="8"/>
                    <a:pt x="2231" y="23"/>
                    <a:pt x="2359" y="23"/>
                  </a:cubicBezTo>
                  <a:cubicBezTo>
                    <a:pt x="2487" y="23"/>
                    <a:pt x="2571" y="0"/>
                    <a:pt x="2631" y="23"/>
                  </a:cubicBezTo>
                  <a:cubicBezTo>
                    <a:pt x="2691" y="46"/>
                    <a:pt x="2745" y="114"/>
                    <a:pt x="2722" y="159"/>
                  </a:cubicBezTo>
                  <a:cubicBezTo>
                    <a:pt x="2699" y="204"/>
                    <a:pt x="2654" y="288"/>
                    <a:pt x="2495" y="295"/>
                  </a:cubicBezTo>
                  <a:cubicBezTo>
                    <a:pt x="2336" y="302"/>
                    <a:pt x="1965" y="219"/>
                    <a:pt x="1769" y="204"/>
                  </a:cubicBezTo>
                  <a:cubicBezTo>
                    <a:pt x="1573" y="189"/>
                    <a:pt x="1422" y="136"/>
                    <a:pt x="1316" y="204"/>
                  </a:cubicBezTo>
                  <a:cubicBezTo>
                    <a:pt x="1210" y="272"/>
                    <a:pt x="1149" y="514"/>
                    <a:pt x="1134" y="612"/>
                  </a:cubicBezTo>
                  <a:cubicBezTo>
                    <a:pt x="1119" y="710"/>
                    <a:pt x="1157" y="832"/>
                    <a:pt x="1225" y="794"/>
                  </a:cubicBezTo>
                  <a:cubicBezTo>
                    <a:pt x="1293" y="756"/>
                    <a:pt x="1452" y="438"/>
                    <a:pt x="1543" y="385"/>
                  </a:cubicBezTo>
                  <a:cubicBezTo>
                    <a:pt x="1634" y="332"/>
                    <a:pt x="1731" y="423"/>
                    <a:pt x="1769" y="476"/>
                  </a:cubicBezTo>
                  <a:cubicBezTo>
                    <a:pt x="1807" y="529"/>
                    <a:pt x="1754" y="612"/>
                    <a:pt x="1769" y="703"/>
                  </a:cubicBezTo>
                  <a:cubicBezTo>
                    <a:pt x="1784" y="794"/>
                    <a:pt x="1845" y="967"/>
                    <a:pt x="1860" y="1020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94" name="Line 64"/>
            <p:cNvSpPr>
              <a:spLocks noChangeShapeType="1"/>
            </p:cNvSpPr>
            <p:nvPr/>
          </p:nvSpPr>
          <p:spPr bwMode="auto">
            <a:xfrm>
              <a:off x="4239" y="2048"/>
              <a:ext cx="65" cy="14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9495" name="Line 65"/>
            <p:cNvSpPr>
              <a:spLocks noChangeShapeType="1"/>
            </p:cNvSpPr>
            <p:nvPr/>
          </p:nvSpPr>
          <p:spPr bwMode="auto">
            <a:xfrm>
              <a:off x="3105" y="1807"/>
              <a:ext cx="1097" cy="3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9496" name="Picture 68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1" y="2889"/>
              <a:ext cx="309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7" name="Picture 69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8" y="1476"/>
              <a:ext cx="275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8" name="Picture 70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5" y="2017"/>
              <a:ext cx="303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99" name="Picture 71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017"/>
              <a:ext cx="9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500" name="Line 76"/>
            <p:cNvSpPr>
              <a:spLocks noChangeShapeType="1"/>
            </p:cNvSpPr>
            <p:nvPr/>
          </p:nvSpPr>
          <p:spPr bwMode="auto">
            <a:xfrm rot="21426225" flipV="1">
              <a:off x="3103" y="2240"/>
              <a:ext cx="15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9459" name="Rectangle 80"/>
          <p:cNvSpPr>
            <a:spLocks noGrp="1" noChangeArrowheads="1"/>
          </p:cNvSpPr>
          <p:nvPr>
            <p:ph type="title"/>
          </p:nvPr>
        </p:nvSpPr>
        <p:spPr bwMode="auto">
          <a:xfrm>
            <a:off x="4400550" y="6210300"/>
            <a:ext cx="1924050" cy="266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2. Beispiel-Vornahme des 1. Rohres</a:t>
            </a:r>
          </a:p>
        </p:txBody>
      </p:sp>
    </p:spTree>
    <p:extLst>
      <p:ext uri="{BB962C8B-B14F-4D97-AF65-F5344CB8AC3E}">
        <p14:creationId xmlns:p14="http://schemas.microsoft.com/office/powerpoint/2010/main" val="16907513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38" name="Text Box 30"/>
          <p:cNvSpPr txBox="1">
            <a:spLocks noChangeArrowheads="1"/>
          </p:cNvSpPr>
          <p:nvPr/>
        </p:nvSpPr>
        <p:spPr bwMode="auto">
          <a:xfrm>
            <a:off x="609600" y="2362200"/>
            <a:ext cx="4392613" cy="243205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</a:rPr>
              <a:t>AT: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 Einsatzbefehl wiederholen,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 C-Leitung vom Verteiler zur Rauchgrenze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400">
                <a:solidFill>
                  <a:srgbClr val="000000"/>
                </a:solidFill>
              </a:rPr>
              <a:t>    verlegen,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 ausreichende Schlauchreserve sichern,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 C-Strahlrohr ankuppeln,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 Kommando zum Ma „1. Rohr Wasser Marsch!“,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 Wasserabgabe prüfen,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 Lungenautomat gegenseitig anlegen,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 über Funk: Meldung an Atemschutzüberwachung,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 in den Brandraum vorgehen.</a:t>
            </a:r>
          </a:p>
        </p:txBody>
      </p:sp>
      <p:sp>
        <p:nvSpPr>
          <p:cNvPr id="196639" name="Text Box 31"/>
          <p:cNvSpPr txBox="1">
            <a:spLocks noChangeArrowheads="1"/>
          </p:cNvSpPr>
          <p:nvPr/>
        </p:nvSpPr>
        <p:spPr bwMode="auto">
          <a:xfrm>
            <a:off x="5105400" y="2362200"/>
            <a:ext cx="3446463" cy="517525"/>
          </a:xfrm>
          <a:prstGeom prst="rect">
            <a:avLst/>
          </a:prstGeom>
          <a:solidFill>
            <a:srgbClr val="E4EB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</a:rPr>
              <a:t>WT:</a:t>
            </a:r>
            <a:endParaRPr lang="de-DE" altLang="de-DE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 auf Befehl Verteiler bedienen.</a:t>
            </a:r>
          </a:p>
        </p:txBody>
      </p:sp>
      <p:sp>
        <p:nvSpPr>
          <p:cNvPr id="20484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4324350" y="6334125"/>
            <a:ext cx="1695450" cy="24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2. Beispiel-Aufgaben AT und WT</a:t>
            </a:r>
          </a:p>
        </p:txBody>
      </p:sp>
    </p:spTree>
    <p:extLst>
      <p:ext uri="{BB962C8B-B14F-4D97-AF65-F5344CB8AC3E}">
        <p14:creationId xmlns:p14="http://schemas.microsoft.com/office/powerpoint/2010/main" val="737633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6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6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38" grpId="0" animBg="1"/>
      <p:bldP spid="1966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4"/>
          <p:cNvSpPr>
            <a:spLocks/>
          </p:cNvSpPr>
          <p:nvPr/>
        </p:nvSpPr>
        <p:spPr bwMode="auto">
          <a:xfrm>
            <a:off x="4421188" y="1647825"/>
            <a:ext cx="1587" cy="1588"/>
          </a:xfrm>
          <a:custGeom>
            <a:avLst/>
            <a:gdLst>
              <a:gd name="T0" fmla="*/ 0 w 2"/>
              <a:gd name="T1" fmla="*/ 0 h 14"/>
              <a:gd name="T2" fmla="*/ 1587 w 2"/>
              <a:gd name="T3" fmla="*/ 1588 h 14"/>
              <a:gd name="T4" fmla="*/ 0 w 2"/>
              <a:gd name="T5" fmla="*/ 0 h 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" h="14">
                <a:moveTo>
                  <a:pt x="0" y="0"/>
                </a:moveTo>
                <a:lnTo>
                  <a:pt x="2" y="14"/>
                </a:lnTo>
                <a:lnTo>
                  <a:pt x="0" y="0"/>
                </a:lnTo>
                <a:close/>
              </a:path>
            </a:pathLst>
          </a:custGeom>
          <a:solidFill>
            <a:srgbClr val="66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5" name="Freeform 5"/>
          <p:cNvSpPr>
            <a:spLocks/>
          </p:cNvSpPr>
          <p:nvPr/>
        </p:nvSpPr>
        <p:spPr bwMode="auto">
          <a:xfrm>
            <a:off x="3883025" y="1901825"/>
            <a:ext cx="1588" cy="3175"/>
          </a:xfrm>
          <a:custGeom>
            <a:avLst/>
            <a:gdLst>
              <a:gd name="T0" fmla="*/ 1588 w 9"/>
              <a:gd name="T1" fmla="*/ 3175 h 11"/>
              <a:gd name="T2" fmla="*/ 0 w 9"/>
              <a:gd name="T3" fmla="*/ 0 h 11"/>
              <a:gd name="T4" fmla="*/ 1588 w 9"/>
              <a:gd name="T5" fmla="*/ 3175 h 1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" h="11">
                <a:moveTo>
                  <a:pt x="9" y="11"/>
                </a:moveTo>
                <a:lnTo>
                  <a:pt x="0" y="0"/>
                </a:lnTo>
                <a:lnTo>
                  <a:pt x="9" y="11"/>
                </a:lnTo>
                <a:close/>
              </a:path>
            </a:pathLst>
          </a:custGeom>
          <a:solidFill>
            <a:srgbClr val="66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6" name="Freeform 6"/>
          <p:cNvSpPr>
            <a:spLocks/>
          </p:cNvSpPr>
          <p:nvPr/>
        </p:nvSpPr>
        <p:spPr bwMode="auto">
          <a:xfrm>
            <a:off x="3883025" y="1903413"/>
            <a:ext cx="1588" cy="1587"/>
          </a:xfrm>
          <a:custGeom>
            <a:avLst/>
            <a:gdLst>
              <a:gd name="T0" fmla="*/ 0 w 11"/>
              <a:gd name="T1" fmla="*/ 0 h 9"/>
              <a:gd name="T2" fmla="*/ 1588 w 11"/>
              <a:gd name="T3" fmla="*/ 1587 h 9"/>
              <a:gd name="T4" fmla="*/ 0 w 11"/>
              <a:gd name="T5" fmla="*/ 0 h 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1" h="9">
                <a:moveTo>
                  <a:pt x="0" y="0"/>
                </a:moveTo>
                <a:lnTo>
                  <a:pt x="11" y="9"/>
                </a:lnTo>
                <a:lnTo>
                  <a:pt x="0" y="0"/>
                </a:lnTo>
                <a:close/>
              </a:path>
            </a:pathLst>
          </a:custGeom>
          <a:solidFill>
            <a:srgbClr val="66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7" name="Freeform 18"/>
          <p:cNvSpPr>
            <a:spLocks/>
          </p:cNvSpPr>
          <p:nvPr/>
        </p:nvSpPr>
        <p:spPr bwMode="auto">
          <a:xfrm>
            <a:off x="4451350" y="1674813"/>
            <a:ext cx="3175" cy="1587"/>
          </a:xfrm>
          <a:custGeom>
            <a:avLst/>
            <a:gdLst>
              <a:gd name="T0" fmla="*/ 0 w 14"/>
              <a:gd name="T1" fmla="*/ 0 h 1587"/>
              <a:gd name="T2" fmla="*/ 3175 w 14"/>
              <a:gd name="T3" fmla="*/ 0 h 1587"/>
              <a:gd name="T4" fmla="*/ 0 w 14"/>
              <a:gd name="T5" fmla="*/ 0 h 158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4" h="1587">
                <a:moveTo>
                  <a:pt x="0" y="0"/>
                </a:moveTo>
                <a:lnTo>
                  <a:pt x="14" y="0"/>
                </a:lnTo>
                <a:lnTo>
                  <a:pt x="0" y="0"/>
                </a:lnTo>
                <a:close/>
              </a:path>
            </a:pathLst>
          </a:custGeom>
          <a:solidFill>
            <a:srgbClr val="66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8" name="Rectangle 39"/>
          <p:cNvSpPr>
            <a:spLocks noChangeArrowheads="1"/>
          </p:cNvSpPr>
          <p:nvPr/>
        </p:nvSpPr>
        <p:spPr bwMode="auto">
          <a:xfrm>
            <a:off x="2514600" y="1447800"/>
            <a:ext cx="4375150" cy="42386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>
                <a:solidFill>
                  <a:srgbClr val="000000"/>
                </a:solidFill>
              </a:rPr>
              <a:t>Funktion der Taktischen Einheit</a:t>
            </a:r>
          </a:p>
        </p:txBody>
      </p:sp>
      <p:grpSp>
        <p:nvGrpSpPr>
          <p:cNvPr id="155693" name="Group 45"/>
          <p:cNvGrpSpPr>
            <a:grpSpLocks/>
          </p:cNvGrpSpPr>
          <p:nvPr/>
        </p:nvGrpSpPr>
        <p:grpSpPr bwMode="auto">
          <a:xfrm>
            <a:off x="1447800" y="2197100"/>
            <a:ext cx="6364288" cy="3830638"/>
            <a:chOff x="912" y="1384"/>
            <a:chExt cx="4009" cy="2413"/>
          </a:xfrm>
        </p:grpSpPr>
        <p:sp>
          <p:nvSpPr>
            <p:cNvPr id="3081" name="AutoShape 30"/>
            <p:cNvSpPr>
              <a:spLocks noEditPoints="1" noChangeArrowheads="1"/>
            </p:cNvSpPr>
            <p:nvPr/>
          </p:nvSpPr>
          <p:spPr bwMode="auto">
            <a:xfrm>
              <a:off x="1056" y="1757"/>
              <a:ext cx="1310" cy="996"/>
            </a:xfrm>
            <a:custGeom>
              <a:avLst/>
              <a:gdLst>
                <a:gd name="T0" fmla="*/ 655 w 21600"/>
                <a:gd name="T1" fmla="*/ 0 h 21600"/>
                <a:gd name="T2" fmla="*/ 1310 w 21600"/>
                <a:gd name="T3" fmla="*/ 498 h 21600"/>
                <a:gd name="T4" fmla="*/ 655 w 21600"/>
                <a:gd name="T5" fmla="*/ 996 h 21600"/>
                <a:gd name="T6" fmla="*/ 0 w 21600"/>
                <a:gd name="T7" fmla="*/ 49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9 w 21600"/>
                <a:gd name="T13" fmla="*/ 3969 h 21600"/>
                <a:gd name="T14" fmla="*/ 17841 w 21600"/>
                <a:gd name="T15" fmla="*/ 176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FFFF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PerspectiveFront">
                <a:rot lat="20099998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82" name="AutoShape 31"/>
            <p:cNvSpPr>
              <a:spLocks noEditPoints="1" noChangeArrowheads="1"/>
            </p:cNvSpPr>
            <p:nvPr/>
          </p:nvSpPr>
          <p:spPr bwMode="auto">
            <a:xfrm>
              <a:off x="2615" y="1384"/>
              <a:ext cx="1369" cy="1032"/>
            </a:xfrm>
            <a:custGeom>
              <a:avLst/>
              <a:gdLst>
                <a:gd name="T0" fmla="*/ 685 w 21600"/>
                <a:gd name="T1" fmla="*/ 0 h 21600"/>
                <a:gd name="T2" fmla="*/ 1369 w 21600"/>
                <a:gd name="T3" fmla="*/ 516 h 21600"/>
                <a:gd name="T4" fmla="*/ 685 w 21600"/>
                <a:gd name="T5" fmla="*/ 1032 h 21600"/>
                <a:gd name="T6" fmla="*/ 0 w 21600"/>
                <a:gd name="T7" fmla="*/ 51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0 w 21600"/>
                <a:gd name="T13" fmla="*/ 3956 h 21600"/>
                <a:gd name="T14" fmla="*/ 17845 w 21600"/>
                <a:gd name="T15" fmla="*/ 1764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PerspectiveFront">
                <a:rot lat="20099998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83" name="AutoShape 32"/>
            <p:cNvSpPr>
              <a:spLocks noEditPoints="1" noChangeArrowheads="1"/>
            </p:cNvSpPr>
            <p:nvPr/>
          </p:nvSpPr>
          <p:spPr bwMode="auto">
            <a:xfrm>
              <a:off x="3515" y="1810"/>
              <a:ext cx="1406" cy="1042"/>
            </a:xfrm>
            <a:custGeom>
              <a:avLst/>
              <a:gdLst>
                <a:gd name="T0" fmla="*/ 703 w 21600"/>
                <a:gd name="T1" fmla="*/ 0 h 21600"/>
                <a:gd name="T2" fmla="*/ 1406 w 21600"/>
                <a:gd name="T3" fmla="*/ 521 h 21600"/>
                <a:gd name="T4" fmla="*/ 703 w 21600"/>
                <a:gd name="T5" fmla="*/ 1042 h 21600"/>
                <a:gd name="T6" fmla="*/ 0 w 21600"/>
                <a:gd name="T7" fmla="*/ 52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8 w 21600"/>
                <a:gd name="T13" fmla="*/ 3959 h 21600"/>
                <a:gd name="T14" fmla="*/ 17836 w 21600"/>
                <a:gd name="T15" fmla="*/ 1764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20099998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84" name="AutoShape 33"/>
            <p:cNvSpPr>
              <a:spLocks noEditPoints="1" noChangeArrowheads="1"/>
            </p:cNvSpPr>
            <p:nvPr/>
          </p:nvSpPr>
          <p:spPr bwMode="auto">
            <a:xfrm>
              <a:off x="1956" y="2191"/>
              <a:ext cx="1232" cy="929"/>
            </a:xfrm>
            <a:custGeom>
              <a:avLst/>
              <a:gdLst>
                <a:gd name="T0" fmla="*/ 616 w 21600"/>
                <a:gd name="T1" fmla="*/ 0 h 21600"/>
                <a:gd name="T2" fmla="*/ 1232 w 21600"/>
                <a:gd name="T3" fmla="*/ 465 h 21600"/>
                <a:gd name="T4" fmla="*/ 616 w 21600"/>
                <a:gd name="T5" fmla="*/ 929 h 21600"/>
                <a:gd name="T6" fmla="*/ 0 w 21600"/>
                <a:gd name="T7" fmla="*/ 46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6 w 21600"/>
                <a:gd name="T13" fmla="*/ 3953 h 21600"/>
                <a:gd name="T14" fmla="*/ 17848 w 21600"/>
                <a:gd name="T15" fmla="*/ 1762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FF00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PerspectiveFront">
                <a:rot lat="20099998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85" name="WordArt 34"/>
            <p:cNvSpPr>
              <a:spLocks noChangeArrowheads="1" noChangeShapeType="1" noTextEdit="1"/>
            </p:cNvSpPr>
            <p:nvPr/>
          </p:nvSpPr>
          <p:spPr bwMode="auto">
            <a:xfrm rot="886414">
              <a:off x="1404" y="1989"/>
              <a:ext cx="703" cy="75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2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Einheitsführer</a:t>
              </a:r>
            </a:p>
          </p:txBody>
        </p:sp>
        <p:sp>
          <p:nvSpPr>
            <p:cNvPr id="3086" name="WordArt 35"/>
            <p:cNvSpPr>
              <a:spLocks noChangeArrowheads="1" noChangeShapeType="1" noTextEdit="1"/>
            </p:cNvSpPr>
            <p:nvPr/>
          </p:nvSpPr>
          <p:spPr bwMode="auto">
            <a:xfrm rot="1296540">
              <a:off x="3901" y="2062"/>
              <a:ext cx="628" cy="793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Einsatzmittel</a:t>
              </a:r>
            </a:p>
          </p:txBody>
        </p:sp>
        <p:sp>
          <p:nvSpPr>
            <p:cNvPr id="3087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2420" y="2426"/>
              <a:ext cx="430" cy="269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Taktik</a:t>
              </a:r>
            </a:p>
          </p:txBody>
        </p:sp>
        <p:sp>
          <p:nvSpPr>
            <p:cNvPr id="3088" name="WordArt 37"/>
            <p:cNvSpPr>
              <a:spLocks noChangeArrowheads="1" noChangeShapeType="1" noTextEdit="1"/>
            </p:cNvSpPr>
            <p:nvPr/>
          </p:nvSpPr>
          <p:spPr bwMode="auto">
            <a:xfrm>
              <a:off x="3007" y="1619"/>
              <a:ext cx="703" cy="639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24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Truppführer</a:t>
              </a:r>
            </a:p>
          </p:txBody>
        </p:sp>
        <p:sp>
          <p:nvSpPr>
            <p:cNvPr id="3089" name="WordArt 38"/>
            <p:cNvSpPr>
              <a:spLocks noChangeArrowheads="1" noChangeShapeType="1" noTextEdit="1"/>
            </p:cNvSpPr>
            <p:nvPr/>
          </p:nvSpPr>
          <p:spPr bwMode="auto">
            <a:xfrm rot="10647987">
              <a:off x="2979" y="1870"/>
              <a:ext cx="532" cy="354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sz="2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Trupps</a:t>
              </a:r>
            </a:p>
          </p:txBody>
        </p:sp>
        <p:sp>
          <p:nvSpPr>
            <p:cNvPr id="3090" name="Text Box 40"/>
            <p:cNvSpPr txBox="1">
              <a:spLocks noChangeArrowheads="1"/>
            </p:cNvSpPr>
            <p:nvPr/>
          </p:nvSpPr>
          <p:spPr bwMode="auto">
            <a:xfrm>
              <a:off x="912" y="3216"/>
              <a:ext cx="3878" cy="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>
                  <a:solidFill>
                    <a:srgbClr val="000000"/>
                  </a:solidFill>
                </a:rPr>
                <a:t>Innerhalb der Mannschaft sind die Verzahnung des Einheitsführers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>
                  <a:solidFill>
                    <a:srgbClr val="000000"/>
                  </a:solidFill>
                </a:rPr>
                <a:t>und der Truppführer Grundvoraussetzung für den Einsatzerfolg.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 sz="1400">
                <a:solidFill>
                  <a:srgbClr val="000000"/>
                </a:solidFill>
              </a:endParaRPr>
            </a:p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>
                  <a:solidFill>
                    <a:srgbClr val="000000"/>
                  </a:solidFill>
                </a:rPr>
                <a:t>Hierbei sind die mitgebrachten Einsatzmittel wirksam und effektiv zu nutzen!</a:t>
              </a:r>
            </a:p>
          </p:txBody>
        </p:sp>
      </p:grpSp>
      <p:sp>
        <p:nvSpPr>
          <p:cNvPr id="3080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4524375" y="6284913"/>
            <a:ext cx="1733550" cy="24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Funktion der Taktischen Einheit</a:t>
            </a:r>
          </a:p>
        </p:txBody>
      </p:sp>
    </p:spTree>
    <p:extLst>
      <p:ext uri="{BB962C8B-B14F-4D97-AF65-F5344CB8AC3E}">
        <p14:creationId xmlns:p14="http://schemas.microsoft.com/office/powerpoint/2010/main" val="20424057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706" name="Group 50"/>
          <p:cNvGrpSpPr>
            <a:grpSpLocks/>
          </p:cNvGrpSpPr>
          <p:nvPr/>
        </p:nvGrpSpPr>
        <p:grpSpPr bwMode="auto">
          <a:xfrm>
            <a:off x="733425" y="1057275"/>
            <a:ext cx="7259638" cy="4943475"/>
            <a:chOff x="462" y="666"/>
            <a:chExt cx="4573" cy="3114"/>
          </a:xfrm>
        </p:grpSpPr>
        <p:sp>
          <p:nvSpPr>
            <p:cNvPr id="21508" name="Text Box 39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graphicFrame>
          <p:nvGraphicFramePr>
            <p:cNvPr id="21509" name="Object 30"/>
            <p:cNvGraphicFramePr>
              <a:graphicFrameLocks noChangeAspect="1"/>
            </p:cNvGraphicFramePr>
            <p:nvPr/>
          </p:nvGraphicFramePr>
          <p:xfrm>
            <a:off x="2548" y="2131"/>
            <a:ext cx="323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5" name="Bitmap" r:id="rId4" imgW="2285714" imgH="1980952" progId="Paint.Picture">
                    <p:embed/>
                  </p:oleObj>
                </mc:Choice>
                <mc:Fallback>
                  <p:oleObj name="Bitmap" r:id="rId4" imgW="2285714" imgH="1980952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8" y="2131"/>
                          <a:ext cx="323" cy="2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10" name="Object 31"/>
            <p:cNvGraphicFramePr>
              <a:graphicFrameLocks noChangeAspect="1"/>
            </p:cNvGraphicFramePr>
            <p:nvPr/>
          </p:nvGraphicFramePr>
          <p:xfrm>
            <a:off x="900" y="3242"/>
            <a:ext cx="259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6" name="Bitmap" r:id="rId6" imgW="2076740" imgH="3742857" progId="Paint.Picture">
                    <p:embed/>
                  </p:oleObj>
                </mc:Choice>
                <mc:Fallback>
                  <p:oleObj name="Bitmap" r:id="rId6" imgW="2076740" imgH="3742857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0" y="3242"/>
                          <a:ext cx="259" cy="4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1" name="Oval 32"/>
            <p:cNvSpPr>
              <a:spLocks noChangeArrowheads="1"/>
            </p:cNvSpPr>
            <p:nvPr/>
          </p:nvSpPr>
          <p:spPr bwMode="auto">
            <a:xfrm>
              <a:off x="900" y="3672"/>
              <a:ext cx="250" cy="10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1512" name="Freeform 33"/>
            <p:cNvSpPr>
              <a:spLocks/>
            </p:cNvSpPr>
            <p:nvPr/>
          </p:nvSpPr>
          <p:spPr bwMode="auto">
            <a:xfrm>
              <a:off x="1796" y="1738"/>
              <a:ext cx="752" cy="1201"/>
            </a:xfrm>
            <a:custGeom>
              <a:avLst/>
              <a:gdLst>
                <a:gd name="T0" fmla="*/ 752 w 952"/>
                <a:gd name="T1" fmla="*/ 537 h 1520"/>
                <a:gd name="T2" fmla="*/ 716 w 952"/>
                <a:gd name="T3" fmla="*/ 502 h 1520"/>
                <a:gd name="T4" fmla="*/ 716 w 952"/>
                <a:gd name="T5" fmla="*/ 322 h 1520"/>
                <a:gd name="T6" fmla="*/ 681 w 952"/>
                <a:gd name="T7" fmla="*/ 250 h 1520"/>
                <a:gd name="T8" fmla="*/ 573 w 952"/>
                <a:gd name="T9" fmla="*/ 359 h 1520"/>
                <a:gd name="T10" fmla="*/ 573 w 952"/>
                <a:gd name="T11" fmla="*/ 1075 h 1520"/>
                <a:gd name="T12" fmla="*/ 466 w 952"/>
                <a:gd name="T13" fmla="*/ 1111 h 1520"/>
                <a:gd name="T14" fmla="*/ 394 w 952"/>
                <a:gd name="T15" fmla="*/ 1003 h 1520"/>
                <a:gd name="T16" fmla="*/ 466 w 952"/>
                <a:gd name="T17" fmla="*/ 250 h 1520"/>
                <a:gd name="T18" fmla="*/ 322 w 952"/>
                <a:gd name="T19" fmla="*/ 36 h 1520"/>
                <a:gd name="T20" fmla="*/ 179 w 952"/>
                <a:gd name="T21" fmla="*/ 36 h 1520"/>
                <a:gd name="T22" fmla="*/ 0 w 952"/>
                <a:gd name="T23" fmla="*/ 36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13" name="Freeform 34"/>
            <p:cNvSpPr>
              <a:spLocks/>
            </p:cNvSpPr>
            <p:nvPr/>
          </p:nvSpPr>
          <p:spPr bwMode="auto">
            <a:xfrm>
              <a:off x="1115" y="1797"/>
              <a:ext cx="1045" cy="1917"/>
            </a:xfrm>
            <a:custGeom>
              <a:avLst/>
              <a:gdLst>
                <a:gd name="T0" fmla="*/ 0 w 1322"/>
                <a:gd name="T1" fmla="*/ 1589 h 2427"/>
                <a:gd name="T2" fmla="*/ 179 w 1322"/>
                <a:gd name="T3" fmla="*/ 1768 h 2427"/>
                <a:gd name="T4" fmla="*/ 646 w 1322"/>
                <a:gd name="T5" fmla="*/ 1911 h 2427"/>
                <a:gd name="T6" fmla="*/ 753 w 1322"/>
                <a:gd name="T7" fmla="*/ 1732 h 2427"/>
                <a:gd name="T8" fmla="*/ 394 w 1322"/>
                <a:gd name="T9" fmla="*/ 1625 h 2427"/>
                <a:gd name="T10" fmla="*/ 179 w 1322"/>
                <a:gd name="T11" fmla="*/ 1481 h 2427"/>
                <a:gd name="T12" fmla="*/ 287 w 1322"/>
                <a:gd name="T13" fmla="*/ 1374 h 2427"/>
                <a:gd name="T14" fmla="*/ 538 w 1322"/>
                <a:gd name="T15" fmla="*/ 1481 h 2427"/>
                <a:gd name="T16" fmla="*/ 789 w 1322"/>
                <a:gd name="T17" fmla="*/ 1159 h 2427"/>
                <a:gd name="T18" fmla="*/ 1039 w 1322"/>
                <a:gd name="T19" fmla="*/ 191 h 2427"/>
                <a:gd name="T20" fmla="*/ 753 w 1322"/>
                <a:gd name="T21" fmla="*/ 13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21514" name="Object 35"/>
            <p:cNvGraphicFramePr>
              <a:graphicFrameLocks noChangeAspect="1"/>
            </p:cNvGraphicFramePr>
            <p:nvPr/>
          </p:nvGraphicFramePr>
          <p:xfrm>
            <a:off x="720" y="1558"/>
            <a:ext cx="1200" cy="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7" name="Bitmap" r:id="rId8" imgW="4038095" imgH="1457143" progId="Paint.Picture">
                    <p:embed/>
                  </p:oleObj>
                </mc:Choice>
                <mc:Fallback>
                  <p:oleObj name="Bitmap" r:id="rId8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1558"/>
                          <a:ext cx="1200" cy="4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5" name="Line 37"/>
            <p:cNvSpPr>
              <a:spLocks noChangeShapeType="1"/>
            </p:cNvSpPr>
            <p:nvPr/>
          </p:nvSpPr>
          <p:spPr bwMode="auto">
            <a:xfrm>
              <a:off x="4294" y="1809"/>
              <a:ext cx="71" cy="251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16" name="Freeform 38"/>
            <p:cNvSpPr>
              <a:spLocks/>
            </p:cNvSpPr>
            <p:nvPr/>
          </p:nvSpPr>
          <p:spPr bwMode="auto">
            <a:xfrm>
              <a:off x="2830" y="1074"/>
              <a:ext cx="2205" cy="1093"/>
            </a:xfrm>
            <a:custGeom>
              <a:avLst/>
              <a:gdLst>
                <a:gd name="T0" fmla="*/ 0 w 2745"/>
                <a:gd name="T1" fmla="*/ 1093 h 1338"/>
                <a:gd name="T2" fmla="*/ 109 w 2745"/>
                <a:gd name="T3" fmla="*/ 982 h 1338"/>
                <a:gd name="T4" fmla="*/ 438 w 2745"/>
                <a:gd name="T5" fmla="*/ 944 h 1338"/>
                <a:gd name="T6" fmla="*/ 766 w 2745"/>
                <a:gd name="T7" fmla="*/ 833 h 1338"/>
                <a:gd name="T8" fmla="*/ 802 w 2745"/>
                <a:gd name="T9" fmla="*/ 463 h 1338"/>
                <a:gd name="T10" fmla="*/ 984 w 2745"/>
                <a:gd name="T11" fmla="*/ 92 h 1338"/>
                <a:gd name="T12" fmla="*/ 1494 w 2745"/>
                <a:gd name="T13" fmla="*/ 19 h 1338"/>
                <a:gd name="T14" fmla="*/ 1895 w 2745"/>
                <a:gd name="T15" fmla="*/ 19 h 1338"/>
                <a:gd name="T16" fmla="*/ 2113 w 2745"/>
                <a:gd name="T17" fmla="*/ 19 h 1338"/>
                <a:gd name="T18" fmla="*/ 2187 w 2745"/>
                <a:gd name="T19" fmla="*/ 130 h 1338"/>
                <a:gd name="T20" fmla="*/ 2004 w 2745"/>
                <a:gd name="T21" fmla="*/ 241 h 1338"/>
                <a:gd name="T22" fmla="*/ 1421 w 2745"/>
                <a:gd name="T23" fmla="*/ 167 h 1338"/>
                <a:gd name="T24" fmla="*/ 1057 w 2745"/>
                <a:gd name="T25" fmla="*/ 167 h 1338"/>
                <a:gd name="T26" fmla="*/ 911 w 2745"/>
                <a:gd name="T27" fmla="*/ 500 h 1338"/>
                <a:gd name="T28" fmla="*/ 984 w 2745"/>
                <a:gd name="T29" fmla="*/ 649 h 1338"/>
                <a:gd name="T30" fmla="*/ 1239 w 2745"/>
                <a:gd name="T31" fmla="*/ 315 h 1338"/>
                <a:gd name="T32" fmla="*/ 1421 w 2745"/>
                <a:gd name="T33" fmla="*/ 389 h 1338"/>
                <a:gd name="T34" fmla="*/ 1421 w 2745"/>
                <a:gd name="T35" fmla="*/ 574 h 1338"/>
                <a:gd name="T36" fmla="*/ 1494 w 2745"/>
                <a:gd name="T37" fmla="*/ 833 h 13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45" h="1338">
                  <a:moveTo>
                    <a:pt x="0" y="1338"/>
                  </a:moveTo>
                  <a:cubicBezTo>
                    <a:pt x="22" y="1285"/>
                    <a:pt x="45" y="1232"/>
                    <a:pt x="136" y="1202"/>
                  </a:cubicBezTo>
                  <a:cubicBezTo>
                    <a:pt x="227" y="1172"/>
                    <a:pt x="409" y="1186"/>
                    <a:pt x="545" y="1156"/>
                  </a:cubicBezTo>
                  <a:cubicBezTo>
                    <a:pt x="681" y="1126"/>
                    <a:pt x="878" y="1118"/>
                    <a:pt x="953" y="1020"/>
                  </a:cubicBezTo>
                  <a:cubicBezTo>
                    <a:pt x="1028" y="922"/>
                    <a:pt x="953" y="718"/>
                    <a:pt x="998" y="567"/>
                  </a:cubicBezTo>
                  <a:cubicBezTo>
                    <a:pt x="1043" y="416"/>
                    <a:pt x="1081" y="204"/>
                    <a:pt x="1225" y="113"/>
                  </a:cubicBezTo>
                  <a:cubicBezTo>
                    <a:pt x="1369" y="22"/>
                    <a:pt x="1671" y="38"/>
                    <a:pt x="1860" y="23"/>
                  </a:cubicBezTo>
                  <a:cubicBezTo>
                    <a:pt x="2049" y="8"/>
                    <a:pt x="2231" y="23"/>
                    <a:pt x="2359" y="23"/>
                  </a:cubicBezTo>
                  <a:cubicBezTo>
                    <a:pt x="2487" y="23"/>
                    <a:pt x="2571" y="0"/>
                    <a:pt x="2631" y="23"/>
                  </a:cubicBezTo>
                  <a:cubicBezTo>
                    <a:pt x="2691" y="46"/>
                    <a:pt x="2745" y="114"/>
                    <a:pt x="2722" y="159"/>
                  </a:cubicBezTo>
                  <a:cubicBezTo>
                    <a:pt x="2699" y="204"/>
                    <a:pt x="2654" y="288"/>
                    <a:pt x="2495" y="295"/>
                  </a:cubicBezTo>
                  <a:cubicBezTo>
                    <a:pt x="2336" y="302"/>
                    <a:pt x="1965" y="219"/>
                    <a:pt x="1769" y="204"/>
                  </a:cubicBezTo>
                  <a:cubicBezTo>
                    <a:pt x="1573" y="189"/>
                    <a:pt x="1422" y="136"/>
                    <a:pt x="1316" y="204"/>
                  </a:cubicBezTo>
                  <a:cubicBezTo>
                    <a:pt x="1210" y="272"/>
                    <a:pt x="1149" y="514"/>
                    <a:pt x="1134" y="612"/>
                  </a:cubicBezTo>
                  <a:cubicBezTo>
                    <a:pt x="1119" y="710"/>
                    <a:pt x="1157" y="832"/>
                    <a:pt x="1225" y="794"/>
                  </a:cubicBezTo>
                  <a:cubicBezTo>
                    <a:pt x="1293" y="756"/>
                    <a:pt x="1452" y="438"/>
                    <a:pt x="1543" y="385"/>
                  </a:cubicBezTo>
                  <a:cubicBezTo>
                    <a:pt x="1634" y="332"/>
                    <a:pt x="1731" y="423"/>
                    <a:pt x="1769" y="476"/>
                  </a:cubicBezTo>
                  <a:cubicBezTo>
                    <a:pt x="1807" y="529"/>
                    <a:pt x="1754" y="612"/>
                    <a:pt x="1769" y="703"/>
                  </a:cubicBezTo>
                  <a:cubicBezTo>
                    <a:pt x="1784" y="794"/>
                    <a:pt x="1845" y="967"/>
                    <a:pt x="1860" y="1020"/>
                  </a:cubicBezTo>
                </a:path>
              </a:pathLst>
            </a:cu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17" name="Line 40"/>
            <p:cNvSpPr>
              <a:spLocks noChangeShapeType="1"/>
            </p:cNvSpPr>
            <p:nvPr/>
          </p:nvSpPr>
          <p:spPr bwMode="auto">
            <a:xfrm>
              <a:off x="3983" y="1666"/>
              <a:ext cx="2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18" name="Line 41"/>
            <p:cNvSpPr>
              <a:spLocks noChangeShapeType="1"/>
            </p:cNvSpPr>
            <p:nvPr/>
          </p:nvSpPr>
          <p:spPr bwMode="auto">
            <a:xfrm>
              <a:off x="4377" y="1666"/>
              <a:ext cx="2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19" name="Line 42"/>
            <p:cNvSpPr>
              <a:spLocks noChangeShapeType="1"/>
            </p:cNvSpPr>
            <p:nvPr/>
          </p:nvSpPr>
          <p:spPr bwMode="auto">
            <a:xfrm>
              <a:off x="3983" y="1666"/>
              <a:ext cx="0" cy="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20" name="Line 43"/>
            <p:cNvSpPr>
              <a:spLocks noChangeShapeType="1"/>
            </p:cNvSpPr>
            <p:nvPr/>
          </p:nvSpPr>
          <p:spPr bwMode="auto">
            <a:xfrm>
              <a:off x="4592" y="1666"/>
              <a:ext cx="0" cy="8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21" name="Line 44"/>
            <p:cNvSpPr>
              <a:spLocks noChangeShapeType="1"/>
            </p:cNvSpPr>
            <p:nvPr/>
          </p:nvSpPr>
          <p:spPr bwMode="auto">
            <a:xfrm flipH="1">
              <a:off x="3983" y="2490"/>
              <a:ext cx="60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1522" name="AutoShape 45"/>
            <p:cNvSpPr>
              <a:spLocks noChangeArrowheads="1"/>
            </p:cNvSpPr>
            <p:nvPr/>
          </p:nvSpPr>
          <p:spPr bwMode="auto">
            <a:xfrm>
              <a:off x="4270" y="2097"/>
              <a:ext cx="287" cy="322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1523" name="Text Box 46"/>
            <p:cNvSpPr txBox="1">
              <a:spLocks noChangeArrowheads="1"/>
            </p:cNvSpPr>
            <p:nvPr/>
          </p:nvSpPr>
          <p:spPr bwMode="auto">
            <a:xfrm>
              <a:off x="3072" y="816"/>
              <a:ext cx="154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Vornahme des 1. C-Rohres</a:t>
              </a:r>
            </a:p>
          </p:txBody>
        </p:sp>
        <p:sp>
          <p:nvSpPr>
            <p:cNvPr id="21524" name="Text Box 49"/>
            <p:cNvSpPr txBox="1">
              <a:spLocks noChangeArrowheads="1"/>
            </p:cNvSpPr>
            <p:nvPr/>
          </p:nvSpPr>
          <p:spPr bwMode="auto">
            <a:xfrm>
              <a:off x="3512" y="666"/>
              <a:ext cx="6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3333CC"/>
                  </a:solidFill>
                </a:rPr>
                <a:t>3. Beispiel</a:t>
              </a:r>
            </a:p>
          </p:txBody>
        </p:sp>
      </p:grpSp>
      <p:sp>
        <p:nvSpPr>
          <p:cNvPr id="21507" name="Rectangle 51"/>
          <p:cNvSpPr>
            <a:spLocks noGrp="1" noChangeArrowheads="1"/>
          </p:cNvSpPr>
          <p:nvPr>
            <p:ph type="title"/>
          </p:nvPr>
        </p:nvSpPr>
        <p:spPr bwMode="auto">
          <a:xfrm>
            <a:off x="4467225" y="6296025"/>
            <a:ext cx="2028825" cy="24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3. Beispiel-Vornahme 1. C-Rohr-Hydrant</a:t>
            </a:r>
          </a:p>
        </p:txBody>
      </p:sp>
    </p:spTree>
    <p:extLst>
      <p:ext uri="{BB962C8B-B14F-4D97-AF65-F5344CB8AC3E}">
        <p14:creationId xmlns:p14="http://schemas.microsoft.com/office/powerpoint/2010/main" val="1512118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8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8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44" name="Text Box 40"/>
          <p:cNvSpPr txBox="1">
            <a:spLocks noChangeArrowheads="1"/>
          </p:cNvSpPr>
          <p:nvPr/>
        </p:nvSpPr>
        <p:spPr bwMode="auto">
          <a:xfrm>
            <a:off x="838200" y="4343400"/>
            <a:ext cx="389731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>
                <a:solidFill>
                  <a:srgbClr val="000000"/>
                </a:solidFill>
              </a:rPr>
              <a:t>Ma: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sichert die Einsatzstelle durch Fahrlicht,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>
                <a:solidFill>
                  <a:srgbClr val="000000"/>
                </a:solidFill>
              </a:rPr>
              <a:t>   blaues Blinklicht und Warnblinkanlage ab,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nimmt die Ein-Personen-Haspel ab,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bedient Pumpe und Aggregate,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unterstützt beim Entnehmen von Geräten,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führt auf Befehl Atemschutzüberwachung durch,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unterstützt ggf. das Verlegen der Schlauchleitungen.  </a:t>
            </a:r>
          </a:p>
        </p:txBody>
      </p:sp>
      <p:sp>
        <p:nvSpPr>
          <p:cNvPr id="200745" name="Text Box 41"/>
          <p:cNvSpPr txBox="1">
            <a:spLocks noChangeArrowheads="1"/>
          </p:cNvSpPr>
          <p:nvPr/>
        </p:nvSpPr>
        <p:spPr bwMode="auto">
          <a:xfrm>
            <a:off x="4800600" y="1371600"/>
            <a:ext cx="362585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>
                <a:solidFill>
                  <a:srgbClr val="000000"/>
                </a:solidFill>
              </a:rPr>
              <a:t>StF: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erkundet,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bestimmt:	die Fahrzeugaufstellung,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>
                <a:solidFill>
                  <a:srgbClr val="000000"/>
                </a:solidFill>
              </a:rPr>
              <a:t>	den Standort der TS,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rüstet sich aus,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schildert in Kurzform die Lage,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erteilt ersten Einsatzbefehl mit: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>
                <a:solidFill>
                  <a:srgbClr val="000000"/>
                </a:solidFill>
              </a:rPr>
              <a:t>	</a:t>
            </a:r>
            <a:r>
              <a:rPr lang="de-DE" altLang="de-DE" sz="1200" b="1">
                <a:solidFill>
                  <a:srgbClr val="000000"/>
                </a:solidFill>
              </a:rPr>
              <a:t>Wasserentnahmestelle,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 b="1">
                <a:solidFill>
                  <a:srgbClr val="000000"/>
                </a:solidFill>
              </a:rPr>
              <a:t>	Lage des Verteilers,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 b="1">
                <a:solidFill>
                  <a:srgbClr val="000000"/>
                </a:solidFill>
              </a:rPr>
              <a:t>	Einheit, Auftrag, Mittel, Ziel, Weg,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 b="1">
                <a:solidFill>
                  <a:srgbClr val="000000"/>
                </a:solidFill>
              </a:rPr>
              <a:t>	vor!,</a:t>
            </a:r>
            <a:r>
              <a:rPr lang="de-DE" altLang="de-DE" sz="1200">
                <a:solidFill>
                  <a:srgbClr val="000000"/>
                </a:solidFill>
              </a:rPr>
              <a:t>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erkundet weiter,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erteilt Befehle und Weisungen,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veranlasst Meldungen, Rückmeldungen und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>
                <a:solidFill>
                  <a:srgbClr val="000000"/>
                </a:solidFill>
              </a:rPr>
              <a:t>   Anforderungen,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erkundet / kontrolliert,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ist für den Einsatzerfolg und die Sicherheit seiner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>
                <a:solidFill>
                  <a:srgbClr val="000000"/>
                </a:solidFill>
              </a:rPr>
              <a:t>   Mannschaft verantwortlich,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ist an keinen bestimmten Platz gebunden.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>
                <a:solidFill>
                  <a:srgbClr val="000000"/>
                </a:solidFill>
              </a:rPr>
              <a:t>	</a:t>
            </a:r>
          </a:p>
        </p:txBody>
      </p:sp>
      <p:grpSp>
        <p:nvGrpSpPr>
          <p:cNvPr id="200752" name="Group 48"/>
          <p:cNvGrpSpPr>
            <a:grpSpLocks/>
          </p:cNvGrpSpPr>
          <p:nvPr/>
        </p:nvGrpSpPr>
        <p:grpSpPr bwMode="auto">
          <a:xfrm>
            <a:off x="733425" y="1143000"/>
            <a:ext cx="3421063" cy="2889250"/>
            <a:chOff x="462" y="720"/>
            <a:chExt cx="2155" cy="1820"/>
          </a:xfrm>
        </p:grpSpPr>
        <p:graphicFrame>
          <p:nvGraphicFramePr>
            <p:cNvPr id="22534" name="Object 30"/>
            <p:cNvGraphicFramePr>
              <a:graphicFrameLocks noChangeAspect="1"/>
            </p:cNvGraphicFramePr>
            <p:nvPr/>
          </p:nvGraphicFramePr>
          <p:xfrm>
            <a:off x="644" y="1503"/>
            <a:ext cx="1182" cy="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6" name="Bitmap" r:id="rId4" imgW="4038095" imgH="1457143" progId="Paint.Picture">
                    <p:embed/>
                  </p:oleObj>
                </mc:Choice>
                <mc:Fallback>
                  <p:oleObj name="Bitmap" r:id="rId4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" y="1503"/>
                          <a:ext cx="1182" cy="4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2535" name="Picture 3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" y="1503"/>
              <a:ext cx="1256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536" name="Group 36"/>
            <p:cNvGrpSpPr>
              <a:grpSpLocks/>
            </p:cNvGrpSpPr>
            <p:nvPr/>
          </p:nvGrpSpPr>
          <p:grpSpPr bwMode="auto">
            <a:xfrm>
              <a:off x="2107" y="1646"/>
              <a:ext cx="117" cy="465"/>
              <a:chOff x="3833" y="572"/>
              <a:chExt cx="141" cy="590"/>
            </a:xfrm>
          </p:grpSpPr>
          <p:pic>
            <p:nvPicPr>
              <p:cNvPr id="22541" name="Picture 37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2" y="572"/>
                <a:ext cx="13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22542" name="Object 38"/>
              <p:cNvGraphicFramePr>
                <a:graphicFrameLocks noChangeAspect="1"/>
              </p:cNvGraphicFramePr>
              <p:nvPr/>
            </p:nvGraphicFramePr>
            <p:xfrm>
              <a:off x="3833" y="890"/>
              <a:ext cx="13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17" name="Bitmap" r:id="rId8" imgW="2734057" imgH="5458587" progId="Paint.Picture">
                      <p:embed/>
                    </p:oleObj>
                  </mc:Choice>
                  <mc:Fallback>
                    <p:oleObj name="Bitmap" r:id="rId8" imgW="2734057" imgH="5458587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3" y="890"/>
                            <a:ext cx="136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2537" name="Text Box 39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pic>
          <p:nvPicPr>
            <p:cNvPr id="22538" name="Picture 42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7" y="1646"/>
              <a:ext cx="360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9" name="Picture 4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" y="2146"/>
              <a:ext cx="353" cy="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0" name="Picture 44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" y="2146"/>
              <a:ext cx="1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533" name="Rectangle 47"/>
          <p:cNvSpPr>
            <a:spLocks noGrp="1" noChangeArrowheads="1"/>
          </p:cNvSpPr>
          <p:nvPr>
            <p:ph type="title"/>
          </p:nvPr>
        </p:nvSpPr>
        <p:spPr bwMode="auto">
          <a:xfrm>
            <a:off x="4448175" y="6276975"/>
            <a:ext cx="1704975" cy="21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3. Beispiel-Aufgaben Ma und StF</a:t>
            </a:r>
          </a:p>
        </p:txBody>
      </p:sp>
    </p:spTree>
    <p:extLst>
      <p:ext uri="{BB962C8B-B14F-4D97-AF65-F5344CB8AC3E}">
        <p14:creationId xmlns:p14="http://schemas.microsoft.com/office/powerpoint/2010/main" val="435205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0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44" grpId="0"/>
      <p:bldP spid="2007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2"/>
          <p:cNvSpPr txBox="1">
            <a:spLocks noChangeArrowheads="1"/>
          </p:cNvSpPr>
          <p:nvPr/>
        </p:nvSpPr>
        <p:spPr bwMode="auto">
          <a:xfrm>
            <a:off x="6958013" y="5954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 sz="1800">
              <a:solidFill>
                <a:srgbClr val="000000"/>
              </a:solidFill>
            </a:endParaRPr>
          </a:p>
        </p:txBody>
      </p:sp>
      <p:grpSp>
        <p:nvGrpSpPr>
          <p:cNvPr id="202822" name="Group 70"/>
          <p:cNvGrpSpPr>
            <a:grpSpLocks/>
          </p:cNvGrpSpPr>
          <p:nvPr/>
        </p:nvGrpSpPr>
        <p:grpSpPr bwMode="auto">
          <a:xfrm>
            <a:off x="733425" y="1143000"/>
            <a:ext cx="7505700" cy="4714875"/>
            <a:chOff x="462" y="720"/>
            <a:chExt cx="4728" cy="2970"/>
          </a:xfrm>
        </p:grpSpPr>
        <p:sp>
          <p:nvSpPr>
            <p:cNvPr id="23557" name="Text Box 43"/>
            <p:cNvSpPr txBox="1">
              <a:spLocks noChangeArrowheads="1"/>
            </p:cNvSpPr>
            <p:nvPr/>
          </p:nvSpPr>
          <p:spPr bwMode="auto">
            <a:xfrm>
              <a:off x="3840" y="1104"/>
              <a:ext cx="10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FF0000"/>
                  </a:solidFill>
                </a:rPr>
                <a:t>Angriffstrupp</a:t>
              </a:r>
            </a:p>
          </p:txBody>
        </p:sp>
        <p:sp>
          <p:nvSpPr>
            <p:cNvPr id="23558" name="Text Box 47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23559" name="Text Box 52"/>
            <p:cNvSpPr txBox="1">
              <a:spLocks noChangeArrowheads="1"/>
            </p:cNvSpPr>
            <p:nvPr/>
          </p:nvSpPr>
          <p:spPr bwMode="auto">
            <a:xfrm>
              <a:off x="3120" y="816"/>
              <a:ext cx="142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Vornahme des 1. Rohres</a:t>
              </a:r>
            </a:p>
          </p:txBody>
        </p:sp>
        <p:graphicFrame>
          <p:nvGraphicFramePr>
            <p:cNvPr id="23560" name="Object 30"/>
            <p:cNvGraphicFramePr>
              <a:graphicFrameLocks noChangeAspect="1"/>
            </p:cNvGraphicFramePr>
            <p:nvPr/>
          </p:nvGraphicFramePr>
          <p:xfrm>
            <a:off x="852" y="1949"/>
            <a:ext cx="1138" cy="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3" name="Bitmap" r:id="rId4" imgW="4038095" imgH="1457143" progId="Paint.Picture">
                    <p:embed/>
                  </p:oleObj>
                </mc:Choice>
                <mc:Fallback>
                  <p:oleObj name="Bitmap" r:id="rId4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2" y="1949"/>
                          <a:ext cx="1138" cy="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61" name="Object 32"/>
            <p:cNvGraphicFramePr>
              <a:graphicFrameLocks noChangeAspect="1"/>
            </p:cNvGraphicFramePr>
            <p:nvPr/>
          </p:nvGraphicFramePr>
          <p:xfrm>
            <a:off x="2659" y="2529"/>
            <a:ext cx="326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4" name="Bitmap" r:id="rId6" imgW="2276793" imgH="2010056" progId="Paint.Picture">
                    <p:embed/>
                  </p:oleObj>
                </mc:Choice>
                <mc:Fallback>
                  <p:oleObj name="Bitmap" r:id="rId6" imgW="2276793" imgH="201005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9" y="2529"/>
                          <a:ext cx="326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3562" name="Picture 3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7" y="1514"/>
              <a:ext cx="331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3" name="Picture 3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2" y="1296"/>
              <a:ext cx="216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4" name="Picture 38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0" y="1296"/>
              <a:ext cx="217" cy="2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5" name="Picture 39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7" y="1296"/>
              <a:ext cx="14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40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7" y="1623"/>
              <a:ext cx="135" cy="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7" name="Picture 41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1949"/>
              <a:ext cx="1210" cy="4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568" name="Group 44"/>
            <p:cNvGrpSpPr>
              <a:grpSpLocks/>
            </p:cNvGrpSpPr>
            <p:nvPr/>
          </p:nvGrpSpPr>
          <p:grpSpPr bwMode="auto">
            <a:xfrm>
              <a:off x="4312" y="3218"/>
              <a:ext cx="112" cy="472"/>
              <a:chOff x="3833" y="572"/>
              <a:chExt cx="141" cy="590"/>
            </a:xfrm>
          </p:grpSpPr>
          <p:pic>
            <p:nvPicPr>
              <p:cNvPr id="23585" name="Picture 45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2" y="572"/>
                <a:ext cx="13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23586" name="Object 46"/>
              <p:cNvGraphicFramePr>
                <a:graphicFrameLocks noChangeAspect="1"/>
              </p:cNvGraphicFramePr>
              <p:nvPr/>
            </p:nvGraphicFramePr>
            <p:xfrm>
              <a:off x="3833" y="890"/>
              <a:ext cx="13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45" name="Bitmap" r:id="rId14" imgW="2734057" imgH="5458587" progId="Paint.Picture">
                      <p:embed/>
                    </p:oleObj>
                  </mc:Choice>
                  <mc:Fallback>
                    <p:oleObj name="Bitmap" r:id="rId14" imgW="2734057" imgH="5458587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3" y="890"/>
                            <a:ext cx="136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569" name="Freeform 48"/>
            <p:cNvSpPr>
              <a:spLocks/>
            </p:cNvSpPr>
            <p:nvPr/>
          </p:nvSpPr>
          <p:spPr bwMode="auto">
            <a:xfrm>
              <a:off x="2936" y="1496"/>
              <a:ext cx="2188" cy="1070"/>
            </a:xfrm>
            <a:custGeom>
              <a:avLst/>
              <a:gdLst>
                <a:gd name="T0" fmla="*/ 0 w 2745"/>
                <a:gd name="T1" fmla="*/ 1070 h 1338"/>
                <a:gd name="T2" fmla="*/ 108 w 2745"/>
                <a:gd name="T3" fmla="*/ 961 h 1338"/>
                <a:gd name="T4" fmla="*/ 434 w 2745"/>
                <a:gd name="T5" fmla="*/ 924 h 1338"/>
                <a:gd name="T6" fmla="*/ 760 w 2745"/>
                <a:gd name="T7" fmla="*/ 816 h 1338"/>
                <a:gd name="T8" fmla="*/ 795 w 2745"/>
                <a:gd name="T9" fmla="*/ 453 h 1338"/>
                <a:gd name="T10" fmla="*/ 976 w 2745"/>
                <a:gd name="T11" fmla="*/ 90 h 1338"/>
                <a:gd name="T12" fmla="*/ 1483 w 2745"/>
                <a:gd name="T13" fmla="*/ 18 h 1338"/>
                <a:gd name="T14" fmla="*/ 1880 w 2745"/>
                <a:gd name="T15" fmla="*/ 18 h 1338"/>
                <a:gd name="T16" fmla="*/ 2097 w 2745"/>
                <a:gd name="T17" fmla="*/ 18 h 1338"/>
                <a:gd name="T18" fmla="*/ 2170 w 2745"/>
                <a:gd name="T19" fmla="*/ 127 h 1338"/>
                <a:gd name="T20" fmla="*/ 1989 w 2745"/>
                <a:gd name="T21" fmla="*/ 236 h 1338"/>
                <a:gd name="T22" fmla="*/ 1410 w 2745"/>
                <a:gd name="T23" fmla="*/ 163 h 1338"/>
                <a:gd name="T24" fmla="*/ 1049 w 2745"/>
                <a:gd name="T25" fmla="*/ 163 h 1338"/>
                <a:gd name="T26" fmla="*/ 904 w 2745"/>
                <a:gd name="T27" fmla="*/ 489 h 1338"/>
                <a:gd name="T28" fmla="*/ 976 w 2745"/>
                <a:gd name="T29" fmla="*/ 635 h 1338"/>
                <a:gd name="T30" fmla="*/ 1230 w 2745"/>
                <a:gd name="T31" fmla="*/ 308 h 1338"/>
                <a:gd name="T32" fmla="*/ 1410 w 2745"/>
                <a:gd name="T33" fmla="*/ 381 h 1338"/>
                <a:gd name="T34" fmla="*/ 1410 w 2745"/>
                <a:gd name="T35" fmla="*/ 562 h 1338"/>
                <a:gd name="T36" fmla="*/ 1483 w 2745"/>
                <a:gd name="T37" fmla="*/ 816 h 13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45" h="1338">
                  <a:moveTo>
                    <a:pt x="0" y="1338"/>
                  </a:moveTo>
                  <a:cubicBezTo>
                    <a:pt x="22" y="1285"/>
                    <a:pt x="45" y="1232"/>
                    <a:pt x="136" y="1202"/>
                  </a:cubicBezTo>
                  <a:cubicBezTo>
                    <a:pt x="227" y="1172"/>
                    <a:pt x="409" y="1186"/>
                    <a:pt x="545" y="1156"/>
                  </a:cubicBezTo>
                  <a:cubicBezTo>
                    <a:pt x="681" y="1126"/>
                    <a:pt x="878" y="1118"/>
                    <a:pt x="953" y="1020"/>
                  </a:cubicBezTo>
                  <a:cubicBezTo>
                    <a:pt x="1028" y="922"/>
                    <a:pt x="953" y="718"/>
                    <a:pt x="998" y="567"/>
                  </a:cubicBezTo>
                  <a:cubicBezTo>
                    <a:pt x="1043" y="416"/>
                    <a:pt x="1081" y="204"/>
                    <a:pt x="1225" y="113"/>
                  </a:cubicBezTo>
                  <a:cubicBezTo>
                    <a:pt x="1369" y="22"/>
                    <a:pt x="1671" y="38"/>
                    <a:pt x="1860" y="23"/>
                  </a:cubicBezTo>
                  <a:cubicBezTo>
                    <a:pt x="2049" y="8"/>
                    <a:pt x="2231" y="23"/>
                    <a:pt x="2359" y="23"/>
                  </a:cubicBezTo>
                  <a:cubicBezTo>
                    <a:pt x="2487" y="23"/>
                    <a:pt x="2571" y="0"/>
                    <a:pt x="2631" y="23"/>
                  </a:cubicBezTo>
                  <a:cubicBezTo>
                    <a:pt x="2691" y="46"/>
                    <a:pt x="2745" y="114"/>
                    <a:pt x="2722" y="159"/>
                  </a:cubicBezTo>
                  <a:cubicBezTo>
                    <a:pt x="2699" y="204"/>
                    <a:pt x="2654" y="288"/>
                    <a:pt x="2495" y="295"/>
                  </a:cubicBezTo>
                  <a:cubicBezTo>
                    <a:pt x="2336" y="302"/>
                    <a:pt x="1965" y="219"/>
                    <a:pt x="1769" y="204"/>
                  </a:cubicBezTo>
                  <a:cubicBezTo>
                    <a:pt x="1573" y="189"/>
                    <a:pt x="1422" y="136"/>
                    <a:pt x="1316" y="204"/>
                  </a:cubicBezTo>
                  <a:cubicBezTo>
                    <a:pt x="1210" y="272"/>
                    <a:pt x="1149" y="514"/>
                    <a:pt x="1134" y="612"/>
                  </a:cubicBezTo>
                  <a:cubicBezTo>
                    <a:pt x="1119" y="710"/>
                    <a:pt x="1157" y="832"/>
                    <a:pt x="1225" y="794"/>
                  </a:cubicBezTo>
                  <a:cubicBezTo>
                    <a:pt x="1293" y="756"/>
                    <a:pt x="1452" y="438"/>
                    <a:pt x="1543" y="385"/>
                  </a:cubicBezTo>
                  <a:cubicBezTo>
                    <a:pt x="1634" y="332"/>
                    <a:pt x="1731" y="423"/>
                    <a:pt x="1769" y="476"/>
                  </a:cubicBezTo>
                  <a:cubicBezTo>
                    <a:pt x="1807" y="529"/>
                    <a:pt x="1754" y="612"/>
                    <a:pt x="1769" y="703"/>
                  </a:cubicBezTo>
                  <a:cubicBezTo>
                    <a:pt x="1784" y="794"/>
                    <a:pt x="1845" y="967"/>
                    <a:pt x="1860" y="1020"/>
                  </a:cubicBezTo>
                </a:path>
              </a:pathLst>
            </a:custGeom>
            <a:noFill/>
            <a:ln w="76200" cap="flat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570" name="Line 50"/>
            <p:cNvSpPr>
              <a:spLocks noChangeShapeType="1"/>
            </p:cNvSpPr>
            <p:nvPr/>
          </p:nvSpPr>
          <p:spPr bwMode="auto">
            <a:xfrm>
              <a:off x="3129" y="1913"/>
              <a:ext cx="1229" cy="4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23571" name="Picture 51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6" y="1840"/>
              <a:ext cx="434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2" name="Picture 53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6" y="3218"/>
              <a:ext cx="347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73" name="Line 49"/>
            <p:cNvSpPr>
              <a:spLocks noChangeShapeType="1"/>
            </p:cNvSpPr>
            <p:nvPr/>
          </p:nvSpPr>
          <p:spPr bwMode="auto">
            <a:xfrm>
              <a:off x="4384" y="2197"/>
              <a:ext cx="71" cy="18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574" name="Line 54"/>
            <p:cNvSpPr>
              <a:spLocks noChangeShapeType="1"/>
            </p:cNvSpPr>
            <p:nvPr/>
          </p:nvSpPr>
          <p:spPr bwMode="auto">
            <a:xfrm>
              <a:off x="4069" y="2058"/>
              <a:ext cx="2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575" name="Line 55"/>
            <p:cNvSpPr>
              <a:spLocks noChangeShapeType="1"/>
            </p:cNvSpPr>
            <p:nvPr/>
          </p:nvSpPr>
          <p:spPr bwMode="auto">
            <a:xfrm>
              <a:off x="4467" y="2058"/>
              <a:ext cx="2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576" name="Line 56"/>
            <p:cNvSpPr>
              <a:spLocks noChangeShapeType="1"/>
            </p:cNvSpPr>
            <p:nvPr/>
          </p:nvSpPr>
          <p:spPr bwMode="auto">
            <a:xfrm>
              <a:off x="4069" y="2058"/>
              <a:ext cx="0" cy="8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577" name="Line 57"/>
            <p:cNvSpPr>
              <a:spLocks noChangeShapeType="1"/>
            </p:cNvSpPr>
            <p:nvPr/>
          </p:nvSpPr>
          <p:spPr bwMode="auto">
            <a:xfrm>
              <a:off x="4684" y="2058"/>
              <a:ext cx="0" cy="83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578" name="Line 58"/>
            <p:cNvSpPr>
              <a:spLocks noChangeShapeType="1"/>
            </p:cNvSpPr>
            <p:nvPr/>
          </p:nvSpPr>
          <p:spPr bwMode="auto">
            <a:xfrm flipH="1">
              <a:off x="4069" y="2892"/>
              <a:ext cx="61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3579" name="AutoShape 59"/>
            <p:cNvSpPr>
              <a:spLocks noChangeArrowheads="1"/>
            </p:cNvSpPr>
            <p:nvPr/>
          </p:nvSpPr>
          <p:spPr bwMode="auto">
            <a:xfrm>
              <a:off x="4359" y="2493"/>
              <a:ext cx="289" cy="326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pic>
          <p:nvPicPr>
            <p:cNvPr id="23580" name="Picture 60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8" y="2638"/>
              <a:ext cx="434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81" name="Picture 61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3" y="1514"/>
              <a:ext cx="309" cy="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82" name="Picture 62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36" y="1478"/>
              <a:ext cx="340" cy="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83" name="Picture 6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" y="1478"/>
              <a:ext cx="105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84" name="Line 68"/>
            <p:cNvSpPr>
              <a:spLocks noChangeShapeType="1"/>
            </p:cNvSpPr>
            <p:nvPr/>
          </p:nvSpPr>
          <p:spPr bwMode="auto">
            <a:xfrm rot="21426225" flipV="1">
              <a:off x="3085" y="2438"/>
              <a:ext cx="15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3556" name="Rectangle 71"/>
          <p:cNvSpPr>
            <a:spLocks noGrp="1" noChangeArrowheads="1"/>
          </p:cNvSpPr>
          <p:nvPr>
            <p:ph type="title"/>
          </p:nvPr>
        </p:nvSpPr>
        <p:spPr bwMode="auto">
          <a:xfrm>
            <a:off x="4505325" y="6265863"/>
            <a:ext cx="1895475" cy="230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3. Beispiel-Vornahme 1. C-Rohr AT</a:t>
            </a:r>
          </a:p>
        </p:txBody>
      </p:sp>
    </p:spTree>
    <p:extLst>
      <p:ext uri="{BB962C8B-B14F-4D97-AF65-F5344CB8AC3E}">
        <p14:creationId xmlns:p14="http://schemas.microsoft.com/office/powerpoint/2010/main" val="2401791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2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2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35" name="Group 35"/>
          <p:cNvGrpSpPr>
            <a:grpSpLocks/>
          </p:cNvGrpSpPr>
          <p:nvPr/>
        </p:nvGrpSpPr>
        <p:grpSpPr bwMode="auto">
          <a:xfrm>
            <a:off x="733425" y="1143000"/>
            <a:ext cx="6473825" cy="4365625"/>
            <a:chOff x="462" y="720"/>
            <a:chExt cx="4078" cy="2750"/>
          </a:xfrm>
        </p:grpSpPr>
        <p:sp>
          <p:nvSpPr>
            <p:cNvPr id="24580" name="Text Box 30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24581" name="Text Box 31"/>
            <p:cNvSpPr txBox="1">
              <a:spLocks noChangeArrowheads="1"/>
            </p:cNvSpPr>
            <p:nvPr/>
          </p:nvSpPr>
          <p:spPr bwMode="auto">
            <a:xfrm>
              <a:off x="3504" y="960"/>
              <a:ext cx="10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FF0000"/>
                  </a:solidFill>
                </a:rPr>
                <a:t>Angriffstrupp</a:t>
              </a:r>
            </a:p>
          </p:txBody>
        </p:sp>
        <p:sp>
          <p:nvSpPr>
            <p:cNvPr id="24582" name="Text Box 32"/>
            <p:cNvSpPr txBox="1">
              <a:spLocks noChangeArrowheads="1"/>
            </p:cNvSpPr>
            <p:nvPr/>
          </p:nvSpPr>
          <p:spPr bwMode="auto">
            <a:xfrm>
              <a:off x="1632" y="1536"/>
              <a:ext cx="2832" cy="1934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AT: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Einsatzbefehl ab „Einheit“ wiederholen,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(mit WT die TS entnehmen und in Stellung bringen),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ausrüsten,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Verteiler setzen,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ausreichend C-Schläuche am Verteiler bereitstellen,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C-Leitung vom Verteiler zur Rauchgrenze verlegen,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ausreichende Schlauchreserve sichern,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Strahlrohr ankuppeln,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Kommando zum Ma  „1. Rohr Wasser Marsch!“,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Wasserabgabe prüfen,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Lungenautomat gegenseitig anlegen,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über Funk: Meldung an Atemschutzüberwachung,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in den Brandraum vorgehen.</a:t>
              </a:r>
            </a:p>
          </p:txBody>
        </p:sp>
      </p:grpSp>
      <p:sp>
        <p:nvSpPr>
          <p:cNvPr id="24579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4400550" y="6276975"/>
            <a:ext cx="1428750" cy="21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3. Beispiel-Aufgaben AT</a:t>
            </a:r>
          </a:p>
        </p:txBody>
      </p:sp>
    </p:spTree>
    <p:extLst>
      <p:ext uri="{BB962C8B-B14F-4D97-AF65-F5344CB8AC3E}">
        <p14:creationId xmlns:p14="http://schemas.microsoft.com/office/powerpoint/2010/main" val="36532290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931" name="Group 83"/>
          <p:cNvGrpSpPr>
            <a:grpSpLocks/>
          </p:cNvGrpSpPr>
          <p:nvPr/>
        </p:nvGrpSpPr>
        <p:grpSpPr bwMode="auto">
          <a:xfrm>
            <a:off x="733425" y="1143000"/>
            <a:ext cx="7356475" cy="4876800"/>
            <a:chOff x="462" y="720"/>
            <a:chExt cx="4634" cy="3072"/>
          </a:xfrm>
        </p:grpSpPr>
        <p:sp>
          <p:nvSpPr>
            <p:cNvPr id="25604" name="Text Box 42"/>
            <p:cNvSpPr txBox="1">
              <a:spLocks noChangeArrowheads="1"/>
            </p:cNvSpPr>
            <p:nvPr/>
          </p:nvSpPr>
          <p:spPr bwMode="auto">
            <a:xfrm>
              <a:off x="3504" y="864"/>
              <a:ext cx="9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3333CC"/>
                  </a:solidFill>
                </a:rPr>
                <a:t>Wassertrupp</a:t>
              </a:r>
            </a:p>
          </p:txBody>
        </p:sp>
        <p:sp>
          <p:nvSpPr>
            <p:cNvPr id="25605" name="Text Box 46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pic>
          <p:nvPicPr>
            <p:cNvPr id="25606" name="Picture 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" y="3315"/>
              <a:ext cx="271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7" name="Line 31"/>
            <p:cNvSpPr>
              <a:spLocks noChangeShapeType="1"/>
            </p:cNvSpPr>
            <p:nvPr/>
          </p:nvSpPr>
          <p:spPr bwMode="auto">
            <a:xfrm>
              <a:off x="2556" y="353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608" name="Freeform 32"/>
            <p:cNvSpPr>
              <a:spLocks/>
            </p:cNvSpPr>
            <p:nvPr/>
          </p:nvSpPr>
          <p:spPr bwMode="auto">
            <a:xfrm>
              <a:off x="1278" y="2032"/>
              <a:ext cx="980" cy="1702"/>
            </a:xfrm>
            <a:custGeom>
              <a:avLst/>
              <a:gdLst>
                <a:gd name="T0" fmla="*/ 0 w 1322"/>
                <a:gd name="T1" fmla="*/ 1411 h 2427"/>
                <a:gd name="T2" fmla="*/ 168 w 1322"/>
                <a:gd name="T3" fmla="*/ 1569 h 2427"/>
                <a:gd name="T4" fmla="*/ 606 w 1322"/>
                <a:gd name="T5" fmla="*/ 1697 h 2427"/>
                <a:gd name="T6" fmla="*/ 706 w 1322"/>
                <a:gd name="T7" fmla="*/ 1538 h 2427"/>
                <a:gd name="T8" fmla="*/ 370 w 1322"/>
                <a:gd name="T9" fmla="*/ 1443 h 2427"/>
                <a:gd name="T10" fmla="*/ 168 w 1322"/>
                <a:gd name="T11" fmla="*/ 1315 h 2427"/>
                <a:gd name="T12" fmla="*/ 269 w 1322"/>
                <a:gd name="T13" fmla="*/ 1220 h 2427"/>
                <a:gd name="T14" fmla="*/ 504 w 1322"/>
                <a:gd name="T15" fmla="*/ 1315 h 2427"/>
                <a:gd name="T16" fmla="*/ 740 w 1322"/>
                <a:gd name="T17" fmla="*/ 1029 h 2427"/>
                <a:gd name="T18" fmla="*/ 975 w 1322"/>
                <a:gd name="T19" fmla="*/ 170 h 2427"/>
                <a:gd name="T20" fmla="*/ 706 w 1322"/>
                <a:gd name="T21" fmla="*/ 11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609" name="Freeform 33"/>
            <p:cNvSpPr>
              <a:spLocks/>
            </p:cNvSpPr>
            <p:nvPr/>
          </p:nvSpPr>
          <p:spPr bwMode="auto">
            <a:xfrm>
              <a:off x="1917" y="1980"/>
              <a:ext cx="705" cy="1065"/>
            </a:xfrm>
            <a:custGeom>
              <a:avLst/>
              <a:gdLst>
                <a:gd name="T0" fmla="*/ 705 w 952"/>
                <a:gd name="T1" fmla="*/ 476 h 1520"/>
                <a:gd name="T2" fmla="*/ 672 w 952"/>
                <a:gd name="T3" fmla="*/ 445 h 1520"/>
                <a:gd name="T4" fmla="*/ 672 w 952"/>
                <a:gd name="T5" fmla="*/ 286 h 1520"/>
                <a:gd name="T6" fmla="*/ 638 w 952"/>
                <a:gd name="T7" fmla="*/ 222 h 1520"/>
                <a:gd name="T8" fmla="*/ 538 w 952"/>
                <a:gd name="T9" fmla="*/ 318 h 1520"/>
                <a:gd name="T10" fmla="*/ 538 w 952"/>
                <a:gd name="T11" fmla="*/ 954 h 1520"/>
                <a:gd name="T12" fmla="*/ 437 w 952"/>
                <a:gd name="T13" fmla="*/ 985 h 1520"/>
                <a:gd name="T14" fmla="*/ 370 w 952"/>
                <a:gd name="T15" fmla="*/ 890 h 1520"/>
                <a:gd name="T16" fmla="*/ 437 w 952"/>
                <a:gd name="T17" fmla="*/ 222 h 1520"/>
                <a:gd name="T18" fmla="*/ 302 w 952"/>
                <a:gd name="T19" fmla="*/ 32 h 1520"/>
                <a:gd name="T20" fmla="*/ 168 w 952"/>
                <a:gd name="T21" fmla="*/ 32 h 1520"/>
                <a:gd name="T22" fmla="*/ 0 w 952"/>
                <a:gd name="T23" fmla="*/ 32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610" name="Oval 34"/>
            <p:cNvSpPr>
              <a:spLocks noChangeArrowheads="1"/>
            </p:cNvSpPr>
            <p:nvPr/>
          </p:nvSpPr>
          <p:spPr bwMode="auto">
            <a:xfrm>
              <a:off x="1043" y="3697"/>
              <a:ext cx="235" cy="9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5611" name="Line 35"/>
            <p:cNvSpPr>
              <a:spLocks noChangeShapeType="1"/>
            </p:cNvSpPr>
            <p:nvPr/>
          </p:nvSpPr>
          <p:spPr bwMode="auto">
            <a:xfrm>
              <a:off x="2556" y="3538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25612" name="Picture 36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0" y="3379"/>
              <a:ext cx="300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3" name="Picture 37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0" y="3379"/>
              <a:ext cx="300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4" name="Picture 3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8" y="3188"/>
              <a:ext cx="202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5" name="Picture 3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" y="3188"/>
              <a:ext cx="201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6" name="Picture 40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6" y="3506"/>
              <a:ext cx="114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7" name="Picture 4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" y="1820"/>
              <a:ext cx="1127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5618" name="Object 43"/>
            <p:cNvGraphicFramePr>
              <a:graphicFrameLocks noChangeAspect="1"/>
            </p:cNvGraphicFramePr>
            <p:nvPr/>
          </p:nvGraphicFramePr>
          <p:xfrm>
            <a:off x="975" y="2710"/>
            <a:ext cx="481" cy="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4" name="Bitmap" r:id="rId10" imgW="2152951" imgH="2257740" progId="Paint.Picture">
                    <p:embed/>
                  </p:oleObj>
                </mc:Choice>
                <mc:Fallback>
                  <p:oleObj name="Bitmap" r:id="rId10" imgW="2152951" imgH="225774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2710"/>
                          <a:ext cx="481" cy="4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19" name="Line 44"/>
            <p:cNvSpPr>
              <a:spLocks noChangeShapeType="1"/>
            </p:cNvSpPr>
            <p:nvPr/>
          </p:nvSpPr>
          <p:spPr bwMode="auto">
            <a:xfrm flipH="1">
              <a:off x="2219" y="2265"/>
              <a:ext cx="34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620" name="Line 45"/>
            <p:cNvSpPr>
              <a:spLocks noChangeShapeType="1"/>
            </p:cNvSpPr>
            <p:nvPr/>
          </p:nvSpPr>
          <p:spPr bwMode="auto">
            <a:xfrm>
              <a:off x="2355" y="2265"/>
              <a:ext cx="0" cy="1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25621" name="Picture 47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6" y="1248"/>
              <a:ext cx="13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2" name="Picture 48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6" y="1534"/>
              <a:ext cx="125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23" name="Line 49"/>
            <p:cNvSpPr>
              <a:spLocks noChangeShapeType="1"/>
            </p:cNvSpPr>
            <p:nvPr/>
          </p:nvSpPr>
          <p:spPr bwMode="auto">
            <a:xfrm>
              <a:off x="3969" y="1915"/>
              <a:ext cx="2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624" name="Line 50"/>
            <p:cNvSpPr>
              <a:spLocks noChangeShapeType="1"/>
            </p:cNvSpPr>
            <p:nvPr/>
          </p:nvSpPr>
          <p:spPr bwMode="auto">
            <a:xfrm>
              <a:off x="4339" y="1915"/>
              <a:ext cx="20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625" name="Line 51"/>
            <p:cNvSpPr>
              <a:spLocks noChangeShapeType="1"/>
            </p:cNvSpPr>
            <p:nvPr/>
          </p:nvSpPr>
          <p:spPr bwMode="auto">
            <a:xfrm>
              <a:off x="3969" y="1915"/>
              <a:ext cx="0" cy="7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626" name="Line 52"/>
            <p:cNvSpPr>
              <a:spLocks noChangeShapeType="1"/>
            </p:cNvSpPr>
            <p:nvPr/>
          </p:nvSpPr>
          <p:spPr bwMode="auto">
            <a:xfrm>
              <a:off x="4541" y="1915"/>
              <a:ext cx="0" cy="73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627" name="Line 53"/>
            <p:cNvSpPr>
              <a:spLocks noChangeShapeType="1"/>
            </p:cNvSpPr>
            <p:nvPr/>
          </p:nvSpPr>
          <p:spPr bwMode="auto">
            <a:xfrm flipH="1">
              <a:off x="3969" y="2648"/>
              <a:ext cx="5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628" name="AutoShape 54"/>
            <p:cNvSpPr>
              <a:spLocks noChangeArrowheads="1"/>
            </p:cNvSpPr>
            <p:nvPr/>
          </p:nvSpPr>
          <p:spPr bwMode="auto">
            <a:xfrm>
              <a:off x="4238" y="2298"/>
              <a:ext cx="270" cy="285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5629" name="Rectangle 55"/>
            <p:cNvSpPr>
              <a:spLocks noChangeArrowheads="1"/>
            </p:cNvSpPr>
            <p:nvPr/>
          </p:nvSpPr>
          <p:spPr bwMode="auto">
            <a:xfrm>
              <a:off x="4171" y="1948"/>
              <a:ext cx="201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5630" name="Rectangle 56"/>
            <p:cNvSpPr>
              <a:spLocks noChangeArrowheads="1"/>
            </p:cNvSpPr>
            <p:nvPr/>
          </p:nvSpPr>
          <p:spPr bwMode="auto">
            <a:xfrm>
              <a:off x="4137" y="1948"/>
              <a:ext cx="269" cy="2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pic>
          <p:nvPicPr>
            <p:cNvPr id="25631" name="Picture 57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4" y="1438"/>
              <a:ext cx="308" cy="3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2" name="Picture 5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28" y="1248"/>
              <a:ext cx="202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3" name="Picture 5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2" y="1248"/>
              <a:ext cx="201" cy="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4" name="Picture 60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6" y="1248"/>
              <a:ext cx="13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35" name="Picture 61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6" y="1534"/>
              <a:ext cx="125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636" name="Group 62"/>
            <p:cNvGrpSpPr>
              <a:grpSpLocks/>
            </p:cNvGrpSpPr>
            <p:nvPr/>
          </p:nvGrpSpPr>
          <p:grpSpPr bwMode="auto">
            <a:xfrm>
              <a:off x="4630" y="2234"/>
              <a:ext cx="104" cy="414"/>
              <a:chOff x="3833" y="572"/>
              <a:chExt cx="141" cy="590"/>
            </a:xfrm>
          </p:grpSpPr>
          <p:pic>
            <p:nvPicPr>
              <p:cNvPr id="25648" name="Picture 63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2" y="572"/>
                <a:ext cx="13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25649" name="Object 64"/>
              <p:cNvGraphicFramePr>
                <a:graphicFrameLocks noChangeAspect="1"/>
              </p:cNvGraphicFramePr>
              <p:nvPr/>
            </p:nvGraphicFramePr>
            <p:xfrm>
              <a:off x="3833" y="890"/>
              <a:ext cx="13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465" name="Bitmap" r:id="rId16" imgW="2734057" imgH="5458587" progId="Paint.Picture">
                      <p:embed/>
                    </p:oleObj>
                  </mc:Choice>
                  <mc:Fallback>
                    <p:oleObj name="Bitmap" r:id="rId16" imgW="2734057" imgH="5458587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3" y="890"/>
                            <a:ext cx="136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5637" name="Freeform 65"/>
            <p:cNvSpPr>
              <a:spLocks/>
            </p:cNvSpPr>
            <p:nvPr/>
          </p:nvSpPr>
          <p:spPr bwMode="auto">
            <a:xfrm>
              <a:off x="2892" y="1420"/>
              <a:ext cx="2036" cy="937"/>
            </a:xfrm>
            <a:custGeom>
              <a:avLst/>
              <a:gdLst>
                <a:gd name="T0" fmla="*/ 0 w 2745"/>
                <a:gd name="T1" fmla="*/ 937 h 1338"/>
                <a:gd name="T2" fmla="*/ 101 w 2745"/>
                <a:gd name="T3" fmla="*/ 842 h 1338"/>
                <a:gd name="T4" fmla="*/ 404 w 2745"/>
                <a:gd name="T5" fmla="*/ 810 h 1338"/>
                <a:gd name="T6" fmla="*/ 707 w 2745"/>
                <a:gd name="T7" fmla="*/ 714 h 1338"/>
                <a:gd name="T8" fmla="*/ 740 w 2745"/>
                <a:gd name="T9" fmla="*/ 397 h 1338"/>
                <a:gd name="T10" fmla="*/ 909 w 2745"/>
                <a:gd name="T11" fmla="*/ 79 h 1338"/>
                <a:gd name="T12" fmla="*/ 1380 w 2745"/>
                <a:gd name="T13" fmla="*/ 16 h 1338"/>
                <a:gd name="T14" fmla="*/ 1750 w 2745"/>
                <a:gd name="T15" fmla="*/ 16 h 1338"/>
                <a:gd name="T16" fmla="*/ 1951 w 2745"/>
                <a:gd name="T17" fmla="*/ 16 h 1338"/>
                <a:gd name="T18" fmla="*/ 2019 w 2745"/>
                <a:gd name="T19" fmla="*/ 111 h 1338"/>
                <a:gd name="T20" fmla="*/ 1851 w 2745"/>
                <a:gd name="T21" fmla="*/ 207 h 1338"/>
                <a:gd name="T22" fmla="*/ 1312 w 2745"/>
                <a:gd name="T23" fmla="*/ 143 h 1338"/>
                <a:gd name="T24" fmla="*/ 976 w 2745"/>
                <a:gd name="T25" fmla="*/ 143 h 1338"/>
                <a:gd name="T26" fmla="*/ 841 w 2745"/>
                <a:gd name="T27" fmla="*/ 429 h 1338"/>
                <a:gd name="T28" fmla="*/ 909 w 2745"/>
                <a:gd name="T29" fmla="*/ 556 h 1338"/>
                <a:gd name="T30" fmla="*/ 1144 w 2745"/>
                <a:gd name="T31" fmla="*/ 270 h 1338"/>
                <a:gd name="T32" fmla="*/ 1312 w 2745"/>
                <a:gd name="T33" fmla="*/ 333 h 1338"/>
                <a:gd name="T34" fmla="*/ 1312 w 2745"/>
                <a:gd name="T35" fmla="*/ 492 h 1338"/>
                <a:gd name="T36" fmla="*/ 1380 w 2745"/>
                <a:gd name="T37" fmla="*/ 714 h 13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45" h="1338">
                  <a:moveTo>
                    <a:pt x="0" y="1338"/>
                  </a:moveTo>
                  <a:cubicBezTo>
                    <a:pt x="22" y="1285"/>
                    <a:pt x="45" y="1232"/>
                    <a:pt x="136" y="1202"/>
                  </a:cubicBezTo>
                  <a:cubicBezTo>
                    <a:pt x="227" y="1172"/>
                    <a:pt x="409" y="1186"/>
                    <a:pt x="545" y="1156"/>
                  </a:cubicBezTo>
                  <a:cubicBezTo>
                    <a:pt x="681" y="1126"/>
                    <a:pt x="878" y="1118"/>
                    <a:pt x="953" y="1020"/>
                  </a:cubicBezTo>
                  <a:cubicBezTo>
                    <a:pt x="1028" y="922"/>
                    <a:pt x="953" y="718"/>
                    <a:pt x="998" y="567"/>
                  </a:cubicBezTo>
                  <a:cubicBezTo>
                    <a:pt x="1043" y="416"/>
                    <a:pt x="1081" y="204"/>
                    <a:pt x="1225" y="113"/>
                  </a:cubicBezTo>
                  <a:cubicBezTo>
                    <a:pt x="1369" y="22"/>
                    <a:pt x="1671" y="38"/>
                    <a:pt x="1860" y="23"/>
                  </a:cubicBezTo>
                  <a:cubicBezTo>
                    <a:pt x="2049" y="8"/>
                    <a:pt x="2231" y="23"/>
                    <a:pt x="2359" y="23"/>
                  </a:cubicBezTo>
                  <a:cubicBezTo>
                    <a:pt x="2487" y="23"/>
                    <a:pt x="2571" y="0"/>
                    <a:pt x="2631" y="23"/>
                  </a:cubicBezTo>
                  <a:cubicBezTo>
                    <a:pt x="2691" y="46"/>
                    <a:pt x="2745" y="114"/>
                    <a:pt x="2722" y="159"/>
                  </a:cubicBezTo>
                  <a:cubicBezTo>
                    <a:pt x="2699" y="204"/>
                    <a:pt x="2654" y="288"/>
                    <a:pt x="2495" y="295"/>
                  </a:cubicBezTo>
                  <a:cubicBezTo>
                    <a:pt x="2336" y="302"/>
                    <a:pt x="1965" y="219"/>
                    <a:pt x="1769" y="204"/>
                  </a:cubicBezTo>
                  <a:cubicBezTo>
                    <a:pt x="1573" y="189"/>
                    <a:pt x="1422" y="136"/>
                    <a:pt x="1316" y="204"/>
                  </a:cubicBezTo>
                  <a:cubicBezTo>
                    <a:pt x="1210" y="272"/>
                    <a:pt x="1149" y="514"/>
                    <a:pt x="1134" y="612"/>
                  </a:cubicBezTo>
                  <a:cubicBezTo>
                    <a:pt x="1119" y="710"/>
                    <a:pt x="1157" y="832"/>
                    <a:pt x="1225" y="794"/>
                  </a:cubicBezTo>
                  <a:cubicBezTo>
                    <a:pt x="1293" y="756"/>
                    <a:pt x="1452" y="438"/>
                    <a:pt x="1543" y="385"/>
                  </a:cubicBezTo>
                  <a:cubicBezTo>
                    <a:pt x="1634" y="332"/>
                    <a:pt x="1731" y="423"/>
                    <a:pt x="1769" y="476"/>
                  </a:cubicBezTo>
                  <a:cubicBezTo>
                    <a:pt x="1807" y="529"/>
                    <a:pt x="1754" y="612"/>
                    <a:pt x="1769" y="703"/>
                  </a:cubicBezTo>
                  <a:cubicBezTo>
                    <a:pt x="1784" y="794"/>
                    <a:pt x="1845" y="967"/>
                    <a:pt x="1860" y="1020"/>
                  </a:cubicBezTo>
                </a:path>
              </a:pathLst>
            </a:custGeom>
            <a:noFill/>
            <a:ln w="76200" cap="flat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638" name="Line 66"/>
            <p:cNvSpPr>
              <a:spLocks noChangeShapeType="1"/>
            </p:cNvSpPr>
            <p:nvPr/>
          </p:nvSpPr>
          <p:spPr bwMode="auto">
            <a:xfrm>
              <a:off x="4245" y="2043"/>
              <a:ext cx="67" cy="15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639" name="Line 67"/>
            <p:cNvSpPr>
              <a:spLocks noChangeShapeType="1"/>
            </p:cNvSpPr>
            <p:nvPr/>
          </p:nvSpPr>
          <p:spPr bwMode="auto">
            <a:xfrm>
              <a:off x="3060" y="1788"/>
              <a:ext cx="1144" cy="4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25640" name="Picture 68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4" y="1725"/>
              <a:ext cx="4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41" name="Picture 69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2" y="2330"/>
              <a:ext cx="30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42" name="Picture 71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3" y="2234"/>
              <a:ext cx="323" cy="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43" name="Picture 72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1" y="2425"/>
              <a:ext cx="40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44" name="Picture 73"/>
            <p:cNvPicPr>
              <a:picLocks noChangeAspect="1" noChangeArrowheads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" y="1438"/>
              <a:ext cx="289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45" name="Picture 74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0" y="1408"/>
              <a:ext cx="316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46" name="Picture 75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9" y="1408"/>
              <a:ext cx="98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47" name="Line 81"/>
            <p:cNvSpPr>
              <a:spLocks noChangeShapeType="1"/>
            </p:cNvSpPr>
            <p:nvPr/>
          </p:nvSpPr>
          <p:spPr bwMode="auto">
            <a:xfrm rot="21426225" flipV="1">
              <a:off x="3031" y="2246"/>
              <a:ext cx="151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5603" name="Rectangle 84"/>
          <p:cNvSpPr>
            <a:spLocks noGrp="1" noChangeArrowheads="1"/>
          </p:cNvSpPr>
          <p:nvPr>
            <p:ph type="title"/>
          </p:nvPr>
        </p:nvSpPr>
        <p:spPr bwMode="auto">
          <a:xfrm>
            <a:off x="4314825" y="6315075"/>
            <a:ext cx="13716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3. Beispiel-Aufgaben WT</a:t>
            </a:r>
          </a:p>
        </p:txBody>
      </p:sp>
    </p:spTree>
    <p:extLst>
      <p:ext uri="{BB962C8B-B14F-4D97-AF65-F5344CB8AC3E}">
        <p14:creationId xmlns:p14="http://schemas.microsoft.com/office/powerpoint/2010/main" val="3278101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9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9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8"/>
          <p:cNvSpPr>
            <a:spLocks noChangeArrowheads="1"/>
          </p:cNvSpPr>
          <p:nvPr/>
        </p:nvSpPr>
        <p:spPr bwMode="auto">
          <a:xfrm>
            <a:off x="152400" y="5257800"/>
            <a:ext cx="6858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grpSp>
        <p:nvGrpSpPr>
          <p:cNvPr id="208934" name="Group 38"/>
          <p:cNvGrpSpPr>
            <a:grpSpLocks/>
          </p:cNvGrpSpPr>
          <p:nvPr/>
        </p:nvGrpSpPr>
        <p:grpSpPr bwMode="auto">
          <a:xfrm>
            <a:off x="609600" y="1143000"/>
            <a:ext cx="6076950" cy="4168775"/>
            <a:chOff x="384" y="720"/>
            <a:chExt cx="3828" cy="2626"/>
          </a:xfrm>
        </p:grpSpPr>
        <p:sp>
          <p:nvSpPr>
            <p:cNvPr id="26630" name="Text Box 30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26631" name="Text Box 31"/>
            <p:cNvSpPr txBox="1">
              <a:spLocks noChangeArrowheads="1"/>
            </p:cNvSpPr>
            <p:nvPr/>
          </p:nvSpPr>
          <p:spPr bwMode="auto">
            <a:xfrm>
              <a:off x="3216" y="816"/>
              <a:ext cx="9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3333CC"/>
                  </a:solidFill>
                </a:rPr>
                <a:t>Wassertrupp</a:t>
              </a:r>
            </a:p>
          </p:txBody>
        </p:sp>
        <p:sp>
          <p:nvSpPr>
            <p:cNvPr id="26632" name="Text Box 32"/>
            <p:cNvSpPr txBox="1">
              <a:spLocks noChangeArrowheads="1"/>
            </p:cNvSpPr>
            <p:nvPr/>
          </p:nvSpPr>
          <p:spPr bwMode="auto">
            <a:xfrm>
              <a:off x="384" y="1680"/>
              <a:ext cx="2256" cy="1666"/>
            </a:xfrm>
            <a:prstGeom prst="rect">
              <a:avLst/>
            </a:prstGeom>
            <a:solidFill>
              <a:srgbClr val="E4EB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WT: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wasserführendes Fahrzeug: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(Haspel abnehmen),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B-Leitung zum Verteiler,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Kommando zum Ma  „Wasser Marsch!“,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B-Leitung zum Hydranten,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WE herrichten,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Kommando zum Ma,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als Sicherheitstrupp ausrüsten,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einsatzbereit melden,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ohne weiteren Auftrag am Verteiler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>
                  <a:solidFill>
                    <a:srgbClr val="000000"/>
                  </a:solidFill>
                </a:rPr>
                <a:t>   bereitstellen.</a:t>
              </a:r>
            </a:p>
          </p:txBody>
        </p:sp>
      </p:grpSp>
      <p:sp>
        <p:nvSpPr>
          <p:cNvPr id="208929" name="Text Box 33"/>
          <p:cNvSpPr txBox="1">
            <a:spLocks noChangeArrowheads="1"/>
          </p:cNvSpPr>
          <p:nvPr/>
        </p:nvSpPr>
        <p:spPr bwMode="auto">
          <a:xfrm>
            <a:off x="4648200" y="2667000"/>
            <a:ext cx="3887788" cy="2644775"/>
          </a:xfrm>
          <a:prstGeom prst="rect">
            <a:avLst/>
          </a:prstGeom>
          <a:solidFill>
            <a:srgbClr val="E4EB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</a:rPr>
              <a:t>WT: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</a:rPr>
              <a:t>Löschfahrzeug ohne Wassertank:</a:t>
            </a:r>
            <a:endParaRPr lang="de-DE" altLang="de-DE" sz="14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(TS mit AT in Stellung bringen),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B-Leitung zum Hydranten,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WE herrichten,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Kommando zum Ma  „Wasser Marsch!“,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B-Leitung zum Verteiler,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Kommando zum Ma,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als Sicherheitstrupp ausrüsten,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einsatzbereit melden,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400">
                <a:solidFill>
                  <a:srgbClr val="000000"/>
                </a:solidFill>
              </a:rPr>
              <a:t> ohne weiteren Auftrag am Verteiler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400">
                <a:solidFill>
                  <a:srgbClr val="000000"/>
                </a:solidFill>
              </a:rPr>
              <a:t>   bereitstellen.</a:t>
            </a:r>
          </a:p>
        </p:txBody>
      </p:sp>
      <p:sp>
        <p:nvSpPr>
          <p:cNvPr id="26629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4333875" y="6303963"/>
            <a:ext cx="1247775" cy="21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700">
                <a:solidFill>
                  <a:schemeClr val="bg1"/>
                </a:solidFill>
                <a:latin typeface="Arial" charset="0"/>
              </a:rPr>
              <a:t>3. Beispiel-Erklärung WT</a:t>
            </a:r>
          </a:p>
        </p:txBody>
      </p:sp>
    </p:spTree>
    <p:extLst>
      <p:ext uri="{BB962C8B-B14F-4D97-AF65-F5344CB8AC3E}">
        <p14:creationId xmlns:p14="http://schemas.microsoft.com/office/powerpoint/2010/main" val="19554969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89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89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89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2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000" name="Group 56"/>
          <p:cNvGrpSpPr>
            <a:grpSpLocks/>
          </p:cNvGrpSpPr>
          <p:nvPr/>
        </p:nvGrpSpPr>
        <p:grpSpPr bwMode="auto">
          <a:xfrm>
            <a:off x="733425" y="1104900"/>
            <a:ext cx="7356475" cy="4881563"/>
            <a:chOff x="462" y="696"/>
            <a:chExt cx="4634" cy="3075"/>
          </a:xfrm>
        </p:grpSpPr>
        <p:sp>
          <p:nvSpPr>
            <p:cNvPr id="27652" name="Text Box 37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27653" name="Text Box 41"/>
            <p:cNvSpPr txBox="1">
              <a:spLocks noChangeArrowheads="1"/>
            </p:cNvSpPr>
            <p:nvPr/>
          </p:nvSpPr>
          <p:spPr bwMode="auto">
            <a:xfrm>
              <a:off x="3120" y="864"/>
              <a:ext cx="1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Einsatz mit B-Rohr</a:t>
              </a:r>
            </a:p>
          </p:txBody>
        </p:sp>
        <p:grpSp>
          <p:nvGrpSpPr>
            <p:cNvPr id="27654" name="Group 53"/>
            <p:cNvGrpSpPr>
              <a:grpSpLocks/>
            </p:cNvGrpSpPr>
            <p:nvPr/>
          </p:nvGrpSpPr>
          <p:grpSpPr bwMode="auto">
            <a:xfrm>
              <a:off x="768" y="1200"/>
              <a:ext cx="4328" cy="2571"/>
              <a:chOff x="768" y="1200"/>
              <a:chExt cx="4328" cy="2571"/>
            </a:xfrm>
          </p:grpSpPr>
          <p:pic>
            <p:nvPicPr>
              <p:cNvPr id="27656" name="Picture 3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24" y="3280"/>
                <a:ext cx="270" cy="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57" name="Freeform 32"/>
              <p:cNvSpPr>
                <a:spLocks/>
              </p:cNvSpPr>
              <p:nvPr/>
            </p:nvSpPr>
            <p:spPr bwMode="auto">
              <a:xfrm>
                <a:off x="1156" y="1934"/>
                <a:ext cx="1029" cy="1776"/>
              </a:xfrm>
              <a:custGeom>
                <a:avLst/>
                <a:gdLst>
                  <a:gd name="T0" fmla="*/ 0 w 1322"/>
                  <a:gd name="T1" fmla="*/ 1472 h 2427"/>
                  <a:gd name="T2" fmla="*/ 177 w 1322"/>
                  <a:gd name="T3" fmla="*/ 1638 h 2427"/>
                  <a:gd name="T4" fmla="*/ 636 w 1322"/>
                  <a:gd name="T5" fmla="*/ 1771 h 2427"/>
                  <a:gd name="T6" fmla="*/ 742 w 1322"/>
                  <a:gd name="T7" fmla="*/ 1605 h 2427"/>
                  <a:gd name="T8" fmla="*/ 388 w 1322"/>
                  <a:gd name="T9" fmla="*/ 1505 h 2427"/>
                  <a:gd name="T10" fmla="*/ 177 w 1322"/>
                  <a:gd name="T11" fmla="*/ 1372 h 2427"/>
                  <a:gd name="T12" fmla="*/ 283 w 1322"/>
                  <a:gd name="T13" fmla="*/ 1273 h 2427"/>
                  <a:gd name="T14" fmla="*/ 529 w 1322"/>
                  <a:gd name="T15" fmla="*/ 1372 h 2427"/>
                  <a:gd name="T16" fmla="*/ 777 w 1322"/>
                  <a:gd name="T17" fmla="*/ 1074 h 2427"/>
                  <a:gd name="T18" fmla="*/ 1024 w 1322"/>
                  <a:gd name="T19" fmla="*/ 177 h 2427"/>
                  <a:gd name="T20" fmla="*/ 742 w 1322"/>
                  <a:gd name="T21" fmla="*/ 12 h 242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322" h="2427">
                    <a:moveTo>
                      <a:pt x="0" y="2012"/>
                    </a:moveTo>
                    <a:cubicBezTo>
                      <a:pt x="45" y="2091"/>
                      <a:pt x="91" y="2170"/>
                      <a:pt x="227" y="2238"/>
                    </a:cubicBezTo>
                    <a:cubicBezTo>
                      <a:pt x="363" y="2306"/>
                      <a:pt x="696" y="2427"/>
                      <a:pt x="817" y="2420"/>
                    </a:cubicBezTo>
                    <a:cubicBezTo>
                      <a:pt x="938" y="2413"/>
                      <a:pt x="1006" y="2253"/>
                      <a:pt x="953" y="2193"/>
                    </a:cubicBezTo>
                    <a:cubicBezTo>
                      <a:pt x="900" y="2133"/>
                      <a:pt x="620" y="2110"/>
                      <a:pt x="499" y="2057"/>
                    </a:cubicBezTo>
                    <a:cubicBezTo>
                      <a:pt x="378" y="2004"/>
                      <a:pt x="250" y="1928"/>
                      <a:pt x="227" y="1875"/>
                    </a:cubicBezTo>
                    <a:cubicBezTo>
                      <a:pt x="204" y="1822"/>
                      <a:pt x="288" y="1739"/>
                      <a:pt x="363" y="1739"/>
                    </a:cubicBezTo>
                    <a:cubicBezTo>
                      <a:pt x="438" y="1739"/>
                      <a:pt x="574" y="1920"/>
                      <a:pt x="680" y="1875"/>
                    </a:cubicBezTo>
                    <a:cubicBezTo>
                      <a:pt x="786" y="1830"/>
                      <a:pt x="892" y="1739"/>
                      <a:pt x="998" y="1467"/>
                    </a:cubicBezTo>
                    <a:cubicBezTo>
                      <a:pt x="1104" y="1195"/>
                      <a:pt x="1322" y="484"/>
                      <a:pt x="1315" y="242"/>
                    </a:cubicBezTo>
                    <a:cubicBezTo>
                      <a:pt x="1308" y="0"/>
                      <a:pt x="1130" y="8"/>
                      <a:pt x="953" y="16"/>
                    </a:cubicBezTo>
                  </a:path>
                </a:pathLst>
              </a:custGeom>
              <a:noFill/>
              <a:ln w="1016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7658" name="Freeform 33"/>
              <p:cNvSpPr>
                <a:spLocks/>
              </p:cNvSpPr>
              <p:nvPr/>
            </p:nvSpPr>
            <p:spPr bwMode="auto">
              <a:xfrm>
                <a:off x="1827" y="1880"/>
                <a:ext cx="740" cy="1111"/>
              </a:xfrm>
              <a:custGeom>
                <a:avLst/>
                <a:gdLst>
                  <a:gd name="T0" fmla="*/ 740 w 952"/>
                  <a:gd name="T1" fmla="*/ 497 h 1520"/>
                  <a:gd name="T2" fmla="*/ 705 w 952"/>
                  <a:gd name="T3" fmla="*/ 464 h 1520"/>
                  <a:gd name="T4" fmla="*/ 705 w 952"/>
                  <a:gd name="T5" fmla="*/ 298 h 1520"/>
                  <a:gd name="T6" fmla="*/ 670 w 952"/>
                  <a:gd name="T7" fmla="*/ 232 h 1520"/>
                  <a:gd name="T8" fmla="*/ 564 w 952"/>
                  <a:gd name="T9" fmla="*/ 332 h 1520"/>
                  <a:gd name="T10" fmla="*/ 564 w 952"/>
                  <a:gd name="T11" fmla="*/ 995 h 1520"/>
                  <a:gd name="T12" fmla="*/ 459 w 952"/>
                  <a:gd name="T13" fmla="*/ 1028 h 1520"/>
                  <a:gd name="T14" fmla="*/ 388 w 952"/>
                  <a:gd name="T15" fmla="*/ 928 h 1520"/>
                  <a:gd name="T16" fmla="*/ 459 w 952"/>
                  <a:gd name="T17" fmla="*/ 232 h 1520"/>
                  <a:gd name="T18" fmla="*/ 317 w 952"/>
                  <a:gd name="T19" fmla="*/ 33 h 1520"/>
                  <a:gd name="T20" fmla="*/ 176 w 952"/>
                  <a:gd name="T21" fmla="*/ 33 h 1520"/>
                  <a:gd name="T22" fmla="*/ 0 w 952"/>
                  <a:gd name="T23" fmla="*/ 33 h 1520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952" h="1520">
                    <a:moveTo>
                      <a:pt x="952" y="680"/>
                    </a:moveTo>
                    <a:cubicBezTo>
                      <a:pt x="933" y="680"/>
                      <a:pt x="914" y="680"/>
                      <a:pt x="907" y="635"/>
                    </a:cubicBezTo>
                    <a:cubicBezTo>
                      <a:pt x="900" y="590"/>
                      <a:pt x="914" y="461"/>
                      <a:pt x="907" y="408"/>
                    </a:cubicBezTo>
                    <a:cubicBezTo>
                      <a:pt x="900" y="355"/>
                      <a:pt x="892" y="309"/>
                      <a:pt x="862" y="317"/>
                    </a:cubicBezTo>
                    <a:cubicBezTo>
                      <a:pt x="832" y="325"/>
                      <a:pt x="749" y="280"/>
                      <a:pt x="726" y="454"/>
                    </a:cubicBezTo>
                    <a:cubicBezTo>
                      <a:pt x="703" y="628"/>
                      <a:pt x="749" y="1202"/>
                      <a:pt x="726" y="1361"/>
                    </a:cubicBezTo>
                    <a:cubicBezTo>
                      <a:pt x="703" y="1520"/>
                      <a:pt x="628" y="1421"/>
                      <a:pt x="590" y="1406"/>
                    </a:cubicBezTo>
                    <a:cubicBezTo>
                      <a:pt x="552" y="1391"/>
                      <a:pt x="499" y="1451"/>
                      <a:pt x="499" y="1270"/>
                    </a:cubicBezTo>
                    <a:cubicBezTo>
                      <a:pt x="499" y="1089"/>
                      <a:pt x="605" y="521"/>
                      <a:pt x="590" y="317"/>
                    </a:cubicBezTo>
                    <a:cubicBezTo>
                      <a:pt x="575" y="113"/>
                      <a:pt x="468" y="90"/>
                      <a:pt x="408" y="45"/>
                    </a:cubicBezTo>
                    <a:cubicBezTo>
                      <a:pt x="348" y="0"/>
                      <a:pt x="295" y="45"/>
                      <a:pt x="227" y="45"/>
                    </a:cubicBezTo>
                    <a:cubicBezTo>
                      <a:pt x="159" y="45"/>
                      <a:pt x="38" y="45"/>
                      <a:pt x="0" y="45"/>
                    </a:cubicBezTo>
                  </a:path>
                </a:pathLst>
              </a:custGeom>
              <a:noFill/>
              <a:ln w="1016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7659" name="Oval 34"/>
              <p:cNvSpPr>
                <a:spLocks noChangeArrowheads="1"/>
              </p:cNvSpPr>
              <p:nvPr/>
            </p:nvSpPr>
            <p:spPr bwMode="auto">
              <a:xfrm>
                <a:off x="944" y="3672"/>
                <a:ext cx="247" cy="9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altLang="de-DE">
                  <a:solidFill>
                    <a:srgbClr val="000000"/>
                  </a:solidFill>
                </a:endParaRPr>
              </a:p>
            </p:txBody>
          </p:sp>
          <p:graphicFrame>
            <p:nvGraphicFramePr>
              <p:cNvPr id="27660" name="Object 35"/>
              <p:cNvGraphicFramePr>
                <a:graphicFrameLocks noChangeAspect="1"/>
              </p:cNvGraphicFramePr>
              <p:nvPr/>
            </p:nvGraphicFramePr>
            <p:xfrm>
              <a:off x="768" y="1713"/>
              <a:ext cx="1129" cy="40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485" name="Bitmap" r:id="rId5" imgW="4038095" imgH="1457143" progId="Paint.Picture">
                      <p:embed/>
                    </p:oleObj>
                  </mc:Choice>
                  <mc:Fallback>
                    <p:oleObj name="Bitmap" r:id="rId5" imgW="4038095" imgH="1457143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68" y="1713"/>
                            <a:ext cx="1129" cy="40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27661" name="Picture 36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" y="1713"/>
                <a:ext cx="1181" cy="4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662" name="Line 42"/>
              <p:cNvSpPr>
                <a:spLocks noChangeShapeType="1"/>
              </p:cNvSpPr>
              <p:nvPr/>
            </p:nvSpPr>
            <p:spPr bwMode="auto">
              <a:xfrm>
                <a:off x="4085" y="1913"/>
                <a:ext cx="211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7663" name="Line 43"/>
              <p:cNvSpPr>
                <a:spLocks noChangeShapeType="1"/>
              </p:cNvSpPr>
              <p:nvPr/>
            </p:nvSpPr>
            <p:spPr bwMode="auto">
              <a:xfrm>
                <a:off x="4473" y="1913"/>
                <a:ext cx="2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7664" name="Line 44"/>
              <p:cNvSpPr>
                <a:spLocks noChangeShapeType="1"/>
              </p:cNvSpPr>
              <p:nvPr/>
            </p:nvSpPr>
            <p:spPr bwMode="auto">
              <a:xfrm>
                <a:off x="4085" y="1913"/>
                <a:ext cx="0" cy="7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7665" name="Line 45"/>
              <p:cNvSpPr>
                <a:spLocks noChangeShapeType="1"/>
              </p:cNvSpPr>
              <p:nvPr/>
            </p:nvSpPr>
            <p:spPr bwMode="auto">
              <a:xfrm>
                <a:off x="4085" y="2676"/>
                <a:ext cx="42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7666" name="Line 46"/>
              <p:cNvSpPr>
                <a:spLocks noChangeShapeType="1"/>
              </p:cNvSpPr>
              <p:nvPr/>
            </p:nvSpPr>
            <p:spPr bwMode="auto">
              <a:xfrm>
                <a:off x="4685" y="1913"/>
                <a:ext cx="0" cy="76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7667" name="Line 47"/>
              <p:cNvSpPr>
                <a:spLocks noChangeShapeType="1"/>
              </p:cNvSpPr>
              <p:nvPr/>
            </p:nvSpPr>
            <p:spPr bwMode="auto">
              <a:xfrm flipH="1">
                <a:off x="4437" y="2676"/>
                <a:ext cx="2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7668" name="AutoShape 48"/>
              <p:cNvSpPr>
                <a:spLocks noChangeArrowheads="1"/>
              </p:cNvSpPr>
              <p:nvPr/>
            </p:nvSpPr>
            <p:spPr bwMode="auto">
              <a:xfrm>
                <a:off x="4367" y="2311"/>
                <a:ext cx="283" cy="299"/>
              </a:xfrm>
              <a:prstGeom prst="irregularSeal2">
                <a:avLst/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altLang="de-DE">
                  <a:solidFill>
                    <a:srgbClr val="000000"/>
                  </a:solidFill>
                </a:endParaRPr>
              </a:p>
            </p:txBody>
          </p:sp>
          <p:sp>
            <p:nvSpPr>
              <p:cNvPr id="27669" name="Freeform 49"/>
              <p:cNvSpPr>
                <a:spLocks/>
              </p:cNvSpPr>
              <p:nvPr/>
            </p:nvSpPr>
            <p:spPr bwMode="auto">
              <a:xfrm>
                <a:off x="2874" y="1200"/>
                <a:ext cx="2222" cy="1343"/>
              </a:xfrm>
              <a:custGeom>
                <a:avLst/>
                <a:gdLst>
                  <a:gd name="T0" fmla="*/ 12 w 2857"/>
                  <a:gd name="T1" fmla="*/ 1177 h 1836"/>
                  <a:gd name="T2" fmla="*/ 117 w 2857"/>
                  <a:gd name="T3" fmla="*/ 1177 h 1836"/>
                  <a:gd name="T4" fmla="*/ 717 w 2857"/>
                  <a:gd name="T5" fmla="*/ 1177 h 1836"/>
                  <a:gd name="T6" fmla="*/ 788 w 2857"/>
                  <a:gd name="T7" fmla="*/ 182 h 1836"/>
                  <a:gd name="T8" fmla="*/ 2022 w 2857"/>
                  <a:gd name="T9" fmla="*/ 83 h 1836"/>
                  <a:gd name="T10" fmla="*/ 1987 w 2857"/>
                  <a:gd name="T11" fmla="*/ 282 h 1836"/>
                  <a:gd name="T12" fmla="*/ 858 w 2857"/>
                  <a:gd name="T13" fmla="*/ 315 h 1836"/>
                  <a:gd name="T14" fmla="*/ 929 w 2857"/>
                  <a:gd name="T15" fmla="*/ 514 h 1836"/>
                  <a:gd name="T16" fmla="*/ 1352 w 2857"/>
                  <a:gd name="T17" fmla="*/ 414 h 1836"/>
                  <a:gd name="T18" fmla="*/ 1599 w 2857"/>
                  <a:gd name="T19" fmla="*/ 1012 h 18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857" h="1836">
                    <a:moveTo>
                      <a:pt x="15" y="1609"/>
                    </a:moveTo>
                    <a:cubicBezTo>
                      <a:pt x="7" y="1609"/>
                      <a:pt x="0" y="1609"/>
                      <a:pt x="151" y="1609"/>
                    </a:cubicBezTo>
                    <a:cubicBezTo>
                      <a:pt x="302" y="1609"/>
                      <a:pt x="778" y="1836"/>
                      <a:pt x="922" y="1609"/>
                    </a:cubicBezTo>
                    <a:cubicBezTo>
                      <a:pt x="1066" y="1382"/>
                      <a:pt x="733" y="498"/>
                      <a:pt x="1013" y="249"/>
                    </a:cubicBezTo>
                    <a:cubicBezTo>
                      <a:pt x="1293" y="0"/>
                      <a:pt x="2343" y="90"/>
                      <a:pt x="2600" y="113"/>
                    </a:cubicBezTo>
                    <a:cubicBezTo>
                      <a:pt x="2857" y="136"/>
                      <a:pt x="2805" y="332"/>
                      <a:pt x="2555" y="385"/>
                    </a:cubicBezTo>
                    <a:cubicBezTo>
                      <a:pt x="2305" y="438"/>
                      <a:pt x="1330" y="377"/>
                      <a:pt x="1103" y="430"/>
                    </a:cubicBezTo>
                    <a:cubicBezTo>
                      <a:pt x="876" y="483"/>
                      <a:pt x="1088" y="679"/>
                      <a:pt x="1194" y="702"/>
                    </a:cubicBezTo>
                    <a:cubicBezTo>
                      <a:pt x="1300" y="725"/>
                      <a:pt x="1594" y="453"/>
                      <a:pt x="1738" y="566"/>
                    </a:cubicBezTo>
                    <a:cubicBezTo>
                      <a:pt x="1882" y="679"/>
                      <a:pt x="1969" y="1031"/>
                      <a:pt x="2056" y="1383"/>
                    </a:cubicBezTo>
                  </a:path>
                </a:pathLst>
              </a:custGeom>
              <a:noFill/>
              <a:ln w="1016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27670" name="Line 50"/>
              <p:cNvSpPr>
                <a:spLocks noChangeShapeType="1"/>
              </p:cNvSpPr>
              <p:nvPr/>
            </p:nvSpPr>
            <p:spPr bwMode="auto">
              <a:xfrm>
                <a:off x="4454" y="2146"/>
                <a:ext cx="35" cy="132"/>
              </a:xfrm>
              <a:prstGeom prst="line">
                <a:avLst/>
              </a:prstGeom>
              <a:noFill/>
              <a:ln w="101600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pic>
            <p:nvPicPr>
              <p:cNvPr id="27671" name="Picture 5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75" y="2245"/>
                <a:ext cx="318" cy="2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7655" name="Text Box 55"/>
            <p:cNvSpPr txBox="1">
              <a:spLocks noChangeArrowheads="1"/>
            </p:cNvSpPr>
            <p:nvPr/>
          </p:nvSpPr>
          <p:spPr bwMode="auto">
            <a:xfrm>
              <a:off x="3338" y="696"/>
              <a:ext cx="6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3333CC"/>
                  </a:solidFill>
                </a:rPr>
                <a:t>4. Beispiel</a:t>
              </a:r>
            </a:p>
          </p:txBody>
        </p:sp>
      </p:grpSp>
      <p:sp>
        <p:nvSpPr>
          <p:cNvPr id="27651" name="Rectangle 58"/>
          <p:cNvSpPr>
            <a:spLocks noGrp="1" noChangeArrowheads="1"/>
          </p:cNvSpPr>
          <p:nvPr>
            <p:ph type="title"/>
          </p:nvPr>
        </p:nvSpPr>
        <p:spPr bwMode="auto">
          <a:xfrm>
            <a:off x="4314825" y="6276975"/>
            <a:ext cx="1638300" cy="24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4. Beispiel-Einsatz mit B-Rohr</a:t>
            </a:r>
          </a:p>
        </p:txBody>
      </p:sp>
    </p:spTree>
    <p:extLst>
      <p:ext uri="{BB962C8B-B14F-4D97-AF65-F5344CB8AC3E}">
        <p14:creationId xmlns:p14="http://schemas.microsoft.com/office/powerpoint/2010/main" val="3679084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1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1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062" name="Group 70"/>
          <p:cNvGrpSpPr>
            <a:grpSpLocks/>
          </p:cNvGrpSpPr>
          <p:nvPr/>
        </p:nvGrpSpPr>
        <p:grpSpPr bwMode="auto">
          <a:xfrm>
            <a:off x="457200" y="1143000"/>
            <a:ext cx="7716838" cy="4783138"/>
            <a:chOff x="288" y="720"/>
            <a:chExt cx="4861" cy="3013"/>
          </a:xfrm>
        </p:grpSpPr>
        <p:sp>
          <p:nvSpPr>
            <p:cNvPr id="28676" name="Text Box 33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28677" name="Text Box 48"/>
            <p:cNvSpPr txBox="1">
              <a:spLocks noChangeArrowheads="1"/>
            </p:cNvSpPr>
            <p:nvPr/>
          </p:nvSpPr>
          <p:spPr bwMode="auto">
            <a:xfrm>
              <a:off x="3744" y="1152"/>
              <a:ext cx="10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FF0000"/>
                  </a:solidFill>
                </a:rPr>
                <a:t>Angriffstrupp</a:t>
              </a:r>
            </a:p>
          </p:txBody>
        </p:sp>
        <p:sp>
          <p:nvSpPr>
            <p:cNvPr id="28678" name="Text Box 57"/>
            <p:cNvSpPr txBox="1">
              <a:spLocks noChangeArrowheads="1"/>
            </p:cNvSpPr>
            <p:nvPr/>
          </p:nvSpPr>
          <p:spPr bwMode="auto">
            <a:xfrm>
              <a:off x="3024" y="816"/>
              <a:ext cx="1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Einsatz mit B-Rohr</a:t>
              </a:r>
            </a:p>
          </p:txBody>
        </p:sp>
        <p:sp>
          <p:nvSpPr>
            <p:cNvPr id="28679" name="Rectangle 2"/>
            <p:cNvSpPr>
              <a:spLocks noChangeArrowheads="1"/>
            </p:cNvSpPr>
            <p:nvPr/>
          </p:nvSpPr>
          <p:spPr bwMode="auto">
            <a:xfrm>
              <a:off x="2421" y="1895"/>
              <a:ext cx="963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graphicFrame>
          <p:nvGraphicFramePr>
            <p:cNvPr id="28680" name="Object 31"/>
            <p:cNvGraphicFramePr>
              <a:graphicFrameLocks noChangeAspect="1"/>
            </p:cNvGraphicFramePr>
            <p:nvPr/>
          </p:nvGraphicFramePr>
          <p:xfrm>
            <a:off x="768" y="2002"/>
            <a:ext cx="1138" cy="4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2" name="Bitmap" r:id="rId4" imgW="4038095" imgH="1457143" progId="Paint.Picture">
                    <p:embed/>
                  </p:oleObj>
                </mc:Choice>
                <mc:Fallback>
                  <p:oleObj name="Bitmap" r:id="rId4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2002"/>
                          <a:ext cx="1138" cy="4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28681" name="Picture 3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2002"/>
              <a:ext cx="1191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2" name="Rectangle 35"/>
            <p:cNvSpPr>
              <a:spLocks noChangeArrowheads="1"/>
            </p:cNvSpPr>
            <p:nvPr/>
          </p:nvSpPr>
          <p:spPr bwMode="auto">
            <a:xfrm>
              <a:off x="4218" y="2138"/>
              <a:ext cx="214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8683" name="Rectangle 36"/>
            <p:cNvSpPr>
              <a:spLocks noChangeArrowheads="1"/>
            </p:cNvSpPr>
            <p:nvPr/>
          </p:nvSpPr>
          <p:spPr bwMode="auto">
            <a:xfrm>
              <a:off x="4183" y="2138"/>
              <a:ext cx="284" cy="3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pic>
          <p:nvPicPr>
            <p:cNvPr id="28684" name="Picture 3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" y="2545"/>
              <a:ext cx="320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5" name="Line 38"/>
            <p:cNvSpPr>
              <a:spLocks noChangeShapeType="1"/>
            </p:cNvSpPr>
            <p:nvPr/>
          </p:nvSpPr>
          <p:spPr bwMode="auto">
            <a:xfrm>
              <a:off x="4112" y="2206"/>
              <a:ext cx="21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686" name="Line 39"/>
            <p:cNvSpPr>
              <a:spLocks noChangeShapeType="1"/>
            </p:cNvSpPr>
            <p:nvPr/>
          </p:nvSpPr>
          <p:spPr bwMode="auto">
            <a:xfrm>
              <a:off x="4502" y="2206"/>
              <a:ext cx="21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687" name="Line 40"/>
            <p:cNvSpPr>
              <a:spLocks noChangeShapeType="1"/>
            </p:cNvSpPr>
            <p:nvPr/>
          </p:nvSpPr>
          <p:spPr bwMode="auto">
            <a:xfrm>
              <a:off x="4112" y="2206"/>
              <a:ext cx="0" cy="7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688" name="Line 41"/>
            <p:cNvSpPr>
              <a:spLocks noChangeShapeType="1"/>
            </p:cNvSpPr>
            <p:nvPr/>
          </p:nvSpPr>
          <p:spPr bwMode="auto">
            <a:xfrm>
              <a:off x="4112" y="2987"/>
              <a:ext cx="4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689" name="Line 42"/>
            <p:cNvSpPr>
              <a:spLocks noChangeShapeType="1"/>
            </p:cNvSpPr>
            <p:nvPr/>
          </p:nvSpPr>
          <p:spPr bwMode="auto">
            <a:xfrm>
              <a:off x="4716" y="2206"/>
              <a:ext cx="0" cy="78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690" name="Line 43"/>
            <p:cNvSpPr>
              <a:spLocks noChangeShapeType="1"/>
            </p:cNvSpPr>
            <p:nvPr/>
          </p:nvSpPr>
          <p:spPr bwMode="auto">
            <a:xfrm flipH="1">
              <a:off x="4467" y="2987"/>
              <a:ext cx="24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691" name="AutoShape 44"/>
            <p:cNvSpPr>
              <a:spLocks noChangeArrowheads="1"/>
            </p:cNvSpPr>
            <p:nvPr/>
          </p:nvSpPr>
          <p:spPr bwMode="auto">
            <a:xfrm>
              <a:off x="4396" y="2614"/>
              <a:ext cx="285" cy="304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28692" name="Freeform 45"/>
            <p:cNvSpPr>
              <a:spLocks/>
            </p:cNvSpPr>
            <p:nvPr/>
          </p:nvSpPr>
          <p:spPr bwMode="auto">
            <a:xfrm>
              <a:off x="2909" y="1466"/>
              <a:ext cx="2240" cy="1372"/>
            </a:xfrm>
            <a:custGeom>
              <a:avLst/>
              <a:gdLst>
                <a:gd name="T0" fmla="*/ 12 w 2857"/>
                <a:gd name="T1" fmla="*/ 1202 h 1836"/>
                <a:gd name="T2" fmla="*/ 118 w 2857"/>
                <a:gd name="T3" fmla="*/ 1202 h 1836"/>
                <a:gd name="T4" fmla="*/ 723 w 2857"/>
                <a:gd name="T5" fmla="*/ 1202 h 1836"/>
                <a:gd name="T6" fmla="*/ 794 w 2857"/>
                <a:gd name="T7" fmla="*/ 186 h 1836"/>
                <a:gd name="T8" fmla="*/ 2039 w 2857"/>
                <a:gd name="T9" fmla="*/ 84 h 1836"/>
                <a:gd name="T10" fmla="*/ 2003 w 2857"/>
                <a:gd name="T11" fmla="*/ 288 h 1836"/>
                <a:gd name="T12" fmla="*/ 865 w 2857"/>
                <a:gd name="T13" fmla="*/ 321 h 1836"/>
                <a:gd name="T14" fmla="*/ 936 w 2857"/>
                <a:gd name="T15" fmla="*/ 525 h 1836"/>
                <a:gd name="T16" fmla="*/ 1363 w 2857"/>
                <a:gd name="T17" fmla="*/ 423 h 1836"/>
                <a:gd name="T18" fmla="*/ 1612 w 2857"/>
                <a:gd name="T19" fmla="*/ 1033 h 18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57" h="1836">
                  <a:moveTo>
                    <a:pt x="15" y="1609"/>
                  </a:moveTo>
                  <a:cubicBezTo>
                    <a:pt x="7" y="1609"/>
                    <a:pt x="0" y="1609"/>
                    <a:pt x="151" y="1609"/>
                  </a:cubicBezTo>
                  <a:cubicBezTo>
                    <a:pt x="302" y="1609"/>
                    <a:pt x="778" y="1836"/>
                    <a:pt x="922" y="1609"/>
                  </a:cubicBezTo>
                  <a:cubicBezTo>
                    <a:pt x="1066" y="1382"/>
                    <a:pt x="733" y="498"/>
                    <a:pt x="1013" y="249"/>
                  </a:cubicBezTo>
                  <a:cubicBezTo>
                    <a:pt x="1293" y="0"/>
                    <a:pt x="2343" y="90"/>
                    <a:pt x="2600" y="113"/>
                  </a:cubicBezTo>
                  <a:cubicBezTo>
                    <a:pt x="2857" y="136"/>
                    <a:pt x="2805" y="332"/>
                    <a:pt x="2555" y="385"/>
                  </a:cubicBezTo>
                  <a:cubicBezTo>
                    <a:pt x="2305" y="438"/>
                    <a:pt x="1330" y="377"/>
                    <a:pt x="1103" y="430"/>
                  </a:cubicBezTo>
                  <a:cubicBezTo>
                    <a:pt x="876" y="483"/>
                    <a:pt x="1088" y="679"/>
                    <a:pt x="1194" y="702"/>
                  </a:cubicBezTo>
                  <a:cubicBezTo>
                    <a:pt x="1300" y="725"/>
                    <a:pt x="1594" y="453"/>
                    <a:pt x="1738" y="566"/>
                  </a:cubicBezTo>
                  <a:cubicBezTo>
                    <a:pt x="1882" y="679"/>
                    <a:pt x="1969" y="1031"/>
                    <a:pt x="2056" y="1383"/>
                  </a:cubicBezTo>
                </a:path>
              </a:pathLst>
            </a:custGeom>
            <a:noFill/>
            <a:ln w="101600">
              <a:solidFill>
                <a:srgbClr val="FF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693" name="Line 46"/>
            <p:cNvSpPr>
              <a:spLocks noChangeShapeType="1"/>
            </p:cNvSpPr>
            <p:nvPr/>
          </p:nvSpPr>
          <p:spPr bwMode="auto">
            <a:xfrm>
              <a:off x="4501" y="2443"/>
              <a:ext cx="36" cy="136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28694" name="Picture 47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5" y="2545"/>
              <a:ext cx="321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5" name="Picture 49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1" y="1392"/>
              <a:ext cx="140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6" name="Picture 50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1" y="1697"/>
              <a:ext cx="132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7" name="Picture 51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1595"/>
              <a:ext cx="325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8" name="Picture 52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5" y="1392"/>
              <a:ext cx="213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99" name="Picture 53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9" y="1392"/>
              <a:ext cx="21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700" name="Picture 5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1" y="1392"/>
              <a:ext cx="140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701" name="Picture 5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1" y="1697"/>
              <a:ext cx="132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702" name="Line 56"/>
            <p:cNvSpPr>
              <a:spLocks noChangeShapeType="1"/>
            </p:cNvSpPr>
            <p:nvPr/>
          </p:nvSpPr>
          <p:spPr bwMode="auto">
            <a:xfrm>
              <a:off x="3079" y="2002"/>
              <a:ext cx="1281" cy="4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28703" name="Group 58"/>
            <p:cNvGrpSpPr>
              <a:grpSpLocks/>
            </p:cNvGrpSpPr>
            <p:nvPr/>
          </p:nvGrpSpPr>
          <p:grpSpPr bwMode="auto">
            <a:xfrm>
              <a:off x="4315" y="3291"/>
              <a:ext cx="110" cy="442"/>
              <a:chOff x="3833" y="572"/>
              <a:chExt cx="141" cy="590"/>
            </a:xfrm>
          </p:grpSpPr>
          <p:pic>
            <p:nvPicPr>
              <p:cNvPr id="28711" name="Picture 59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2" y="572"/>
                <a:ext cx="13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28712" name="Object 60"/>
              <p:cNvGraphicFramePr>
                <a:graphicFrameLocks noChangeAspect="1"/>
              </p:cNvGraphicFramePr>
              <p:nvPr/>
            </p:nvGraphicFramePr>
            <p:xfrm>
              <a:off x="3833" y="890"/>
              <a:ext cx="13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513" name="Bitmap" r:id="rId15" imgW="2734057" imgH="5458587" progId="Paint.Picture">
                      <p:embed/>
                    </p:oleObj>
                  </mc:Choice>
                  <mc:Fallback>
                    <p:oleObj name="Bitmap" r:id="rId15" imgW="2734057" imgH="5458587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3" y="890"/>
                            <a:ext cx="136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28704" name="Picture 61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7" y="3291"/>
              <a:ext cx="340" cy="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705" name="Picture 62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9" y="1595"/>
              <a:ext cx="305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8706" name="Group 66"/>
            <p:cNvGrpSpPr>
              <a:grpSpLocks/>
            </p:cNvGrpSpPr>
            <p:nvPr/>
          </p:nvGrpSpPr>
          <p:grpSpPr bwMode="auto">
            <a:xfrm>
              <a:off x="1632" y="2640"/>
              <a:ext cx="440" cy="374"/>
              <a:chOff x="1764" y="1562"/>
              <a:chExt cx="440" cy="374"/>
            </a:xfrm>
          </p:grpSpPr>
          <p:pic>
            <p:nvPicPr>
              <p:cNvPr id="28709" name="Picture 63"/>
              <p:cNvPicPr>
                <a:picLocks noChangeAspect="1" noChangeArrowheads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70" y="1562"/>
                <a:ext cx="334" cy="3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710" name="Picture 64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64" y="1562"/>
                <a:ext cx="103" cy="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8707" name="Text Box 67"/>
            <p:cNvSpPr txBox="1">
              <a:spLocks noChangeArrowheads="1"/>
            </p:cNvSpPr>
            <p:nvPr/>
          </p:nvSpPr>
          <p:spPr bwMode="auto">
            <a:xfrm>
              <a:off x="288" y="1584"/>
              <a:ext cx="19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Verwendung von B-Rollschläuchen</a:t>
              </a:r>
            </a:p>
          </p:txBody>
        </p:sp>
        <p:sp>
          <p:nvSpPr>
            <p:cNvPr id="28708" name="Line 68"/>
            <p:cNvSpPr>
              <a:spLocks noChangeShapeType="1"/>
            </p:cNvSpPr>
            <p:nvPr/>
          </p:nvSpPr>
          <p:spPr bwMode="auto">
            <a:xfrm flipV="1">
              <a:off x="2940" y="2670"/>
              <a:ext cx="1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28675" name="Rectangle 71"/>
          <p:cNvSpPr>
            <a:spLocks noGrp="1" noChangeArrowheads="1"/>
          </p:cNvSpPr>
          <p:nvPr>
            <p:ph type="title"/>
          </p:nvPr>
        </p:nvSpPr>
        <p:spPr bwMode="auto">
          <a:xfrm>
            <a:off x="4705350" y="6246813"/>
            <a:ext cx="1228725" cy="209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700">
                <a:solidFill>
                  <a:schemeClr val="bg1"/>
                </a:solidFill>
                <a:latin typeface="Arial" charset="0"/>
              </a:rPr>
              <a:t>4. Beispiel-Aufgaben AT</a:t>
            </a:r>
          </a:p>
        </p:txBody>
      </p:sp>
    </p:spTree>
    <p:extLst>
      <p:ext uri="{BB962C8B-B14F-4D97-AF65-F5344CB8AC3E}">
        <p14:creationId xmlns:p14="http://schemas.microsoft.com/office/powerpoint/2010/main" val="11430860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3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3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82" name="Group 1066"/>
          <p:cNvGrpSpPr>
            <a:grpSpLocks/>
          </p:cNvGrpSpPr>
          <p:nvPr/>
        </p:nvGrpSpPr>
        <p:grpSpPr bwMode="auto">
          <a:xfrm>
            <a:off x="533400" y="1143000"/>
            <a:ext cx="6902450" cy="4746625"/>
            <a:chOff x="336" y="720"/>
            <a:chExt cx="4348" cy="2990"/>
          </a:xfrm>
        </p:grpSpPr>
        <p:sp>
          <p:nvSpPr>
            <p:cNvPr id="29703" name="Text Box 1055"/>
            <p:cNvSpPr txBox="1">
              <a:spLocks noChangeArrowheads="1"/>
            </p:cNvSpPr>
            <p:nvPr/>
          </p:nvSpPr>
          <p:spPr bwMode="auto">
            <a:xfrm>
              <a:off x="3648" y="1056"/>
              <a:ext cx="10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FF0000"/>
                  </a:solidFill>
                </a:rPr>
                <a:t>Angriffstrupp</a:t>
              </a:r>
            </a:p>
          </p:txBody>
        </p:sp>
        <p:sp>
          <p:nvSpPr>
            <p:cNvPr id="29704" name="Text Box 1054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29705" name="Text Box 1058"/>
            <p:cNvSpPr txBox="1">
              <a:spLocks noChangeArrowheads="1"/>
            </p:cNvSpPr>
            <p:nvPr/>
          </p:nvSpPr>
          <p:spPr bwMode="auto">
            <a:xfrm>
              <a:off x="2832" y="816"/>
              <a:ext cx="1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Einsatz mit B-Rohr</a:t>
              </a:r>
            </a:p>
          </p:txBody>
        </p:sp>
        <p:sp>
          <p:nvSpPr>
            <p:cNvPr id="29706" name="Text Box 1056"/>
            <p:cNvSpPr txBox="1">
              <a:spLocks noChangeArrowheads="1"/>
            </p:cNvSpPr>
            <p:nvPr/>
          </p:nvSpPr>
          <p:spPr bwMode="auto">
            <a:xfrm>
              <a:off x="413" y="1403"/>
              <a:ext cx="21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600">
                  <a:solidFill>
                    <a:srgbClr val="000000"/>
                  </a:solidFill>
                </a:rPr>
                <a:t>Verwendung von B-Rollschläuchen</a:t>
              </a:r>
            </a:p>
          </p:txBody>
        </p:sp>
        <p:sp>
          <p:nvSpPr>
            <p:cNvPr id="29707" name="Text Box 1059"/>
            <p:cNvSpPr txBox="1">
              <a:spLocks noChangeArrowheads="1"/>
            </p:cNvSpPr>
            <p:nvPr/>
          </p:nvSpPr>
          <p:spPr bwMode="auto">
            <a:xfrm>
              <a:off x="336" y="1776"/>
              <a:ext cx="2439" cy="1934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AT: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Einsatzbefehl wiederholen,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ausrüsten,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Verteiler setzen,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B-Leitung vom Verteiler zur Rauchgrenze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>
                  <a:solidFill>
                    <a:srgbClr val="000000"/>
                  </a:solidFill>
                </a:rPr>
                <a:t>    verlegen,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ausreichende Schlauchreserve sichern,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B-Strahlrohr und Stützkrümmer ankuppeln,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Kommando: „B-Rohr Wasser Marsch!“,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Wasserabgabe prüfen,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Lungenautomat gegenseitig anlegen,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über Funk: Meldung an Atemschutzüber-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>
                  <a:solidFill>
                    <a:srgbClr val="000000"/>
                  </a:solidFill>
                </a:rPr>
                <a:t>    wachung,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in den Brandraum vorgehen.</a:t>
              </a:r>
            </a:p>
          </p:txBody>
        </p:sp>
      </p:grpSp>
      <p:grpSp>
        <p:nvGrpSpPr>
          <p:cNvPr id="215083" name="Group 1067"/>
          <p:cNvGrpSpPr>
            <a:grpSpLocks/>
          </p:cNvGrpSpPr>
          <p:nvPr/>
        </p:nvGrpSpPr>
        <p:grpSpPr bwMode="auto">
          <a:xfrm>
            <a:off x="4572000" y="2209800"/>
            <a:ext cx="3886200" cy="3679825"/>
            <a:chOff x="2880" y="1392"/>
            <a:chExt cx="2448" cy="2318"/>
          </a:xfrm>
        </p:grpSpPr>
        <p:sp>
          <p:nvSpPr>
            <p:cNvPr id="29701" name="Text Box 1057"/>
            <p:cNvSpPr txBox="1">
              <a:spLocks noChangeArrowheads="1"/>
            </p:cNvSpPr>
            <p:nvPr/>
          </p:nvSpPr>
          <p:spPr bwMode="auto">
            <a:xfrm>
              <a:off x="3264" y="1392"/>
              <a:ext cx="167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600">
                  <a:solidFill>
                    <a:srgbClr val="000000"/>
                  </a:solidFill>
                </a:rPr>
                <a:t>Verwendung der fahrbaren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600">
                  <a:solidFill>
                    <a:srgbClr val="000000"/>
                  </a:solidFill>
                </a:rPr>
                <a:t>B-Schlauchhaspel</a:t>
              </a:r>
            </a:p>
          </p:txBody>
        </p:sp>
        <p:sp>
          <p:nvSpPr>
            <p:cNvPr id="29702" name="Text Box 1060"/>
            <p:cNvSpPr txBox="1">
              <a:spLocks noChangeArrowheads="1"/>
            </p:cNvSpPr>
            <p:nvPr/>
          </p:nvSpPr>
          <p:spPr bwMode="auto">
            <a:xfrm>
              <a:off x="2880" y="1776"/>
              <a:ext cx="2448" cy="1934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AT: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Einsatzbefehl wiederholen,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ausrüsten,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Verteiler setzen,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zur Rauchgrenze vorgehen,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B-Leitung von WT übernehmen,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ausreichende Schlauchreserve sichern,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B-Strahlrohr und Stützkrümmer ankuppeln,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Kommando: „B-Rohr Wasser Marsch!“,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Wasserabgabe prüfen,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Lungenautomat gegenseitig anlegen,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über Funk: Meldung an Atemschutzüber-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>
                  <a:solidFill>
                    <a:srgbClr val="000000"/>
                  </a:solidFill>
                </a:rPr>
                <a:t>    wachung,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in den Brandraum vorgehen.</a:t>
              </a:r>
            </a:p>
          </p:txBody>
        </p:sp>
      </p:grpSp>
      <p:sp>
        <p:nvSpPr>
          <p:cNvPr id="29700" name="Rectangle 1064"/>
          <p:cNvSpPr>
            <a:spLocks noGrp="1" noChangeArrowheads="1"/>
          </p:cNvSpPr>
          <p:nvPr>
            <p:ph type="title"/>
          </p:nvPr>
        </p:nvSpPr>
        <p:spPr bwMode="auto">
          <a:xfrm>
            <a:off x="4629150" y="6229350"/>
            <a:ext cx="143827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4. Beispiel-Aufgaben AT mit Schläuchen</a:t>
            </a:r>
          </a:p>
        </p:txBody>
      </p:sp>
    </p:spTree>
    <p:extLst>
      <p:ext uri="{BB962C8B-B14F-4D97-AF65-F5344CB8AC3E}">
        <p14:creationId xmlns:p14="http://schemas.microsoft.com/office/powerpoint/2010/main" val="3437280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175" name="Group 87"/>
          <p:cNvGrpSpPr>
            <a:grpSpLocks/>
          </p:cNvGrpSpPr>
          <p:nvPr/>
        </p:nvGrpSpPr>
        <p:grpSpPr bwMode="auto">
          <a:xfrm>
            <a:off x="733425" y="1143000"/>
            <a:ext cx="7281863" cy="4876800"/>
            <a:chOff x="462" y="720"/>
            <a:chExt cx="4587" cy="3072"/>
          </a:xfrm>
        </p:grpSpPr>
        <p:sp>
          <p:nvSpPr>
            <p:cNvPr id="30724" name="Text Box 32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30725" name="Text Box 60"/>
            <p:cNvSpPr txBox="1">
              <a:spLocks noChangeArrowheads="1"/>
            </p:cNvSpPr>
            <p:nvPr/>
          </p:nvSpPr>
          <p:spPr bwMode="auto">
            <a:xfrm>
              <a:off x="3744" y="1152"/>
              <a:ext cx="9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3333CC"/>
                  </a:solidFill>
                </a:rPr>
                <a:t>Wassertrupp</a:t>
              </a:r>
            </a:p>
          </p:txBody>
        </p:sp>
        <p:sp>
          <p:nvSpPr>
            <p:cNvPr id="30726" name="Text Box 61"/>
            <p:cNvSpPr txBox="1">
              <a:spLocks noChangeArrowheads="1"/>
            </p:cNvSpPr>
            <p:nvPr/>
          </p:nvSpPr>
          <p:spPr bwMode="auto">
            <a:xfrm>
              <a:off x="2880" y="816"/>
              <a:ext cx="1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Einsatz mit B-Rohr</a:t>
              </a:r>
            </a:p>
          </p:txBody>
        </p:sp>
        <p:pic>
          <p:nvPicPr>
            <p:cNvPr id="30727" name="Picture 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" y="3342"/>
              <a:ext cx="279" cy="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0728" name="Object 31"/>
            <p:cNvGraphicFramePr>
              <a:graphicFrameLocks noChangeAspect="1"/>
            </p:cNvGraphicFramePr>
            <p:nvPr/>
          </p:nvGraphicFramePr>
          <p:xfrm>
            <a:off x="720" y="1932"/>
            <a:ext cx="1099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6" name="Bitmap" r:id="rId5" imgW="4038095" imgH="1457143" progId="Paint.Picture">
                    <p:embed/>
                  </p:oleObj>
                </mc:Choice>
                <mc:Fallback>
                  <p:oleObj name="Bitmap" r:id="rId5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1932"/>
                          <a:ext cx="1099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29" name="Line 33"/>
            <p:cNvSpPr>
              <a:spLocks noChangeShapeType="1"/>
            </p:cNvSpPr>
            <p:nvPr/>
          </p:nvSpPr>
          <p:spPr bwMode="auto">
            <a:xfrm>
              <a:off x="2403" y="355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0730" name="Picture 3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0" y="2412"/>
              <a:ext cx="30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1" name="Picture 45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" y="2412"/>
              <a:ext cx="310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2" name="Picture 4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3" y="1392"/>
              <a:ext cx="13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3" name="Picture 47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3" y="1662"/>
              <a:ext cx="12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4" name="Picture 48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5" y="1572"/>
              <a:ext cx="314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5" name="Picture 49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8" y="1392"/>
              <a:ext cx="205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6" name="Picture 50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3" y="1392"/>
              <a:ext cx="206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7" name="Picture 5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3" y="1392"/>
              <a:ext cx="13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38" name="Picture 5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3" y="1662"/>
              <a:ext cx="12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39" name="Line 53"/>
            <p:cNvSpPr>
              <a:spLocks noChangeShapeType="1"/>
            </p:cNvSpPr>
            <p:nvPr/>
          </p:nvSpPr>
          <p:spPr bwMode="auto">
            <a:xfrm>
              <a:off x="2953" y="1932"/>
              <a:ext cx="1319" cy="4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740" name="Freeform 54"/>
            <p:cNvSpPr>
              <a:spLocks/>
            </p:cNvSpPr>
            <p:nvPr/>
          </p:nvSpPr>
          <p:spPr bwMode="auto">
            <a:xfrm>
              <a:off x="1098" y="2131"/>
              <a:ext cx="1001" cy="1606"/>
            </a:xfrm>
            <a:custGeom>
              <a:avLst/>
              <a:gdLst>
                <a:gd name="T0" fmla="*/ 0 w 1322"/>
                <a:gd name="T1" fmla="*/ 1331 h 2427"/>
                <a:gd name="T2" fmla="*/ 172 w 1322"/>
                <a:gd name="T3" fmla="*/ 1481 h 2427"/>
                <a:gd name="T4" fmla="*/ 619 w 1322"/>
                <a:gd name="T5" fmla="*/ 1601 h 2427"/>
                <a:gd name="T6" fmla="*/ 722 w 1322"/>
                <a:gd name="T7" fmla="*/ 1451 h 2427"/>
                <a:gd name="T8" fmla="*/ 378 w 1322"/>
                <a:gd name="T9" fmla="*/ 1361 h 2427"/>
                <a:gd name="T10" fmla="*/ 172 w 1322"/>
                <a:gd name="T11" fmla="*/ 1241 h 2427"/>
                <a:gd name="T12" fmla="*/ 275 w 1322"/>
                <a:gd name="T13" fmla="*/ 1151 h 2427"/>
                <a:gd name="T14" fmla="*/ 515 w 1322"/>
                <a:gd name="T15" fmla="*/ 1241 h 2427"/>
                <a:gd name="T16" fmla="*/ 756 w 1322"/>
                <a:gd name="T17" fmla="*/ 971 h 2427"/>
                <a:gd name="T18" fmla="*/ 996 w 1322"/>
                <a:gd name="T19" fmla="*/ 160 h 2427"/>
                <a:gd name="T20" fmla="*/ 722 w 1322"/>
                <a:gd name="T21" fmla="*/ 11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741" name="Oval 55"/>
            <p:cNvSpPr>
              <a:spLocks noChangeArrowheads="1"/>
            </p:cNvSpPr>
            <p:nvPr/>
          </p:nvSpPr>
          <p:spPr bwMode="auto">
            <a:xfrm>
              <a:off x="892" y="3702"/>
              <a:ext cx="240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30742" name="Freeform 56"/>
            <p:cNvSpPr>
              <a:spLocks/>
            </p:cNvSpPr>
            <p:nvPr/>
          </p:nvSpPr>
          <p:spPr bwMode="auto">
            <a:xfrm>
              <a:off x="1751" y="2082"/>
              <a:ext cx="721" cy="1005"/>
            </a:xfrm>
            <a:custGeom>
              <a:avLst/>
              <a:gdLst>
                <a:gd name="T0" fmla="*/ 721 w 952"/>
                <a:gd name="T1" fmla="*/ 450 h 1520"/>
                <a:gd name="T2" fmla="*/ 687 w 952"/>
                <a:gd name="T3" fmla="*/ 420 h 1520"/>
                <a:gd name="T4" fmla="*/ 687 w 952"/>
                <a:gd name="T5" fmla="*/ 270 h 1520"/>
                <a:gd name="T6" fmla="*/ 653 w 952"/>
                <a:gd name="T7" fmla="*/ 210 h 1520"/>
                <a:gd name="T8" fmla="*/ 550 w 952"/>
                <a:gd name="T9" fmla="*/ 300 h 1520"/>
                <a:gd name="T10" fmla="*/ 550 w 952"/>
                <a:gd name="T11" fmla="*/ 900 h 1520"/>
                <a:gd name="T12" fmla="*/ 447 w 952"/>
                <a:gd name="T13" fmla="*/ 930 h 1520"/>
                <a:gd name="T14" fmla="*/ 378 w 952"/>
                <a:gd name="T15" fmla="*/ 840 h 1520"/>
                <a:gd name="T16" fmla="*/ 447 w 952"/>
                <a:gd name="T17" fmla="*/ 210 h 1520"/>
                <a:gd name="T18" fmla="*/ 309 w 952"/>
                <a:gd name="T19" fmla="*/ 30 h 1520"/>
                <a:gd name="T20" fmla="*/ 172 w 952"/>
                <a:gd name="T21" fmla="*/ 30 h 1520"/>
                <a:gd name="T22" fmla="*/ 0 w 952"/>
                <a:gd name="T23" fmla="*/ 30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0743" name="Picture 57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932"/>
              <a:ext cx="1151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44" name="Picture 58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" y="2772"/>
              <a:ext cx="492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45" name="Line 37"/>
            <p:cNvSpPr>
              <a:spLocks noChangeShapeType="1"/>
            </p:cNvSpPr>
            <p:nvPr/>
          </p:nvSpPr>
          <p:spPr bwMode="auto">
            <a:xfrm>
              <a:off x="4080" y="2220"/>
              <a:ext cx="20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746" name="Line 38"/>
            <p:cNvSpPr>
              <a:spLocks noChangeShapeType="1"/>
            </p:cNvSpPr>
            <p:nvPr/>
          </p:nvSpPr>
          <p:spPr bwMode="auto">
            <a:xfrm>
              <a:off x="4458" y="2220"/>
              <a:ext cx="20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747" name="Line 39"/>
            <p:cNvSpPr>
              <a:spLocks noChangeShapeType="1"/>
            </p:cNvSpPr>
            <p:nvPr/>
          </p:nvSpPr>
          <p:spPr bwMode="auto">
            <a:xfrm>
              <a:off x="4080" y="2220"/>
              <a:ext cx="0" cy="6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748" name="Line 40"/>
            <p:cNvSpPr>
              <a:spLocks noChangeShapeType="1"/>
            </p:cNvSpPr>
            <p:nvPr/>
          </p:nvSpPr>
          <p:spPr bwMode="auto">
            <a:xfrm>
              <a:off x="4080" y="2910"/>
              <a:ext cx="4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749" name="Line 41"/>
            <p:cNvSpPr>
              <a:spLocks noChangeShapeType="1"/>
            </p:cNvSpPr>
            <p:nvPr/>
          </p:nvSpPr>
          <p:spPr bwMode="auto">
            <a:xfrm>
              <a:off x="4664" y="2220"/>
              <a:ext cx="0" cy="6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750" name="Line 42"/>
            <p:cNvSpPr>
              <a:spLocks noChangeShapeType="1"/>
            </p:cNvSpPr>
            <p:nvPr/>
          </p:nvSpPr>
          <p:spPr bwMode="auto">
            <a:xfrm flipH="1">
              <a:off x="4423" y="2910"/>
              <a:ext cx="24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751" name="AutoShape 43"/>
            <p:cNvSpPr>
              <a:spLocks noChangeArrowheads="1"/>
            </p:cNvSpPr>
            <p:nvPr/>
          </p:nvSpPr>
          <p:spPr bwMode="auto">
            <a:xfrm>
              <a:off x="4354" y="2580"/>
              <a:ext cx="275" cy="270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30752" name="Line 62"/>
            <p:cNvSpPr>
              <a:spLocks noChangeShapeType="1"/>
            </p:cNvSpPr>
            <p:nvPr/>
          </p:nvSpPr>
          <p:spPr bwMode="auto">
            <a:xfrm>
              <a:off x="2403" y="355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753" name="Line 63"/>
            <p:cNvSpPr>
              <a:spLocks noChangeShapeType="1"/>
            </p:cNvSpPr>
            <p:nvPr/>
          </p:nvSpPr>
          <p:spPr bwMode="auto">
            <a:xfrm>
              <a:off x="2403" y="3553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0754" name="Picture 64"/>
            <p:cNvPicPr>
              <a:picLocks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1" y="3402"/>
              <a:ext cx="305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5" name="Picture 65"/>
            <p:cNvPicPr>
              <a:picLocks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" y="3402"/>
              <a:ext cx="305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6" name="Picture 66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9" y="3223"/>
              <a:ext cx="206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7" name="Picture 67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3" y="3223"/>
              <a:ext cx="206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8" name="Picture 68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3" y="3522"/>
              <a:ext cx="117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9" name="Picture 71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4" y="3072"/>
              <a:ext cx="101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0760" name="Object 72"/>
            <p:cNvGraphicFramePr>
              <a:graphicFrameLocks noChangeAspect="1"/>
            </p:cNvGraphicFramePr>
            <p:nvPr/>
          </p:nvGraphicFramePr>
          <p:xfrm>
            <a:off x="4077" y="3282"/>
            <a:ext cx="104" cy="1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" name="Bitmap" r:id="rId21" imgW="2734057" imgH="5458587" progId="Paint.Picture">
                    <p:embed/>
                  </p:oleObj>
                </mc:Choice>
                <mc:Fallback>
                  <p:oleObj name="Bitmap" r:id="rId21" imgW="2734057" imgH="5458587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7" y="3282"/>
                          <a:ext cx="104" cy="1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0761" name="Picture 73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3090"/>
              <a:ext cx="330" cy="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2" name="Picture 74"/>
            <p:cNvPicPr>
              <a:picLocks noChangeAspect="1" noChangeArrowheads="1"/>
            </p:cNvPicPr>
            <p:nvPr/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3" y="1572"/>
              <a:ext cx="294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63" name="Group 81"/>
            <p:cNvGrpSpPr>
              <a:grpSpLocks/>
            </p:cNvGrpSpPr>
            <p:nvPr/>
          </p:nvGrpSpPr>
          <p:grpSpPr bwMode="auto">
            <a:xfrm>
              <a:off x="1440" y="2352"/>
              <a:ext cx="426" cy="330"/>
              <a:chOff x="1682" y="1543"/>
              <a:chExt cx="426" cy="330"/>
            </a:xfrm>
          </p:grpSpPr>
          <p:pic>
            <p:nvPicPr>
              <p:cNvPr id="30771" name="Picture 75"/>
              <p:cNvPicPr>
                <a:picLocks noChangeAspect="1" noChangeArrowheads="1"/>
              </p:cNvPicPr>
              <p:nvPr/>
            </p:nvPicPr>
            <p:blipFill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5" y="1543"/>
                <a:ext cx="32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72" name="Picture 76"/>
              <p:cNvPicPr>
                <a:picLocks noChangeAspect="1" noChangeArrowheads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2" y="1543"/>
                <a:ext cx="100" cy="2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30764" name="Group 80"/>
            <p:cNvGrpSpPr>
              <a:grpSpLocks/>
            </p:cNvGrpSpPr>
            <p:nvPr/>
          </p:nvGrpSpPr>
          <p:grpSpPr bwMode="auto">
            <a:xfrm>
              <a:off x="2064" y="2256"/>
              <a:ext cx="132" cy="167"/>
              <a:chOff x="1569" y="2167"/>
              <a:chExt cx="132" cy="167"/>
            </a:xfrm>
          </p:grpSpPr>
          <p:sp>
            <p:nvSpPr>
              <p:cNvPr id="30769" name="Line 78"/>
              <p:cNvSpPr>
                <a:spLocks noChangeShapeType="1"/>
              </p:cNvSpPr>
              <p:nvPr/>
            </p:nvSpPr>
            <p:spPr bwMode="auto">
              <a:xfrm flipH="1">
                <a:off x="1569" y="2167"/>
                <a:ext cx="33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0770" name="Line 79"/>
              <p:cNvSpPr>
                <a:spLocks noChangeShapeType="1"/>
              </p:cNvSpPr>
              <p:nvPr/>
            </p:nvSpPr>
            <p:spPr bwMode="auto">
              <a:xfrm>
                <a:off x="1701" y="2167"/>
                <a:ext cx="0" cy="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30765" name="Text Box 82"/>
            <p:cNvSpPr txBox="1">
              <a:spLocks noChangeArrowheads="1"/>
            </p:cNvSpPr>
            <p:nvPr/>
          </p:nvSpPr>
          <p:spPr bwMode="auto">
            <a:xfrm>
              <a:off x="576" y="1488"/>
              <a:ext cx="153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Verwendung der fahrbaren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B-Schlauchhaspel</a:t>
              </a:r>
            </a:p>
          </p:txBody>
        </p:sp>
        <p:sp>
          <p:nvSpPr>
            <p:cNvPr id="30766" name="Freeform 83"/>
            <p:cNvSpPr>
              <a:spLocks/>
            </p:cNvSpPr>
            <p:nvPr/>
          </p:nvSpPr>
          <p:spPr bwMode="auto">
            <a:xfrm>
              <a:off x="2784" y="1440"/>
              <a:ext cx="2265" cy="1238"/>
            </a:xfrm>
            <a:custGeom>
              <a:avLst/>
              <a:gdLst>
                <a:gd name="T0" fmla="*/ 12 w 2857"/>
                <a:gd name="T1" fmla="*/ 1085 h 1836"/>
                <a:gd name="T2" fmla="*/ 120 w 2857"/>
                <a:gd name="T3" fmla="*/ 1085 h 1836"/>
                <a:gd name="T4" fmla="*/ 731 w 2857"/>
                <a:gd name="T5" fmla="*/ 1085 h 1836"/>
                <a:gd name="T6" fmla="*/ 803 w 2857"/>
                <a:gd name="T7" fmla="*/ 168 h 1836"/>
                <a:gd name="T8" fmla="*/ 2061 w 2857"/>
                <a:gd name="T9" fmla="*/ 76 h 1836"/>
                <a:gd name="T10" fmla="*/ 2026 w 2857"/>
                <a:gd name="T11" fmla="*/ 260 h 1836"/>
                <a:gd name="T12" fmla="*/ 874 w 2857"/>
                <a:gd name="T13" fmla="*/ 290 h 1836"/>
                <a:gd name="T14" fmla="*/ 947 w 2857"/>
                <a:gd name="T15" fmla="*/ 473 h 1836"/>
                <a:gd name="T16" fmla="*/ 1378 w 2857"/>
                <a:gd name="T17" fmla="*/ 382 h 1836"/>
                <a:gd name="T18" fmla="*/ 1630 w 2857"/>
                <a:gd name="T19" fmla="*/ 933 h 18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857" h="1836">
                  <a:moveTo>
                    <a:pt x="15" y="1609"/>
                  </a:moveTo>
                  <a:cubicBezTo>
                    <a:pt x="7" y="1609"/>
                    <a:pt x="0" y="1609"/>
                    <a:pt x="151" y="1609"/>
                  </a:cubicBezTo>
                  <a:cubicBezTo>
                    <a:pt x="302" y="1609"/>
                    <a:pt x="778" y="1836"/>
                    <a:pt x="922" y="1609"/>
                  </a:cubicBezTo>
                  <a:cubicBezTo>
                    <a:pt x="1066" y="1382"/>
                    <a:pt x="733" y="498"/>
                    <a:pt x="1013" y="249"/>
                  </a:cubicBezTo>
                  <a:cubicBezTo>
                    <a:pt x="1293" y="0"/>
                    <a:pt x="2343" y="90"/>
                    <a:pt x="2600" y="113"/>
                  </a:cubicBezTo>
                  <a:cubicBezTo>
                    <a:pt x="2857" y="136"/>
                    <a:pt x="2805" y="332"/>
                    <a:pt x="2555" y="385"/>
                  </a:cubicBezTo>
                  <a:cubicBezTo>
                    <a:pt x="2305" y="438"/>
                    <a:pt x="1330" y="377"/>
                    <a:pt x="1103" y="430"/>
                  </a:cubicBezTo>
                  <a:cubicBezTo>
                    <a:pt x="876" y="483"/>
                    <a:pt x="1088" y="679"/>
                    <a:pt x="1194" y="702"/>
                  </a:cubicBezTo>
                  <a:cubicBezTo>
                    <a:pt x="1300" y="725"/>
                    <a:pt x="1594" y="453"/>
                    <a:pt x="1738" y="566"/>
                  </a:cubicBezTo>
                  <a:cubicBezTo>
                    <a:pt x="1882" y="679"/>
                    <a:pt x="1969" y="1031"/>
                    <a:pt x="2056" y="1383"/>
                  </a:cubicBezTo>
                </a:path>
              </a:pathLst>
            </a:custGeom>
            <a:noFill/>
            <a:ln w="101600" cap="flat">
              <a:solidFill>
                <a:srgbClr val="3333CC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767" name="Line 85"/>
            <p:cNvSpPr>
              <a:spLocks noChangeShapeType="1"/>
            </p:cNvSpPr>
            <p:nvPr/>
          </p:nvSpPr>
          <p:spPr bwMode="auto">
            <a:xfrm flipV="1">
              <a:off x="2808" y="2520"/>
              <a:ext cx="15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0768" name="Line 59"/>
            <p:cNvSpPr>
              <a:spLocks noChangeShapeType="1"/>
            </p:cNvSpPr>
            <p:nvPr/>
          </p:nvSpPr>
          <p:spPr bwMode="auto">
            <a:xfrm>
              <a:off x="4438" y="2430"/>
              <a:ext cx="34" cy="120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0723" name="Rectangle 88"/>
          <p:cNvSpPr>
            <a:spLocks noGrp="1" noChangeArrowheads="1"/>
          </p:cNvSpPr>
          <p:nvPr>
            <p:ph type="title"/>
          </p:nvPr>
        </p:nvSpPr>
        <p:spPr bwMode="auto">
          <a:xfrm>
            <a:off x="4314825" y="6303963"/>
            <a:ext cx="1666875" cy="238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4. Beispiel-Aufgaben WT</a:t>
            </a:r>
          </a:p>
        </p:txBody>
      </p:sp>
    </p:spTree>
    <p:extLst>
      <p:ext uri="{BB962C8B-B14F-4D97-AF65-F5344CB8AC3E}">
        <p14:creationId xmlns:p14="http://schemas.microsoft.com/office/powerpoint/2010/main" val="4228387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0"/>
          <p:cNvSpPr txBox="1">
            <a:spLocks noChangeArrowheads="1"/>
          </p:cNvSpPr>
          <p:nvPr/>
        </p:nvSpPr>
        <p:spPr bwMode="auto">
          <a:xfrm>
            <a:off x="2098675" y="1116013"/>
            <a:ext cx="4991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>
                <a:solidFill>
                  <a:srgbClr val="3333CC"/>
                </a:solidFill>
              </a:rPr>
              <a:t>Gliederung der Mannschaft einer Staffel</a:t>
            </a:r>
          </a:p>
        </p:txBody>
      </p:sp>
      <p:grpSp>
        <p:nvGrpSpPr>
          <p:cNvPr id="157732" name="Group 36"/>
          <p:cNvGrpSpPr>
            <a:grpSpLocks/>
          </p:cNvGrpSpPr>
          <p:nvPr/>
        </p:nvGrpSpPr>
        <p:grpSpPr bwMode="auto">
          <a:xfrm>
            <a:off x="698500" y="1743075"/>
            <a:ext cx="7686675" cy="3613150"/>
            <a:chOff x="440" y="1098"/>
            <a:chExt cx="4842" cy="2276"/>
          </a:xfrm>
        </p:grpSpPr>
        <p:graphicFrame>
          <p:nvGraphicFramePr>
            <p:cNvPr id="4101" name="Object 29"/>
            <p:cNvGraphicFramePr>
              <a:graphicFrameLocks noChangeAspect="1"/>
            </p:cNvGraphicFramePr>
            <p:nvPr/>
          </p:nvGraphicFramePr>
          <p:xfrm>
            <a:off x="1296" y="1098"/>
            <a:ext cx="3018" cy="17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9" name="Bitmap" r:id="rId4" imgW="5249008" imgH="3067478" progId="Paint.Picture">
                    <p:embed/>
                  </p:oleObj>
                </mc:Choice>
                <mc:Fallback>
                  <p:oleObj name="Bitmap" r:id="rId4" imgW="5249008" imgH="306747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098"/>
                          <a:ext cx="3018" cy="17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2" name="Text Box 31"/>
            <p:cNvSpPr txBox="1">
              <a:spLocks noChangeArrowheads="1"/>
            </p:cNvSpPr>
            <p:nvPr/>
          </p:nvSpPr>
          <p:spPr bwMode="auto">
            <a:xfrm>
              <a:off x="440" y="3008"/>
              <a:ext cx="484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600" b="1">
                  <a:solidFill>
                    <a:srgbClr val="CC3300"/>
                  </a:solidFill>
                </a:rPr>
                <a:t>Die Einheitsführer der taktischen Einheiten werden Truppführer (eines selbst-</a:t>
              </a:r>
            </a:p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600" b="1">
                  <a:solidFill>
                    <a:srgbClr val="CC3300"/>
                  </a:solidFill>
                </a:rPr>
                <a:t>ständigen Trupps), Staffelführer, Gruppenführer und Zugführer genannt.</a:t>
              </a:r>
            </a:p>
          </p:txBody>
        </p:sp>
      </p:grpSp>
      <p:sp>
        <p:nvSpPr>
          <p:cNvPr id="4100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4438650" y="6313488"/>
            <a:ext cx="1581150" cy="295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Gliederung der Mannschaft einer Staffel</a:t>
            </a:r>
          </a:p>
        </p:txBody>
      </p:sp>
    </p:spTree>
    <p:extLst>
      <p:ext uri="{BB962C8B-B14F-4D97-AF65-F5344CB8AC3E}">
        <p14:creationId xmlns:p14="http://schemas.microsoft.com/office/powerpoint/2010/main" val="550799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7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179" name="Group 43"/>
          <p:cNvGrpSpPr>
            <a:grpSpLocks/>
          </p:cNvGrpSpPr>
          <p:nvPr/>
        </p:nvGrpSpPr>
        <p:grpSpPr bwMode="auto">
          <a:xfrm>
            <a:off x="4724400" y="2286000"/>
            <a:ext cx="3887788" cy="3467100"/>
            <a:chOff x="2976" y="1440"/>
            <a:chExt cx="2449" cy="2184"/>
          </a:xfrm>
        </p:grpSpPr>
        <p:sp>
          <p:nvSpPr>
            <p:cNvPr id="31754" name="Text Box 32"/>
            <p:cNvSpPr txBox="1">
              <a:spLocks noChangeArrowheads="1"/>
            </p:cNvSpPr>
            <p:nvPr/>
          </p:nvSpPr>
          <p:spPr bwMode="auto">
            <a:xfrm>
              <a:off x="3120" y="1440"/>
              <a:ext cx="172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Mit Verwendung der fahrbaren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B-Schlauchhaspel</a:t>
              </a:r>
            </a:p>
          </p:txBody>
        </p:sp>
        <p:sp>
          <p:nvSpPr>
            <p:cNvPr id="31755" name="Text Box 36"/>
            <p:cNvSpPr txBox="1">
              <a:spLocks noChangeArrowheads="1"/>
            </p:cNvSpPr>
            <p:nvPr/>
          </p:nvSpPr>
          <p:spPr bwMode="auto">
            <a:xfrm>
              <a:off x="2976" y="1824"/>
              <a:ext cx="2449" cy="1800"/>
            </a:xfrm>
            <a:prstGeom prst="rect">
              <a:avLst/>
            </a:prstGeom>
            <a:solidFill>
              <a:srgbClr val="E4EB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WT: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Wasserführendes Löschfahrzeug: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(Haspel abnehmen),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B-Leitung zum Verteiler,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Kommando zum Ma „Wasser Marsch!“,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B-Leitung zur Rauchgrenze,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B-Leitung zum Hydranten,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WE herrichten,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Kommando zum Ma,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als Sicherheitstrupp ausrüsten,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einsatzbereit melden,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ohne weiteren Auftrag am Verteiler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>
                  <a:solidFill>
                    <a:srgbClr val="000000"/>
                  </a:solidFill>
                </a:rPr>
                <a:t>    bereitstellen.</a:t>
              </a:r>
            </a:p>
          </p:txBody>
        </p:sp>
      </p:grpSp>
      <p:grpSp>
        <p:nvGrpSpPr>
          <p:cNvPr id="219178" name="Group 42"/>
          <p:cNvGrpSpPr>
            <a:grpSpLocks/>
          </p:cNvGrpSpPr>
          <p:nvPr/>
        </p:nvGrpSpPr>
        <p:grpSpPr bwMode="auto">
          <a:xfrm>
            <a:off x="457200" y="1066800"/>
            <a:ext cx="6686550" cy="4473575"/>
            <a:chOff x="288" y="672"/>
            <a:chExt cx="4212" cy="2818"/>
          </a:xfrm>
        </p:grpSpPr>
        <p:sp>
          <p:nvSpPr>
            <p:cNvPr id="31749" name="Text Box 30"/>
            <p:cNvSpPr txBox="1">
              <a:spLocks noChangeArrowheads="1"/>
            </p:cNvSpPr>
            <p:nvPr/>
          </p:nvSpPr>
          <p:spPr bwMode="auto">
            <a:xfrm>
              <a:off x="414" y="672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31750" name="Text Box 31"/>
            <p:cNvSpPr txBox="1">
              <a:spLocks noChangeArrowheads="1"/>
            </p:cNvSpPr>
            <p:nvPr/>
          </p:nvSpPr>
          <p:spPr bwMode="auto">
            <a:xfrm>
              <a:off x="3504" y="1056"/>
              <a:ext cx="9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3333CC"/>
                  </a:solidFill>
                </a:rPr>
                <a:t>Wassertrupp</a:t>
              </a:r>
            </a:p>
          </p:txBody>
        </p:sp>
        <p:sp>
          <p:nvSpPr>
            <p:cNvPr id="31751" name="Text Box 34"/>
            <p:cNvSpPr txBox="1">
              <a:spLocks noChangeArrowheads="1"/>
            </p:cNvSpPr>
            <p:nvPr/>
          </p:nvSpPr>
          <p:spPr bwMode="auto">
            <a:xfrm>
              <a:off x="2880" y="768"/>
              <a:ext cx="11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Einsatz mit B-Rohr</a:t>
              </a:r>
            </a:p>
          </p:txBody>
        </p:sp>
        <p:sp>
          <p:nvSpPr>
            <p:cNvPr id="31752" name="Text Box 35"/>
            <p:cNvSpPr txBox="1">
              <a:spLocks noChangeArrowheads="1"/>
            </p:cNvSpPr>
            <p:nvPr/>
          </p:nvSpPr>
          <p:spPr bwMode="auto">
            <a:xfrm>
              <a:off x="288" y="1824"/>
              <a:ext cx="2449" cy="1666"/>
            </a:xfrm>
            <a:prstGeom prst="rect">
              <a:avLst/>
            </a:prstGeom>
            <a:solidFill>
              <a:srgbClr val="E4EB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WT: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Wasserführendes Löschfahrzeug: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(Haspel abnehmen),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B-Leitung zum Verteiler,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Kommando zum Ma „Wasser Marsch!“,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B-Leitung zum Hydranten,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WE herrichten,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Kommando zum Ma,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als Sicherheitstrupp ausrüsten,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einsatzbereit melden,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ohne weiteren Auftrag am Verteiler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>
                  <a:solidFill>
                    <a:srgbClr val="000000"/>
                  </a:solidFill>
                </a:rPr>
                <a:t>    bereitstellen.</a:t>
              </a:r>
            </a:p>
          </p:txBody>
        </p:sp>
        <p:sp>
          <p:nvSpPr>
            <p:cNvPr id="31753" name="Text Box 37"/>
            <p:cNvSpPr txBox="1">
              <a:spLocks noChangeArrowheads="1"/>
            </p:cNvSpPr>
            <p:nvPr/>
          </p:nvSpPr>
          <p:spPr bwMode="auto">
            <a:xfrm>
              <a:off x="384" y="1440"/>
              <a:ext cx="21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Mit Verwendung von B-Rollschläuchen</a:t>
              </a:r>
            </a:p>
          </p:txBody>
        </p:sp>
      </p:grpSp>
      <p:sp>
        <p:nvSpPr>
          <p:cNvPr id="31748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305300" y="6313488"/>
            <a:ext cx="1552575" cy="277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4. Beispiel-Aufgaben WT mit Schläuchen</a:t>
            </a:r>
          </a:p>
        </p:txBody>
      </p:sp>
    </p:spTree>
    <p:extLst>
      <p:ext uri="{BB962C8B-B14F-4D97-AF65-F5344CB8AC3E}">
        <p14:creationId xmlns:p14="http://schemas.microsoft.com/office/powerpoint/2010/main" val="1294441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9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9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244" name="Group 60"/>
          <p:cNvGrpSpPr>
            <a:grpSpLocks/>
          </p:cNvGrpSpPr>
          <p:nvPr/>
        </p:nvGrpSpPr>
        <p:grpSpPr bwMode="auto">
          <a:xfrm>
            <a:off x="742950" y="1143000"/>
            <a:ext cx="7481888" cy="4848225"/>
            <a:chOff x="468" y="720"/>
            <a:chExt cx="4713" cy="3054"/>
          </a:xfrm>
        </p:grpSpPr>
        <p:sp>
          <p:nvSpPr>
            <p:cNvPr id="32772" name="Text Box 37"/>
            <p:cNvSpPr txBox="1">
              <a:spLocks noChangeArrowheads="1"/>
            </p:cNvSpPr>
            <p:nvPr/>
          </p:nvSpPr>
          <p:spPr bwMode="auto">
            <a:xfrm>
              <a:off x="468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Gruppe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32773" name="Text Box 41"/>
            <p:cNvSpPr txBox="1">
              <a:spLocks noChangeArrowheads="1"/>
            </p:cNvSpPr>
            <p:nvPr/>
          </p:nvSpPr>
          <p:spPr bwMode="auto">
            <a:xfrm>
              <a:off x="3168" y="912"/>
              <a:ext cx="11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Schaumrohreinsatz</a:t>
              </a:r>
            </a:p>
          </p:txBody>
        </p:sp>
        <p:pic>
          <p:nvPicPr>
            <p:cNvPr id="32774" name="Picture 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5" y="3268"/>
              <a:ext cx="279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5" name="Freeform 32"/>
            <p:cNvSpPr>
              <a:spLocks/>
            </p:cNvSpPr>
            <p:nvPr/>
          </p:nvSpPr>
          <p:spPr bwMode="auto">
            <a:xfrm>
              <a:off x="1265" y="1880"/>
              <a:ext cx="1060" cy="1831"/>
            </a:xfrm>
            <a:custGeom>
              <a:avLst/>
              <a:gdLst>
                <a:gd name="T0" fmla="*/ 0 w 1322"/>
                <a:gd name="T1" fmla="*/ 1518 h 2427"/>
                <a:gd name="T2" fmla="*/ 182 w 1322"/>
                <a:gd name="T3" fmla="*/ 1688 h 2427"/>
                <a:gd name="T4" fmla="*/ 655 w 1322"/>
                <a:gd name="T5" fmla="*/ 1826 h 2427"/>
                <a:gd name="T6" fmla="*/ 764 w 1322"/>
                <a:gd name="T7" fmla="*/ 1654 h 2427"/>
                <a:gd name="T8" fmla="*/ 400 w 1322"/>
                <a:gd name="T9" fmla="*/ 1552 h 2427"/>
                <a:gd name="T10" fmla="*/ 182 w 1322"/>
                <a:gd name="T11" fmla="*/ 1415 h 2427"/>
                <a:gd name="T12" fmla="*/ 291 w 1322"/>
                <a:gd name="T13" fmla="*/ 1312 h 2427"/>
                <a:gd name="T14" fmla="*/ 545 w 1322"/>
                <a:gd name="T15" fmla="*/ 1415 h 2427"/>
                <a:gd name="T16" fmla="*/ 800 w 1322"/>
                <a:gd name="T17" fmla="*/ 1107 h 2427"/>
                <a:gd name="T18" fmla="*/ 1054 w 1322"/>
                <a:gd name="T19" fmla="*/ 183 h 2427"/>
                <a:gd name="T20" fmla="*/ 764 w 1322"/>
                <a:gd name="T21" fmla="*/ 12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76" name="Freeform 33"/>
            <p:cNvSpPr>
              <a:spLocks/>
            </p:cNvSpPr>
            <p:nvPr/>
          </p:nvSpPr>
          <p:spPr bwMode="auto">
            <a:xfrm>
              <a:off x="1955" y="1824"/>
              <a:ext cx="764" cy="1146"/>
            </a:xfrm>
            <a:custGeom>
              <a:avLst/>
              <a:gdLst>
                <a:gd name="T0" fmla="*/ 764 w 952"/>
                <a:gd name="T1" fmla="*/ 513 h 1520"/>
                <a:gd name="T2" fmla="*/ 728 w 952"/>
                <a:gd name="T3" fmla="*/ 479 h 1520"/>
                <a:gd name="T4" fmla="*/ 728 w 952"/>
                <a:gd name="T5" fmla="*/ 308 h 1520"/>
                <a:gd name="T6" fmla="*/ 692 w 952"/>
                <a:gd name="T7" fmla="*/ 239 h 1520"/>
                <a:gd name="T8" fmla="*/ 583 w 952"/>
                <a:gd name="T9" fmla="*/ 342 h 1520"/>
                <a:gd name="T10" fmla="*/ 583 w 952"/>
                <a:gd name="T11" fmla="*/ 1026 h 1520"/>
                <a:gd name="T12" fmla="*/ 473 w 952"/>
                <a:gd name="T13" fmla="*/ 1060 h 1520"/>
                <a:gd name="T14" fmla="*/ 400 w 952"/>
                <a:gd name="T15" fmla="*/ 958 h 1520"/>
                <a:gd name="T16" fmla="*/ 473 w 952"/>
                <a:gd name="T17" fmla="*/ 239 h 1520"/>
                <a:gd name="T18" fmla="*/ 327 w 952"/>
                <a:gd name="T19" fmla="*/ 34 h 1520"/>
                <a:gd name="T20" fmla="*/ 182 w 952"/>
                <a:gd name="T21" fmla="*/ 34 h 1520"/>
                <a:gd name="T22" fmla="*/ 0 w 952"/>
                <a:gd name="T23" fmla="*/ 34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77" name="Oval 34"/>
            <p:cNvSpPr>
              <a:spLocks noChangeArrowheads="1"/>
            </p:cNvSpPr>
            <p:nvPr/>
          </p:nvSpPr>
          <p:spPr bwMode="auto">
            <a:xfrm>
              <a:off x="1046" y="3671"/>
              <a:ext cx="255" cy="10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graphicFrame>
          <p:nvGraphicFramePr>
            <p:cNvPr id="32778" name="Object 35"/>
            <p:cNvGraphicFramePr>
              <a:graphicFrameLocks noChangeAspect="1"/>
            </p:cNvGraphicFramePr>
            <p:nvPr/>
          </p:nvGraphicFramePr>
          <p:xfrm>
            <a:off x="864" y="1652"/>
            <a:ext cx="1165" cy="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0" name="Bitmap" r:id="rId5" imgW="4038095" imgH="1457143" progId="Paint.Picture">
                    <p:embed/>
                  </p:oleObj>
                </mc:Choice>
                <mc:Fallback>
                  <p:oleObj name="Bitmap" r:id="rId5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652"/>
                          <a:ext cx="1165" cy="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2779" name="Picture 3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652"/>
              <a:ext cx="1218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2780" name="Object 42"/>
            <p:cNvGraphicFramePr>
              <a:graphicFrameLocks noChangeAspect="1"/>
            </p:cNvGraphicFramePr>
            <p:nvPr/>
          </p:nvGraphicFramePr>
          <p:xfrm>
            <a:off x="3410" y="2212"/>
            <a:ext cx="437" cy="1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561" name="Bitmap" r:id="rId8" imgW="2857899" imgH="1295238" progId="Paint.Picture">
                    <p:embed/>
                  </p:oleObj>
                </mc:Choice>
                <mc:Fallback>
                  <p:oleObj name="Bitmap" r:id="rId8" imgW="2857899" imgH="1295238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0" y="2212"/>
                          <a:ext cx="437" cy="1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2781" name="Picture 4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8" y="2200"/>
              <a:ext cx="327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82" name="Freeform 44"/>
            <p:cNvSpPr>
              <a:spLocks/>
            </p:cNvSpPr>
            <p:nvPr/>
          </p:nvSpPr>
          <p:spPr bwMode="auto">
            <a:xfrm>
              <a:off x="3041" y="2302"/>
              <a:ext cx="369" cy="1199"/>
            </a:xfrm>
            <a:custGeom>
              <a:avLst/>
              <a:gdLst>
                <a:gd name="T0" fmla="*/ 369 w 460"/>
                <a:gd name="T1" fmla="*/ 0 h 1588"/>
                <a:gd name="T2" fmla="*/ 224 w 460"/>
                <a:gd name="T3" fmla="*/ 69 h 1588"/>
                <a:gd name="T4" fmla="*/ 260 w 460"/>
                <a:gd name="T5" fmla="*/ 377 h 1588"/>
                <a:gd name="T6" fmla="*/ 151 w 460"/>
                <a:gd name="T7" fmla="*/ 1096 h 1588"/>
                <a:gd name="T8" fmla="*/ 6 w 460"/>
                <a:gd name="T9" fmla="*/ 993 h 1588"/>
                <a:gd name="T10" fmla="*/ 115 w 460"/>
                <a:gd name="T11" fmla="*/ 343 h 1588"/>
                <a:gd name="T12" fmla="*/ 151 w 460"/>
                <a:gd name="T13" fmla="*/ 69 h 1588"/>
                <a:gd name="T14" fmla="*/ 6 w 460"/>
                <a:gd name="T15" fmla="*/ 34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0" h="1588">
                  <a:moveTo>
                    <a:pt x="460" y="0"/>
                  </a:moveTo>
                  <a:cubicBezTo>
                    <a:pt x="381" y="4"/>
                    <a:pt x="302" y="8"/>
                    <a:pt x="279" y="91"/>
                  </a:cubicBezTo>
                  <a:cubicBezTo>
                    <a:pt x="256" y="174"/>
                    <a:pt x="339" y="272"/>
                    <a:pt x="324" y="499"/>
                  </a:cubicBezTo>
                  <a:cubicBezTo>
                    <a:pt x="309" y="726"/>
                    <a:pt x="241" y="1316"/>
                    <a:pt x="188" y="1452"/>
                  </a:cubicBezTo>
                  <a:cubicBezTo>
                    <a:pt x="135" y="1588"/>
                    <a:pt x="14" y="1481"/>
                    <a:pt x="7" y="1315"/>
                  </a:cubicBezTo>
                  <a:cubicBezTo>
                    <a:pt x="0" y="1149"/>
                    <a:pt x="113" y="658"/>
                    <a:pt x="143" y="454"/>
                  </a:cubicBezTo>
                  <a:cubicBezTo>
                    <a:pt x="173" y="250"/>
                    <a:pt x="211" y="159"/>
                    <a:pt x="188" y="91"/>
                  </a:cubicBezTo>
                  <a:cubicBezTo>
                    <a:pt x="165" y="23"/>
                    <a:pt x="86" y="34"/>
                    <a:pt x="7" y="45"/>
                  </a:cubicBezTo>
                </a:path>
              </a:pathLst>
            </a:custGeom>
            <a:noFill/>
            <a:ln w="1016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83" name="Line 47"/>
            <p:cNvSpPr>
              <a:spLocks noChangeShapeType="1"/>
            </p:cNvSpPr>
            <p:nvPr/>
          </p:nvSpPr>
          <p:spPr bwMode="auto">
            <a:xfrm>
              <a:off x="4284" y="1857"/>
              <a:ext cx="21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84" name="Line 48"/>
            <p:cNvSpPr>
              <a:spLocks noChangeShapeType="1"/>
            </p:cNvSpPr>
            <p:nvPr/>
          </p:nvSpPr>
          <p:spPr bwMode="auto">
            <a:xfrm>
              <a:off x="4683" y="1857"/>
              <a:ext cx="2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85" name="Line 49"/>
            <p:cNvSpPr>
              <a:spLocks noChangeShapeType="1"/>
            </p:cNvSpPr>
            <p:nvPr/>
          </p:nvSpPr>
          <p:spPr bwMode="auto">
            <a:xfrm>
              <a:off x="4284" y="1857"/>
              <a:ext cx="0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86" name="Line 50"/>
            <p:cNvSpPr>
              <a:spLocks noChangeShapeType="1"/>
            </p:cNvSpPr>
            <p:nvPr/>
          </p:nvSpPr>
          <p:spPr bwMode="auto">
            <a:xfrm>
              <a:off x="4284" y="2645"/>
              <a:ext cx="4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87" name="Line 51"/>
            <p:cNvSpPr>
              <a:spLocks noChangeShapeType="1"/>
            </p:cNvSpPr>
            <p:nvPr/>
          </p:nvSpPr>
          <p:spPr bwMode="auto">
            <a:xfrm>
              <a:off x="4902" y="1857"/>
              <a:ext cx="0" cy="7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88" name="Line 52"/>
            <p:cNvSpPr>
              <a:spLocks noChangeShapeType="1"/>
            </p:cNvSpPr>
            <p:nvPr/>
          </p:nvSpPr>
          <p:spPr bwMode="auto">
            <a:xfrm flipH="1">
              <a:off x="4647" y="2645"/>
              <a:ext cx="25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89" name="AutoShape 53"/>
            <p:cNvSpPr>
              <a:spLocks noChangeArrowheads="1"/>
            </p:cNvSpPr>
            <p:nvPr/>
          </p:nvSpPr>
          <p:spPr bwMode="auto">
            <a:xfrm>
              <a:off x="4575" y="2269"/>
              <a:ext cx="291" cy="307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32790" name="Freeform 54"/>
            <p:cNvSpPr>
              <a:spLocks/>
            </p:cNvSpPr>
            <p:nvPr/>
          </p:nvSpPr>
          <p:spPr bwMode="auto">
            <a:xfrm>
              <a:off x="3775" y="1344"/>
              <a:ext cx="1406" cy="998"/>
            </a:xfrm>
            <a:custGeom>
              <a:avLst/>
              <a:gdLst>
                <a:gd name="T0" fmla="*/ 884 w 1754"/>
                <a:gd name="T1" fmla="*/ 775 h 1323"/>
                <a:gd name="T2" fmla="*/ 775 w 1754"/>
                <a:gd name="T3" fmla="*/ 434 h 1323"/>
                <a:gd name="T4" fmla="*/ 412 w 1754"/>
                <a:gd name="T5" fmla="*/ 399 h 1323"/>
                <a:gd name="T6" fmla="*/ 303 w 1754"/>
                <a:gd name="T7" fmla="*/ 228 h 1323"/>
                <a:gd name="T8" fmla="*/ 557 w 1754"/>
                <a:gd name="T9" fmla="*/ 194 h 1323"/>
                <a:gd name="T10" fmla="*/ 957 w 1754"/>
                <a:gd name="T11" fmla="*/ 296 h 1323"/>
                <a:gd name="T12" fmla="*/ 1357 w 1754"/>
                <a:gd name="T13" fmla="*/ 331 h 1323"/>
                <a:gd name="T14" fmla="*/ 1248 w 1754"/>
                <a:gd name="T15" fmla="*/ 57 h 1323"/>
                <a:gd name="T16" fmla="*/ 739 w 1754"/>
                <a:gd name="T17" fmla="*/ 57 h 1323"/>
                <a:gd name="T18" fmla="*/ 121 w 1754"/>
                <a:gd name="T19" fmla="*/ 23 h 1323"/>
                <a:gd name="T20" fmla="*/ 12 w 1754"/>
                <a:gd name="T21" fmla="*/ 194 h 1323"/>
                <a:gd name="T22" fmla="*/ 157 w 1754"/>
                <a:gd name="T23" fmla="*/ 434 h 1323"/>
                <a:gd name="T24" fmla="*/ 448 w 1754"/>
                <a:gd name="T25" fmla="*/ 913 h 1323"/>
                <a:gd name="T26" fmla="*/ 48 w 1754"/>
                <a:gd name="T27" fmla="*/ 947 h 13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54" h="1323">
                  <a:moveTo>
                    <a:pt x="1103" y="1028"/>
                  </a:moveTo>
                  <a:cubicBezTo>
                    <a:pt x="1084" y="843"/>
                    <a:pt x="1065" y="658"/>
                    <a:pt x="967" y="575"/>
                  </a:cubicBezTo>
                  <a:cubicBezTo>
                    <a:pt x="869" y="492"/>
                    <a:pt x="612" y="574"/>
                    <a:pt x="514" y="529"/>
                  </a:cubicBezTo>
                  <a:cubicBezTo>
                    <a:pt x="416" y="484"/>
                    <a:pt x="348" y="347"/>
                    <a:pt x="378" y="302"/>
                  </a:cubicBezTo>
                  <a:cubicBezTo>
                    <a:pt x="408" y="257"/>
                    <a:pt x="559" y="242"/>
                    <a:pt x="695" y="257"/>
                  </a:cubicBezTo>
                  <a:cubicBezTo>
                    <a:pt x="831" y="272"/>
                    <a:pt x="1028" y="363"/>
                    <a:pt x="1194" y="393"/>
                  </a:cubicBezTo>
                  <a:cubicBezTo>
                    <a:pt x="1360" y="423"/>
                    <a:pt x="1632" y="492"/>
                    <a:pt x="1693" y="439"/>
                  </a:cubicBezTo>
                  <a:cubicBezTo>
                    <a:pt x="1754" y="386"/>
                    <a:pt x="1685" y="136"/>
                    <a:pt x="1557" y="76"/>
                  </a:cubicBezTo>
                  <a:cubicBezTo>
                    <a:pt x="1429" y="16"/>
                    <a:pt x="1156" y="84"/>
                    <a:pt x="922" y="76"/>
                  </a:cubicBezTo>
                  <a:cubicBezTo>
                    <a:pt x="688" y="68"/>
                    <a:pt x="302" y="0"/>
                    <a:pt x="151" y="30"/>
                  </a:cubicBezTo>
                  <a:cubicBezTo>
                    <a:pt x="0" y="60"/>
                    <a:pt x="7" y="166"/>
                    <a:pt x="15" y="257"/>
                  </a:cubicBezTo>
                  <a:cubicBezTo>
                    <a:pt x="23" y="348"/>
                    <a:pt x="105" y="416"/>
                    <a:pt x="196" y="575"/>
                  </a:cubicBezTo>
                  <a:cubicBezTo>
                    <a:pt x="287" y="734"/>
                    <a:pt x="582" y="1097"/>
                    <a:pt x="559" y="1210"/>
                  </a:cubicBezTo>
                  <a:cubicBezTo>
                    <a:pt x="536" y="1323"/>
                    <a:pt x="298" y="1289"/>
                    <a:pt x="60" y="1255"/>
                  </a:cubicBezTo>
                </a:path>
              </a:pathLst>
            </a:custGeom>
            <a:noFill/>
            <a:ln w="1016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91" name="Line 55"/>
            <p:cNvSpPr>
              <a:spLocks noChangeShapeType="1"/>
            </p:cNvSpPr>
            <p:nvPr/>
          </p:nvSpPr>
          <p:spPr bwMode="auto">
            <a:xfrm>
              <a:off x="4647" y="2062"/>
              <a:ext cx="36" cy="206"/>
            </a:xfrm>
            <a:prstGeom prst="line">
              <a:avLst/>
            </a:prstGeom>
            <a:noFill/>
            <a:ln w="101600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2792" name="Text Box 59"/>
            <p:cNvSpPr txBox="1">
              <a:spLocks noChangeArrowheads="1"/>
            </p:cNvSpPr>
            <p:nvPr/>
          </p:nvSpPr>
          <p:spPr bwMode="auto">
            <a:xfrm>
              <a:off x="3392" y="751"/>
              <a:ext cx="6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3333CC"/>
                  </a:solidFill>
                </a:rPr>
                <a:t>5. Beispiel</a:t>
              </a:r>
            </a:p>
          </p:txBody>
        </p:sp>
      </p:grpSp>
      <p:sp>
        <p:nvSpPr>
          <p:cNvPr id="32771" name="Rectangle 61"/>
          <p:cNvSpPr>
            <a:spLocks noGrp="1" noChangeArrowheads="1"/>
          </p:cNvSpPr>
          <p:nvPr>
            <p:ph type="title"/>
          </p:nvPr>
        </p:nvSpPr>
        <p:spPr bwMode="auto">
          <a:xfrm>
            <a:off x="4229100" y="6303963"/>
            <a:ext cx="1647825" cy="24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5. Beispiel-Schaumrohreinsatz</a:t>
            </a:r>
          </a:p>
        </p:txBody>
      </p:sp>
    </p:spTree>
    <p:extLst>
      <p:ext uri="{BB962C8B-B14F-4D97-AF65-F5344CB8AC3E}">
        <p14:creationId xmlns:p14="http://schemas.microsoft.com/office/powerpoint/2010/main" val="37545492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1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1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310" name="Group 78"/>
          <p:cNvGrpSpPr>
            <a:grpSpLocks/>
          </p:cNvGrpSpPr>
          <p:nvPr/>
        </p:nvGrpSpPr>
        <p:grpSpPr bwMode="auto">
          <a:xfrm>
            <a:off x="533400" y="1143000"/>
            <a:ext cx="7688263" cy="4991100"/>
            <a:chOff x="336" y="720"/>
            <a:chExt cx="4843" cy="3144"/>
          </a:xfrm>
        </p:grpSpPr>
        <p:sp>
          <p:nvSpPr>
            <p:cNvPr id="33796" name="Text Box 33"/>
            <p:cNvSpPr txBox="1">
              <a:spLocks noChangeArrowheads="1"/>
            </p:cNvSpPr>
            <p:nvPr/>
          </p:nvSpPr>
          <p:spPr bwMode="auto">
            <a:xfrm>
              <a:off x="366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33797" name="Text Box 48"/>
            <p:cNvSpPr txBox="1">
              <a:spLocks noChangeArrowheads="1"/>
            </p:cNvSpPr>
            <p:nvPr/>
          </p:nvSpPr>
          <p:spPr bwMode="auto">
            <a:xfrm>
              <a:off x="2784" y="816"/>
              <a:ext cx="11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Schaumrohreinsatz</a:t>
              </a:r>
            </a:p>
          </p:txBody>
        </p:sp>
        <p:sp>
          <p:nvSpPr>
            <p:cNvPr id="33798" name="Text Box 49"/>
            <p:cNvSpPr txBox="1">
              <a:spLocks noChangeArrowheads="1"/>
            </p:cNvSpPr>
            <p:nvPr/>
          </p:nvSpPr>
          <p:spPr bwMode="auto">
            <a:xfrm>
              <a:off x="3888" y="1152"/>
              <a:ext cx="10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FF0000"/>
                  </a:solidFill>
                </a:rPr>
                <a:t>Angriffstrupp</a:t>
              </a:r>
            </a:p>
          </p:txBody>
        </p:sp>
        <p:graphicFrame>
          <p:nvGraphicFramePr>
            <p:cNvPr id="33799" name="Object 31"/>
            <p:cNvGraphicFramePr>
              <a:graphicFrameLocks noChangeAspect="1"/>
            </p:cNvGraphicFramePr>
            <p:nvPr/>
          </p:nvGraphicFramePr>
          <p:xfrm>
            <a:off x="654" y="1865"/>
            <a:ext cx="1221" cy="4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0" name="Bitmap" r:id="rId4" imgW="4038095" imgH="1457143" progId="Paint.Picture">
                    <p:embed/>
                  </p:oleObj>
                </mc:Choice>
                <mc:Fallback>
                  <p:oleObj name="Bitmap" r:id="rId4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4" y="1865"/>
                          <a:ext cx="1221" cy="4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3800" name="Picture 3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" y="1865"/>
              <a:ext cx="1277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01" name="Rectangle 35"/>
            <p:cNvSpPr>
              <a:spLocks noChangeArrowheads="1"/>
            </p:cNvSpPr>
            <p:nvPr/>
          </p:nvSpPr>
          <p:spPr bwMode="auto">
            <a:xfrm>
              <a:off x="4353" y="2014"/>
              <a:ext cx="228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33802" name="Rectangle 36"/>
            <p:cNvSpPr>
              <a:spLocks noChangeArrowheads="1"/>
            </p:cNvSpPr>
            <p:nvPr/>
          </p:nvSpPr>
          <p:spPr bwMode="auto">
            <a:xfrm>
              <a:off x="4315" y="2014"/>
              <a:ext cx="304" cy="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pic>
          <p:nvPicPr>
            <p:cNvPr id="33803" name="Picture 3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2456"/>
              <a:ext cx="34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04" name="Rectangle 38"/>
            <p:cNvSpPr>
              <a:spLocks noChangeArrowheads="1"/>
            </p:cNvSpPr>
            <p:nvPr/>
          </p:nvSpPr>
          <p:spPr bwMode="auto">
            <a:xfrm>
              <a:off x="4353" y="2014"/>
              <a:ext cx="228" cy="2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33805" name="Rectangle 39"/>
            <p:cNvSpPr>
              <a:spLocks noChangeArrowheads="1"/>
            </p:cNvSpPr>
            <p:nvPr/>
          </p:nvSpPr>
          <p:spPr bwMode="auto">
            <a:xfrm>
              <a:off x="4315" y="2014"/>
              <a:ext cx="304" cy="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33806" name="Line 40"/>
            <p:cNvSpPr>
              <a:spLocks noChangeShapeType="1"/>
            </p:cNvSpPr>
            <p:nvPr/>
          </p:nvSpPr>
          <p:spPr bwMode="auto">
            <a:xfrm>
              <a:off x="4238" y="2087"/>
              <a:ext cx="2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807" name="Line 41"/>
            <p:cNvSpPr>
              <a:spLocks noChangeShapeType="1"/>
            </p:cNvSpPr>
            <p:nvPr/>
          </p:nvSpPr>
          <p:spPr bwMode="auto">
            <a:xfrm>
              <a:off x="4658" y="2087"/>
              <a:ext cx="2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808" name="Line 42"/>
            <p:cNvSpPr>
              <a:spLocks noChangeShapeType="1"/>
            </p:cNvSpPr>
            <p:nvPr/>
          </p:nvSpPr>
          <p:spPr bwMode="auto">
            <a:xfrm>
              <a:off x="4238" y="2087"/>
              <a:ext cx="0" cy="8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809" name="Line 43"/>
            <p:cNvSpPr>
              <a:spLocks noChangeShapeType="1"/>
            </p:cNvSpPr>
            <p:nvPr/>
          </p:nvSpPr>
          <p:spPr bwMode="auto">
            <a:xfrm>
              <a:off x="4238" y="2935"/>
              <a:ext cx="4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810" name="Line 44"/>
            <p:cNvSpPr>
              <a:spLocks noChangeShapeType="1"/>
            </p:cNvSpPr>
            <p:nvPr/>
          </p:nvSpPr>
          <p:spPr bwMode="auto">
            <a:xfrm>
              <a:off x="4886" y="2087"/>
              <a:ext cx="0" cy="8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811" name="Line 45"/>
            <p:cNvSpPr>
              <a:spLocks noChangeShapeType="1"/>
            </p:cNvSpPr>
            <p:nvPr/>
          </p:nvSpPr>
          <p:spPr bwMode="auto">
            <a:xfrm flipH="1">
              <a:off x="4619" y="2935"/>
              <a:ext cx="26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812" name="AutoShape 46"/>
            <p:cNvSpPr>
              <a:spLocks noChangeArrowheads="1"/>
            </p:cNvSpPr>
            <p:nvPr/>
          </p:nvSpPr>
          <p:spPr bwMode="auto">
            <a:xfrm>
              <a:off x="4543" y="2530"/>
              <a:ext cx="305" cy="332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pic>
          <p:nvPicPr>
            <p:cNvPr id="33813" name="Picture 50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" y="2456"/>
              <a:ext cx="343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14" name="Picture 51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3" y="1202"/>
              <a:ext cx="15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15" name="Picture 52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3" y="1534"/>
              <a:ext cx="14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16" name="Picture 53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3" y="1424"/>
              <a:ext cx="3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17" name="Picture 54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0" y="1202"/>
              <a:ext cx="230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18" name="Picture 55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1202"/>
              <a:ext cx="229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19" name="Picture 56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3" y="1202"/>
              <a:ext cx="150" cy="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20" name="Picture 57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23" y="1534"/>
              <a:ext cx="142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21" name="Line 58"/>
            <p:cNvSpPr>
              <a:spLocks noChangeShapeType="1"/>
            </p:cNvSpPr>
            <p:nvPr/>
          </p:nvSpPr>
          <p:spPr bwMode="auto">
            <a:xfrm>
              <a:off x="3133" y="1865"/>
              <a:ext cx="1371" cy="5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822" name="Freeform 59"/>
            <p:cNvSpPr>
              <a:spLocks/>
            </p:cNvSpPr>
            <p:nvPr/>
          </p:nvSpPr>
          <p:spPr bwMode="auto">
            <a:xfrm>
              <a:off x="2942" y="2573"/>
              <a:ext cx="387" cy="1291"/>
            </a:xfrm>
            <a:custGeom>
              <a:avLst/>
              <a:gdLst>
                <a:gd name="T0" fmla="*/ 387 w 460"/>
                <a:gd name="T1" fmla="*/ 0 h 1588"/>
                <a:gd name="T2" fmla="*/ 235 w 460"/>
                <a:gd name="T3" fmla="*/ 74 h 1588"/>
                <a:gd name="T4" fmla="*/ 273 w 460"/>
                <a:gd name="T5" fmla="*/ 406 h 1588"/>
                <a:gd name="T6" fmla="*/ 158 w 460"/>
                <a:gd name="T7" fmla="*/ 1180 h 1588"/>
                <a:gd name="T8" fmla="*/ 6 w 460"/>
                <a:gd name="T9" fmla="*/ 1069 h 1588"/>
                <a:gd name="T10" fmla="*/ 120 w 460"/>
                <a:gd name="T11" fmla="*/ 369 h 1588"/>
                <a:gd name="T12" fmla="*/ 158 w 460"/>
                <a:gd name="T13" fmla="*/ 74 h 1588"/>
                <a:gd name="T14" fmla="*/ 6 w 460"/>
                <a:gd name="T15" fmla="*/ 37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0" h="1588">
                  <a:moveTo>
                    <a:pt x="460" y="0"/>
                  </a:moveTo>
                  <a:cubicBezTo>
                    <a:pt x="381" y="4"/>
                    <a:pt x="302" y="8"/>
                    <a:pt x="279" y="91"/>
                  </a:cubicBezTo>
                  <a:cubicBezTo>
                    <a:pt x="256" y="174"/>
                    <a:pt x="339" y="272"/>
                    <a:pt x="324" y="499"/>
                  </a:cubicBezTo>
                  <a:cubicBezTo>
                    <a:pt x="309" y="726"/>
                    <a:pt x="241" y="1316"/>
                    <a:pt x="188" y="1452"/>
                  </a:cubicBezTo>
                  <a:cubicBezTo>
                    <a:pt x="135" y="1588"/>
                    <a:pt x="14" y="1481"/>
                    <a:pt x="7" y="1315"/>
                  </a:cubicBezTo>
                  <a:cubicBezTo>
                    <a:pt x="0" y="1149"/>
                    <a:pt x="113" y="658"/>
                    <a:pt x="143" y="454"/>
                  </a:cubicBezTo>
                  <a:cubicBezTo>
                    <a:pt x="173" y="250"/>
                    <a:pt x="211" y="159"/>
                    <a:pt x="188" y="91"/>
                  </a:cubicBezTo>
                  <a:cubicBezTo>
                    <a:pt x="165" y="23"/>
                    <a:pt x="86" y="34"/>
                    <a:pt x="7" y="45"/>
                  </a:cubicBezTo>
                </a:path>
              </a:pathLst>
            </a:custGeom>
            <a:noFill/>
            <a:ln w="101600">
              <a:pattFill prst="wdUpDiag">
                <a:fgClr>
                  <a:srgbClr val="FF0000"/>
                </a:fgClr>
                <a:bgClr>
                  <a:schemeClr val="accent2"/>
                </a:bgClr>
              </a:patt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823" name="Freeform 60"/>
            <p:cNvSpPr>
              <a:spLocks/>
            </p:cNvSpPr>
            <p:nvPr/>
          </p:nvSpPr>
          <p:spPr bwMode="auto">
            <a:xfrm>
              <a:off x="3704" y="1534"/>
              <a:ext cx="1475" cy="1076"/>
            </a:xfrm>
            <a:custGeom>
              <a:avLst/>
              <a:gdLst>
                <a:gd name="T0" fmla="*/ 928 w 1754"/>
                <a:gd name="T1" fmla="*/ 836 h 1323"/>
                <a:gd name="T2" fmla="*/ 813 w 1754"/>
                <a:gd name="T3" fmla="*/ 468 h 1323"/>
                <a:gd name="T4" fmla="*/ 432 w 1754"/>
                <a:gd name="T5" fmla="*/ 430 h 1323"/>
                <a:gd name="T6" fmla="*/ 318 w 1754"/>
                <a:gd name="T7" fmla="*/ 246 h 1323"/>
                <a:gd name="T8" fmla="*/ 584 w 1754"/>
                <a:gd name="T9" fmla="*/ 209 h 1323"/>
                <a:gd name="T10" fmla="*/ 1004 w 1754"/>
                <a:gd name="T11" fmla="*/ 320 h 1323"/>
                <a:gd name="T12" fmla="*/ 1424 w 1754"/>
                <a:gd name="T13" fmla="*/ 357 h 1323"/>
                <a:gd name="T14" fmla="*/ 1309 w 1754"/>
                <a:gd name="T15" fmla="*/ 62 h 1323"/>
                <a:gd name="T16" fmla="*/ 775 w 1754"/>
                <a:gd name="T17" fmla="*/ 62 h 1323"/>
                <a:gd name="T18" fmla="*/ 127 w 1754"/>
                <a:gd name="T19" fmla="*/ 24 h 1323"/>
                <a:gd name="T20" fmla="*/ 13 w 1754"/>
                <a:gd name="T21" fmla="*/ 209 h 1323"/>
                <a:gd name="T22" fmla="*/ 165 w 1754"/>
                <a:gd name="T23" fmla="*/ 468 h 1323"/>
                <a:gd name="T24" fmla="*/ 470 w 1754"/>
                <a:gd name="T25" fmla="*/ 984 h 1323"/>
                <a:gd name="T26" fmla="*/ 50 w 1754"/>
                <a:gd name="T27" fmla="*/ 1021 h 13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54" h="1323">
                  <a:moveTo>
                    <a:pt x="1103" y="1028"/>
                  </a:moveTo>
                  <a:cubicBezTo>
                    <a:pt x="1084" y="843"/>
                    <a:pt x="1065" y="658"/>
                    <a:pt x="967" y="575"/>
                  </a:cubicBezTo>
                  <a:cubicBezTo>
                    <a:pt x="869" y="492"/>
                    <a:pt x="612" y="574"/>
                    <a:pt x="514" y="529"/>
                  </a:cubicBezTo>
                  <a:cubicBezTo>
                    <a:pt x="416" y="484"/>
                    <a:pt x="348" y="347"/>
                    <a:pt x="378" y="302"/>
                  </a:cubicBezTo>
                  <a:cubicBezTo>
                    <a:pt x="408" y="257"/>
                    <a:pt x="559" y="242"/>
                    <a:pt x="695" y="257"/>
                  </a:cubicBezTo>
                  <a:cubicBezTo>
                    <a:pt x="831" y="272"/>
                    <a:pt x="1028" y="363"/>
                    <a:pt x="1194" y="393"/>
                  </a:cubicBezTo>
                  <a:cubicBezTo>
                    <a:pt x="1360" y="423"/>
                    <a:pt x="1632" y="492"/>
                    <a:pt x="1693" y="439"/>
                  </a:cubicBezTo>
                  <a:cubicBezTo>
                    <a:pt x="1754" y="386"/>
                    <a:pt x="1685" y="136"/>
                    <a:pt x="1557" y="76"/>
                  </a:cubicBezTo>
                  <a:cubicBezTo>
                    <a:pt x="1429" y="16"/>
                    <a:pt x="1156" y="84"/>
                    <a:pt x="922" y="76"/>
                  </a:cubicBezTo>
                  <a:cubicBezTo>
                    <a:pt x="688" y="68"/>
                    <a:pt x="302" y="0"/>
                    <a:pt x="151" y="30"/>
                  </a:cubicBezTo>
                  <a:cubicBezTo>
                    <a:pt x="0" y="60"/>
                    <a:pt x="7" y="166"/>
                    <a:pt x="15" y="257"/>
                  </a:cubicBezTo>
                  <a:cubicBezTo>
                    <a:pt x="23" y="348"/>
                    <a:pt x="105" y="416"/>
                    <a:pt x="196" y="575"/>
                  </a:cubicBezTo>
                  <a:cubicBezTo>
                    <a:pt x="287" y="734"/>
                    <a:pt x="582" y="1097"/>
                    <a:pt x="559" y="1210"/>
                  </a:cubicBezTo>
                  <a:cubicBezTo>
                    <a:pt x="536" y="1323"/>
                    <a:pt x="298" y="1289"/>
                    <a:pt x="60" y="1255"/>
                  </a:cubicBezTo>
                </a:path>
              </a:pathLst>
            </a:custGeom>
            <a:noFill/>
            <a:ln w="101600">
              <a:pattFill prst="wdUpDiag">
                <a:fgClr>
                  <a:srgbClr val="FF0000"/>
                </a:fgClr>
                <a:bgClr>
                  <a:schemeClr val="accent2"/>
                </a:bgClr>
              </a:patt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33824" name="Object 61"/>
            <p:cNvGraphicFramePr>
              <a:graphicFrameLocks noChangeAspect="1"/>
            </p:cNvGraphicFramePr>
            <p:nvPr/>
          </p:nvGraphicFramePr>
          <p:xfrm>
            <a:off x="3323" y="2462"/>
            <a:ext cx="455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1" name="Bitmap" r:id="rId14" imgW="2800741" imgH="1276190" progId="Paint.Picture">
                    <p:embed/>
                  </p:oleObj>
                </mc:Choice>
                <mc:Fallback>
                  <p:oleObj name="Bitmap" r:id="rId14" imgW="2800741" imgH="127619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3" y="2462"/>
                          <a:ext cx="455" cy="2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25" name="Object 62"/>
            <p:cNvGraphicFramePr>
              <a:graphicFrameLocks noChangeAspect="1"/>
            </p:cNvGraphicFramePr>
            <p:nvPr/>
          </p:nvGraphicFramePr>
          <p:xfrm>
            <a:off x="3133" y="2124"/>
            <a:ext cx="336" cy="3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92" name="Bitmap" r:id="rId16" imgW="2638095" imgH="2542857" progId="Paint.Picture">
                    <p:embed/>
                  </p:oleObj>
                </mc:Choice>
                <mc:Fallback>
                  <p:oleObj name="Bitmap" r:id="rId16" imgW="2638095" imgH="2542857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3" y="2124"/>
                          <a:ext cx="336" cy="3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3826" name="Picture 63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76" y="2124"/>
              <a:ext cx="337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827" name="Freeform 64"/>
            <p:cNvSpPr>
              <a:spLocks/>
            </p:cNvSpPr>
            <p:nvPr/>
          </p:nvSpPr>
          <p:spPr bwMode="auto">
            <a:xfrm>
              <a:off x="3151" y="1976"/>
              <a:ext cx="330" cy="510"/>
            </a:xfrm>
            <a:custGeom>
              <a:avLst/>
              <a:gdLst>
                <a:gd name="T0" fmla="*/ 330 w 393"/>
                <a:gd name="T1" fmla="*/ 510 h 627"/>
                <a:gd name="T2" fmla="*/ 177 w 393"/>
                <a:gd name="T3" fmla="*/ 68 h 627"/>
                <a:gd name="T4" fmla="*/ 25 w 393"/>
                <a:gd name="T5" fmla="*/ 104 h 627"/>
                <a:gd name="T6" fmla="*/ 25 w 393"/>
                <a:gd name="T7" fmla="*/ 178 h 6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3" h="627">
                  <a:moveTo>
                    <a:pt x="393" y="627"/>
                  </a:moveTo>
                  <a:cubicBezTo>
                    <a:pt x="332" y="396"/>
                    <a:pt x="271" y="166"/>
                    <a:pt x="211" y="83"/>
                  </a:cubicBezTo>
                  <a:cubicBezTo>
                    <a:pt x="151" y="0"/>
                    <a:pt x="60" y="105"/>
                    <a:pt x="30" y="128"/>
                  </a:cubicBezTo>
                  <a:cubicBezTo>
                    <a:pt x="0" y="151"/>
                    <a:pt x="30" y="204"/>
                    <a:pt x="30" y="219"/>
                  </a:cubicBezTo>
                </a:path>
              </a:pathLst>
            </a:custGeom>
            <a:noFill/>
            <a:ln w="508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33828" name="Group 65"/>
            <p:cNvGrpSpPr>
              <a:grpSpLocks/>
            </p:cNvGrpSpPr>
            <p:nvPr/>
          </p:nvGrpSpPr>
          <p:grpSpPr bwMode="auto">
            <a:xfrm>
              <a:off x="4380" y="3194"/>
              <a:ext cx="118" cy="479"/>
              <a:chOff x="3833" y="572"/>
              <a:chExt cx="141" cy="590"/>
            </a:xfrm>
          </p:grpSpPr>
          <p:pic>
            <p:nvPicPr>
              <p:cNvPr id="33837" name="Picture 66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2" y="572"/>
                <a:ext cx="13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33838" name="Object 67"/>
              <p:cNvGraphicFramePr>
                <a:graphicFrameLocks noChangeAspect="1"/>
              </p:cNvGraphicFramePr>
              <p:nvPr/>
            </p:nvGraphicFramePr>
            <p:xfrm>
              <a:off x="3833" y="890"/>
              <a:ext cx="13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593" name="Bitmap" r:id="rId20" imgW="2734057" imgH="5458587" progId="Paint.Picture">
                      <p:embed/>
                    </p:oleObj>
                  </mc:Choice>
                  <mc:Fallback>
                    <p:oleObj name="Bitmap" r:id="rId20" imgW="2734057" imgH="5458587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3" y="890"/>
                            <a:ext cx="136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33829" name="Picture 68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3" y="3194"/>
              <a:ext cx="36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3830" name="Picture 69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3" y="1424"/>
              <a:ext cx="325" cy="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3831" name="Group 75"/>
            <p:cNvGrpSpPr>
              <a:grpSpLocks/>
            </p:cNvGrpSpPr>
            <p:nvPr/>
          </p:nvGrpSpPr>
          <p:grpSpPr bwMode="auto">
            <a:xfrm>
              <a:off x="1728" y="2448"/>
              <a:ext cx="472" cy="407"/>
              <a:chOff x="1722" y="1386"/>
              <a:chExt cx="472" cy="407"/>
            </a:xfrm>
          </p:grpSpPr>
          <p:pic>
            <p:nvPicPr>
              <p:cNvPr id="33835" name="Picture 70"/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36" y="1386"/>
                <a:ext cx="358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836" name="Picture 71"/>
              <p:cNvPicPr>
                <a:picLocks noChangeAspect="1" noChangeArrowheads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2" y="1386"/>
                <a:ext cx="111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3832" name="Line 74"/>
            <p:cNvSpPr>
              <a:spLocks noChangeShapeType="1"/>
            </p:cNvSpPr>
            <p:nvPr/>
          </p:nvSpPr>
          <p:spPr bwMode="auto">
            <a:xfrm rot="3659245">
              <a:off x="3013" y="2753"/>
              <a:ext cx="143" cy="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3833" name="Text Box 76"/>
            <p:cNvSpPr txBox="1">
              <a:spLocks noChangeArrowheads="1"/>
            </p:cNvSpPr>
            <p:nvPr/>
          </p:nvSpPr>
          <p:spPr bwMode="auto">
            <a:xfrm>
              <a:off x="336" y="1536"/>
              <a:ext cx="19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Verwendung von B-Rollschläuchen</a:t>
              </a:r>
            </a:p>
          </p:txBody>
        </p:sp>
        <p:sp>
          <p:nvSpPr>
            <p:cNvPr id="33834" name="Line 47"/>
            <p:cNvSpPr>
              <a:spLocks noChangeShapeType="1"/>
            </p:cNvSpPr>
            <p:nvPr/>
          </p:nvSpPr>
          <p:spPr bwMode="auto">
            <a:xfrm>
              <a:off x="4619" y="2308"/>
              <a:ext cx="38" cy="221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33795" name="Rectangle 79"/>
          <p:cNvSpPr>
            <a:spLocks noGrp="1" noChangeArrowheads="1"/>
          </p:cNvSpPr>
          <p:nvPr>
            <p:ph type="title"/>
          </p:nvPr>
        </p:nvSpPr>
        <p:spPr bwMode="auto">
          <a:xfrm>
            <a:off x="5095875" y="6256338"/>
            <a:ext cx="1295400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700">
                <a:solidFill>
                  <a:schemeClr val="bg1"/>
                </a:solidFill>
                <a:latin typeface="Arial" charset="0"/>
              </a:rPr>
              <a:t>5. Beispiel-Aufgaben AT</a:t>
            </a:r>
          </a:p>
        </p:txBody>
      </p:sp>
    </p:spTree>
    <p:extLst>
      <p:ext uri="{BB962C8B-B14F-4D97-AF65-F5344CB8AC3E}">
        <p14:creationId xmlns:p14="http://schemas.microsoft.com/office/powerpoint/2010/main" val="2596872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20" name="Group 40"/>
          <p:cNvGrpSpPr>
            <a:grpSpLocks/>
          </p:cNvGrpSpPr>
          <p:nvPr/>
        </p:nvGrpSpPr>
        <p:grpSpPr bwMode="auto">
          <a:xfrm>
            <a:off x="457200" y="1066800"/>
            <a:ext cx="7054850" cy="5003800"/>
            <a:chOff x="288" y="672"/>
            <a:chExt cx="4444" cy="3152"/>
          </a:xfrm>
        </p:grpSpPr>
        <p:sp>
          <p:nvSpPr>
            <p:cNvPr id="34823" name="Text Box 30"/>
            <p:cNvSpPr txBox="1">
              <a:spLocks noChangeArrowheads="1"/>
            </p:cNvSpPr>
            <p:nvPr/>
          </p:nvSpPr>
          <p:spPr bwMode="auto">
            <a:xfrm>
              <a:off x="414" y="672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34824" name="Text Box 31"/>
            <p:cNvSpPr txBox="1">
              <a:spLocks noChangeArrowheads="1"/>
            </p:cNvSpPr>
            <p:nvPr/>
          </p:nvSpPr>
          <p:spPr bwMode="auto">
            <a:xfrm>
              <a:off x="3696" y="960"/>
              <a:ext cx="10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FF0000"/>
                  </a:solidFill>
                </a:rPr>
                <a:t>Angriffstrupp</a:t>
              </a:r>
            </a:p>
          </p:txBody>
        </p:sp>
        <p:sp>
          <p:nvSpPr>
            <p:cNvPr id="34825" name="Text Box 34"/>
            <p:cNvSpPr txBox="1">
              <a:spLocks noChangeArrowheads="1"/>
            </p:cNvSpPr>
            <p:nvPr/>
          </p:nvSpPr>
          <p:spPr bwMode="auto">
            <a:xfrm>
              <a:off x="2784" y="768"/>
              <a:ext cx="11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Schaumrohreinsatz</a:t>
              </a:r>
            </a:p>
          </p:txBody>
        </p:sp>
        <p:sp>
          <p:nvSpPr>
            <p:cNvPr id="34826" name="Text Box 32"/>
            <p:cNvSpPr txBox="1">
              <a:spLocks noChangeArrowheads="1"/>
            </p:cNvSpPr>
            <p:nvPr/>
          </p:nvSpPr>
          <p:spPr bwMode="auto">
            <a:xfrm>
              <a:off x="402" y="1260"/>
              <a:ext cx="21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600">
                  <a:solidFill>
                    <a:srgbClr val="000000"/>
                  </a:solidFill>
                </a:rPr>
                <a:t>Verwendung von B-Rollschläuchen</a:t>
              </a:r>
            </a:p>
          </p:txBody>
        </p:sp>
        <p:sp>
          <p:nvSpPr>
            <p:cNvPr id="34827" name="Text Box 35"/>
            <p:cNvSpPr txBox="1">
              <a:spLocks noChangeArrowheads="1"/>
            </p:cNvSpPr>
            <p:nvPr/>
          </p:nvSpPr>
          <p:spPr bwMode="auto">
            <a:xfrm>
              <a:off x="288" y="1488"/>
              <a:ext cx="2448" cy="233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AT: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Einsatzbefehl wiederholen, ab „Einheit“,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ausrüsten,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Verteiler setzen,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Zumischer, D-Ansaugschlauch und zwei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>
                  <a:solidFill>
                    <a:srgbClr val="000000"/>
                  </a:solidFill>
                </a:rPr>
                <a:t>    Schaummittelkanister bereitstellen,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B-Leitung vom Verteiler zur  Rauchgrenze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>
                  <a:solidFill>
                    <a:srgbClr val="000000"/>
                  </a:solidFill>
                </a:rPr>
                <a:t>    verlegen,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ausreichende Schlauchreserve sichern,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Zumischer einkuppeln, 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Schaumrohr  ankuppeln,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Kommando:  „Schaumrohr Wasser Marsch!“,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Löschmittelabgabe prüfen,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Lungenautomat gegenseitig anlegen,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über Funk: Meldung an Atemschutzüber-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>
                  <a:solidFill>
                    <a:srgbClr val="000000"/>
                  </a:solidFill>
                </a:rPr>
                <a:t>    wachung,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in den Brandraum vorgehen.</a:t>
              </a:r>
            </a:p>
          </p:txBody>
        </p:sp>
      </p:grpSp>
      <p:grpSp>
        <p:nvGrpSpPr>
          <p:cNvPr id="225321" name="Group 41"/>
          <p:cNvGrpSpPr>
            <a:grpSpLocks/>
          </p:cNvGrpSpPr>
          <p:nvPr/>
        </p:nvGrpSpPr>
        <p:grpSpPr bwMode="auto">
          <a:xfrm>
            <a:off x="4572000" y="1828800"/>
            <a:ext cx="3890963" cy="3603625"/>
            <a:chOff x="2880" y="1152"/>
            <a:chExt cx="2451" cy="2270"/>
          </a:xfrm>
        </p:grpSpPr>
        <p:sp>
          <p:nvSpPr>
            <p:cNvPr id="34821" name="Text Box 33"/>
            <p:cNvSpPr txBox="1">
              <a:spLocks noChangeArrowheads="1"/>
            </p:cNvSpPr>
            <p:nvPr/>
          </p:nvSpPr>
          <p:spPr bwMode="auto">
            <a:xfrm>
              <a:off x="3264" y="1152"/>
              <a:ext cx="1674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600">
                  <a:solidFill>
                    <a:srgbClr val="000000"/>
                  </a:solidFill>
                </a:rPr>
                <a:t>Verwendung der fahrbaren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600">
                  <a:solidFill>
                    <a:srgbClr val="000000"/>
                  </a:solidFill>
                </a:rPr>
                <a:t>B-Schlauchhaspel</a:t>
              </a:r>
            </a:p>
          </p:txBody>
        </p:sp>
        <p:sp>
          <p:nvSpPr>
            <p:cNvPr id="34822" name="Text Box 36"/>
            <p:cNvSpPr txBox="1">
              <a:spLocks noChangeArrowheads="1"/>
            </p:cNvSpPr>
            <p:nvPr/>
          </p:nvSpPr>
          <p:spPr bwMode="auto">
            <a:xfrm>
              <a:off x="2880" y="1488"/>
              <a:ext cx="2451" cy="1934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AT: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Einsatzbefehl wiederholen, ab „Einheit“,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ausrüsten,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Verteiler setzen,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zur Rauchgrenze vorgehen,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 -Leitung von WT übernehmen,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ausreichende Schlauchreserve sichern,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Schaumrohr  ankuppeln,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Kommando: „Schaumrohr Wasser Marsch!“,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Löschmittelabgabe prüfen,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Lungenautomat gegenseitig anlegen,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über Funk: Meldung an Atemschutzüber-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>
                  <a:solidFill>
                    <a:srgbClr val="000000"/>
                  </a:solidFill>
                </a:rPr>
                <a:t>    wachung,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in den Brandraum vorgehen.</a:t>
              </a:r>
            </a:p>
          </p:txBody>
        </p:sp>
      </p:grpSp>
      <p:sp>
        <p:nvSpPr>
          <p:cNvPr id="34820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410075" y="6267450"/>
            <a:ext cx="1495425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5. Beispiel-Aufgaben AT mit Schläuchen</a:t>
            </a:r>
          </a:p>
        </p:txBody>
      </p:sp>
    </p:spTree>
    <p:extLst>
      <p:ext uri="{BB962C8B-B14F-4D97-AF65-F5344CB8AC3E}">
        <p14:creationId xmlns:p14="http://schemas.microsoft.com/office/powerpoint/2010/main" val="512669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418" name="Group 90"/>
          <p:cNvGrpSpPr>
            <a:grpSpLocks/>
          </p:cNvGrpSpPr>
          <p:nvPr/>
        </p:nvGrpSpPr>
        <p:grpSpPr bwMode="auto">
          <a:xfrm>
            <a:off x="517525" y="1143000"/>
            <a:ext cx="7500938" cy="4876800"/>
            <a:chOff x="326" y="720"/>
            <a:chExt cx="4725" cy="3072"/>
          </a:xfrm>
        </p:grpSpPr>
        <p:sp>
          <p:nvSpPr>
            <p:cNvPr id="35844" name="Text Box 33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35845" name="Text Box 50"/>
            <p:cNvSpPr txBox="1">
              <a:spLocks noChangeArrowheads="1"/>
            </p:cNvSpPr>
            <p:nvPr/>
          </p:nvSpPr>
          <p:spPr bwMode="auto">
            <a:xfrm>
              <a:off x="2832" y="816"/>
              <a:ext cx="11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Schaumrohreinsatz</a:t>
              </a:r>
            </a:p>
          </p:txBody>
        </p:sp>
        <p:sp>
          <p:nvSpPr>
            <p:cNvPr id="35846" name="Text Box 72"/>
            <p:cNvSpPr txBox="1">
              <a:spLocks noChangeArrowheads="1"/>
            </p:cNvSpPr>
            <p:nvPr/>
          </p:nvSpPr>
          <p:spPr bwMode="auto">
            <a:xfrm>
              <a:off x="3840" y="1056"/>
              <a:ext cx="9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3333CC"/>
                  </a:solidFill>
                </a:rPr>
                <a:t>Wassertrupp</a:t>
              </a:r>
            </a:p>
          </p:txBody>
        </p:sp>
        <p:sp>
          <p:nvSpPr>
            <p:cNvPr id="35847" name="Rectangle 2"/>
            <p:cNvSpPr>
              <a:spLocks noChangeArrowheads="1"/>
            </p:cNvSpPr>
            <p:nvPr/>
          </p:nvSpPr>
          <p:spPr bwMode="auto">
            <a:xfrm>
              <a:off x="2501" y="2003"/>
              <a:ext cx="916" cy="2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pic>
          <p:nvPicPr>
            <p:cNvPr id="35848" name="Picture 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6" y="3297"/>
              <a:ext cx="280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5849" name="Object 32"/>
            <p:cNvGraphicFramePr>
              <a:graphicFrameLocks noChangeAspect="1"/>
            </p:cNvGraphicFramePr>
            <p:nvPr/>
          </p:nvGraphicFramePr>
          <p:xfrm>
            <a:off x="958" y="1746"/>
            <a:ext cx="1104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8" name="Bitmap" r:id="rId5" imgW="4038095" imgH="1457143" progId="Paint.Picture">
                    <p:embed/>
                  </p:oleObj>
                </mc:Choice>
                <mc:Fallback>
                  <p:oleObj name="Bitmap" r:id="rId5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8" y="1746"/>
                          <a:ext cx="1104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5850" name="Picture 3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5" y="2274"/>
              <a:ext cx="310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1" name="Freeform 38"/>
            <p:cNvSpPr>
              <a:spLocks/>
            </p:cNvSpPr>
            <p:nvPr/>
          </p:nvSpPr>
          <p:spPr bwMode="auto">
            <a:xfrm>
              <a:off x="3022" y="2374"/>
              <a:ext cx="350" cy="1154"/>
            </a:xfrm>
            <a:custGeom>
              <a:avLst/>
              <a:gdLst>
                <a:gd name="T0" fmla="*/ 350 w 460"/>
                <a:gd name="T1" fmla="*/ 0 h 1588"/>
                <a:gd name="T2" fmla="*/ 212 w 460"/>
                <a:gd name="T3" fmla="*/ 66 h 1588"/>
                <a:gd name="T4" fmla="*/ 247 w 460"/>
                <a:gd name="T5" fmla="*/ 363 h 1588"/>
                <a:gd name="T6" fmla="*/ 143 w 460"/>
                <a:gd name="T7" fmla="*/ 1055 h 1588"/>
                <a:gd name="T8" fmla="*/ 5 w 460"/>
                <a:gd name="T9" fmla="*/ 956 h 1588"/>
                <a:gd name="T10" fmla="*/ 109 w 460"/>
                <a:gd name="T11" fmla="*/ 330 h 1588"/>
                <a:gd name="T12" fmla="*/ 143 w 460"/>
                <a:gd name="T13" fmla="*/ 66 h 1588"/>
                <a:gd name="T14" fmla="*/ 5 w 460"/>
                <a:gd name="T15" fmla="*/ 33 h 15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0" h="1588">
                  <a:moveTo>
                    <a:pt x="460" y="0"/>
                  </a:moveTo>
                  <a:cubicBezTo>
                    <a:pt x="381" y="4"/>
                    <a:pt x="302" y="8"/>
                    <a:pt x="279" y="91"/>
                  </a:cubicBezTo>
                  <a:cubicBezTo>
                    <a:pt x="256" y="174"/>
                    <a:pt x="339" y="272"/>
                    <a:pt x="324" y="499"/>
                  </a:cubicBezTo>
                  <a:cubicBezTo>
                    <a:pt x="309" y="726"/>
                    <a:pt x="241" y="1316"/>
                    <a:pt x="188" y="1452"/>
                  </a:cubicBezTo>
                  <a:cubicBezTo>
                    <a:pt x="135" y="1588"/>
                    <a:pt x="14" y="1481"/>
                    <a:pt x="7" y="1315"/>
                  </a:cubicBezTo>
                  <a:cubicBezTo>
                    <a:pt x="0" y="1149"/>
                    <a:pt x="113" y="658"/>
                    <a:pt x="143" y="454"/>
                  </a:cubicBezTo>
                  <a:cubicBezTo>
                    <a:pt x="173" y="250"/>
                    <a:pt x="211" y="159"/>
                    <a:pt x="188" y="91"/>
                  </a:cubicBezTo>
                  <a:cubicBezTo>
                    <a:pt x="165" y="23"/>
                    <a:pt x="86" y="34"/>
                    <a:pt x="7" y="45"/>
                  </a:cubicBezTo>
                </a:path>
              </a:pathLst>
            </a:custGeom>
            <a:noFill/>
            <a:ln w="101600">
              <a:pattFill prst="wdUpDiag">
                <a:fgClr>
                  <a:srgbClr val="FF0000"/>
                </a:fgClr>
                <a:bgClr>
                  <a:srgbClr val="3333CC"/>
                </a:bgClr>
              </a:patt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852" name="Line 41"/>
            <p:cNvSpPr>
              <a:spLocks noChangeShapeType="1"/>
            </p:cNvSpPr>
            <p:nvPr/>
          </p:nvSpPr>
          <p:spPr bwMode="auto">
            <a:xfrm>
              <a:off x="4200" y="1944"/>
              <a:ext cx="20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853" name="Line 42"/>
            <p:cNvSpPr>
              <a:spLocks noChangeShapeType="1"/>
            </p:cNvSpPr>
            <p:nvPr/>
          </p:nvSpPr>
          <p:spPr bwMode="auto">
            <a:xfrm>
              <a:off x="4579" y="1944"/>
              <a:ext cx="20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854" name="Line 43"/>
            <p:cNvSpPr>
              <a:spLocks noChangeShapeType="1"/>
            </p:cNvSpPr>
            <p:nvPr/>
          </p:nvSpPr>
          <p:spPr bwMode="auto">
            <a:xfrm>
              <a:off x="4200" y="1944"/>
              <a:ext cx="0" cy="7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855" name="Line 44"/>
            <p:cNvSpPr>
              <a:spLocks noChangeShapeType="1"/>
            </p:cNvSpPr>
            <p:nvPr/>
          </p:nvSpPr>
          <p:spPr bwMode="auto">
            <a:xfrm>
              <a:off x="4200" y="2703"/>
              <a:ext cx="41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856" name="Line 45"/>
            <p:cNvSpPr>
              <a:spLocks noChangeShapeType="1"/>
            </p:cNvSpPr>
            <p:nvPr/>
          </p:nvSpPr>
          <p:spPr bwMode="auto">
            <a:xfrm>
              <a:off x="4786" y="1944"/>
              <a:ext cx="0" cy="7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857" name="Line 46"/>
            <p:cNvSpPr>
              <a:spLocks noChangeShapeType="1"/>
            </p:cNvSpPr>
            <p:nvPr/>
          </p:nvSpPr>
          <p:spPr bwMode="auto">
            <a:xfrm flipH="1">
              <a:off x="4544" y="2703"/>
              <a:ext cx="24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858" name="AutoShape 47"/>
            <p:cNvSpPr>
              <a:spLocks noChangeArrowheads="1"/>
            </p:cNvSpPr>
            <p:nvPr/>
          </p:nvSpPr>
          <p:spPr bwMode="auto">
            <a:xfrm>
              <a:off x="4476" y="2340"/>
              <a:ext cx="276" cy="297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35859" name="Freeform 48"/>
            <p:cNvSpPr>
              <a:spLocks/>
            </p:cNvSpPr>
            <p:nvPr/>
          </p:nvSpPr>
          <p:spPr bwMode="auto">
            <a:xfrm>
              <a:off x="3717" y="1449"/>
              <a:ext cx="1334" cy="963"/>
            </a:xfrm>
            <a:custGeom>
              <a:avLst/>
              <a:gdLst>
                <a:gd name="T0" fmla="*/ 839 w 1754"/>
                <a:gd name="T1" fmla="*/ 748 h 1323"/>
                <a:gd name="T2" fmla="*/ 735 w 1754"/>
                <a:gd name="T3" fmla="*/ 419 h 1323"/>
                <a:gd name="T4" fmla="*/ 391 w 1754"/>
                <a:gd name="T5" fmla="*/ 385 h 1323"/>
                <a:gd name="T6" fmla="*/ 287 w 1754"/>
                <a:gd name="T7" fmla="*/ 220 h 1323"/>
                <a:gd name="T8" fmla="*/ 529 w 1754"/>
                <a:gd name="T9" fmla="*/ 187 h 1323"/>
                <a:gd name="T10" fmla="*/ 908 w 1754"/>
                <a:gd name="T11" fmla="*/ 286 h 1323"/>
                <a:gd name="T12" fmla="*/ 1288 w 1754"/>
                <a:gd name="T13" fmla="*/ 320 h 1323"/>
                <a:gd name="T14" fmla="*/ 1184 w 1754"/>
                <a:gd name="T15" fmla="*/ 55 h 1323"/>
                <a:gd name="T16" fmla="*/ 701 w 1754"/>
                <a:gd name="T17" fmla="*/ 55 h 1323"/>
                <a:gd name="T18" fmla="*/ 115 w 1754"/>
                <a:gd name="T19" fmla="*/ 22 h 1323"/>
                <a:gd name="T20" fmla="*/ 11 w 1754"/>
                <a:gd name="T21" fmla="*/ 187 h 1323"/>
                <a:gd name="T22" fmla="*/ 149 w 1754"/>
                <a:gd name="T23" fmla="*/ 419 h 1323"/>
                <a:gd name="T24" fmla="*/ 425 w 1754"/>
                <a:gd name="T25" fmla="*/ 881 h 1323"/>
                <a:gd name="T26" fmla="*/ 46 w 1754"/>
                <a:gd name="T27" fmla="*/ 914 h 132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754" h="1323">
                  <a:moveTo>
                    <a:pt x="1103" y="1028"/>
                  </a:moveTo>
                  <a:cubicBezTo>
                    <a:pt x="1084" y="843"/>
                    <a:pt x="1065" y="658"/>
                    <a:pt x="967" y="575"/>
                  </a:cubicBezTo>
                  <a:cubicBezTo>
                    <a:pt x="869" y="492"/>
                    <a:pt x="612" y="574"/>
                    <a:pt x="514" y="529"/>
                  </a:cubicBezTo>
                  <a:cubicBezTo>
                    <a:pt x="416" y="484"/>
                    <a:pt x="348" y="347"/>
                    <a:pt x="378" y="302"/>
                  </a:cubicBezTo>
                  <a:cubicBezTo>
                    <a:pt x="408" y="257"/>
                    <a:pt x="559" y="242"/>
                    <a:pt x="695" y="257"/>
                  </a:cubicBezTo>
                  <a:cubicBezTo>
                    <a:pt x="831" y="272"/>
                    <a:pt x="1028" y="363"/>
                    <a:pt x="1194" y="393"/>
                  </a:cubicBezTo>
                  <a:cubicBezTo>
                    <a:pt x="1360" y="423"/>
                    <a:pt x="1632" y="492"/>
                    <a:pt x="1693" y="439"/>
                  </a:cubicBezTo>
                  <a:cubicBezTo>
                    <a:pt x="1754" y="386"/>
                    <a:pt x="1685" y="136"/>
                    <a:pt x="1557" y="76"/>
                  </a:cubicBezTo>
                  <a:cubicBezTo>
                    <a:pt x="1429" y="16"/>
                    <a:pt x="1156" y="84"/>
                    <a:pt x="922" y="76"/>
                  </a:cubicBezTo>
                  <a:cubicBezTo>
                    <a:pt x="688" y="68"/>
                    <a:pt x="302" y="0"/>
                    <a:pt x="151" y="30"/>
                  </a:cubicBezTo>
                  <a:cubicBezTo>
                    <a:pt x="0" y="60"/>
                    <a:pt x="7" y="166"/>
                    <a:pt x="15" y="257"/>
                  </a:cubicBezTo>
                  <a:cubicBezTo>
                    <a:pt x="23" y="348"/>
                    <a:pt x="105" y="416"/>
                    <a:pt x="196" y="575"/>
                  </a:cubicBezTo>
                  <a:cubicBezTo>
                    <a:pt x="287" y="734"/>
                    <a:pt x="582" y="1097"/>
                    <a:pt x="559" y="1210"/>
                  </a:cubicBezTo>
                  <a:cubicBezTo>
                    <a:pt x="536" y="1323"/>
                    <a:pt x="298" y="1289"/>
                    <a:pt x="60" y="1255"/>
                  </a:cubicBezTo>
                </a:path>
              </a:pathLst>
            </a:custGeom>
            <a:noFill/>
            <a:ln w="101600">
              <a:pattFill prst="wdUpDiag">
                <a:fgClr>
                  <a:srgbClr val="FF0000"/>
                </a:fgClr>
                <a:bgClr>
                  <a:srgbClr val="3333CC"/>
                </a:bgClr>
              </a:patt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860" name="Line 49"/>
            <p:cNvSpPr>
              <a:spLocks noChangeShapeType="1"/>
            </p:cNvSpPr>
            <p:nvPr/>
          </p:nvSpPr>
          <p:spPr bwMode="auto">
            <a:xfrm>
              <a:off x="4544" y="2142"/>
              <a:ext cx="35" cy="198"/>
            </a:xfrm>
            <a:prstGeom prst="line">
              <a:avLst/>
            </a:prstGeom>
            <a:noFill/>
            <a:ln w="1016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5861" name="Picture 5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7" y="2274"/>
              <a:ext cx="31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62" name="Picture 5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8" y="1152"/>
              <a:ext cx="13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63" name="Picture 5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8" y="1449"/>
              <a:ext cx="1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64" name="Picture 5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0" y="1351"/>
              <a:ext cx="315" cy="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65" name="Picture 55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4" y="1152"/>
              <a:ext cx="207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66" name="Picture 56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" y="1152"/>
              <a:ext cx="207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67" name="Picture 57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8" y="1152"/>
              <a:ext cx="13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68" name="Picture 58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8" y="1449"/>
              <a:ext cx="12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69" name="Line 59"/>
            <p:cNvSpPr>
              <a:spLocks noChangeShapeType="1"/>
            </p:cNvSpPr>
            <p:nvPr/>
          </p:nvSpPr>
          <p:spPr bwMode="auto">
            <a:xfrm>
              <a:off x="3199" y="1746"/>
              <a:ext cx="1242" cy="4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5870" name="Freeform 60"/>
            <p:cNvSpPr>
              <a:spLocks/>
            </p:cNvSpPr>
            <p:nvPr/>
          </p:nvSpPr>
          <p:spPr bwMode="auto">
            <a:xfrm>
              <a:off x="1337" y="1965"/>
              <a:ext cx="1005" cy="1767"/>
            </a:xfrm>
            <a:custGeom>
              <a:avLst/>
              <a:gdLst>
                <a:gd name="T0" fmla="*/ 0 w 1322"/>
                <a:gd name="T1" fmla="*/ 1465 h 2427"/>
                <a:gd name="T2" fmla="*/ 173 w 1322"/>
                <a:gd name="T3" fmla="*/ 1629 h 2427"/>
                <a:gd name="T4" fmla="*/ 621 w 1322"/>
                <a:gd name="T5" fmla="*/ 1762 h 2427"/>
                <a:gd name="T6" fmla="*/ 724 w 1322"/>
                <a:gd name="T7" fmla="*/ 1597 h 2427"/>
                <a:gd name="T8" fmla="*/ 379 w 1322"/>
                <a:gd name="T9" fmla="*/ 1498 h 2427"/>
                <a:gd name="T10" fmla="*/ 173 w 1322"/>
                <a:gd name="T11" fmla="*/ 1365 h 2427"/>
                <a:gd name="T12" fmla="*/ 276 w 1322"/>
                <a:gd name="T13" fmla="*/ 1266 h 2427"/>
                <a:gd name="T14" fmla="*/ 517 w 1322"/>
                <a:gd name="T15" fmla="*/ 1365 h 2427"/>
                <a:gd name="T16" fmla="*/ 759 w 1322"/>
                <a:gd name="T17" fmla="*/ 1068 h 2427"/>
                <a:gd name="T18" fmla="*/ 1000 w 1322"/>
                <a:gd name="T19" fmla="*/ 176 h 2427"/>
                <a:gd name="T20" fmla="*/ 724 w 1322"/>
                <a:gd name="T21" fmla="*/ 12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5871" name="Picture 65"/>
            <p:cNvPicPr>
              <a:picLocks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5" y="1911"/>
              <a:ext cx="307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72" name="Picture 66"/>
            <p:cNvPicPr>
              <a:picLocks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7" y="2670"/>
              <a:ext cx="307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73" name="Picture 67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6" y="1714"/>
              <a:ext cx="2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74" name="Picture 68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7" y="2472"/>
              <a:ext cx="2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75" name="Picture 69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7" y="2043"/>
              <a:ext cx="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76" name="Oval 70"/>
            <p:cNvSpPr>
              <a:spLocks noChangeArrowheads="1"/>
            </p:cNvSpPr>
            <p:nvPr/>
          </p:nvSpPr>
          <p:spPr bwMode="auto">
            <a:xfrm>
              <a:off x="1130" y="3693"/>
              <a:ext cx="241" cy="9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35877" name="Freeform 71"/>
            <p:cNvSpPr>
              <a:spLocks/>
            </p:cNvSpPr>
            <p:nvPr/>
          </p:nvSpPr>
          <p:spPr bwMode="auto">
            <a:xfrm>
              <a:off x="1993" y="1911"/>
              <a:ext cx="724" cy="1106"/>
            </a:xfrm>
            <a:custGeom>
              <a:avLst/>
              <a:gdLst>
                <a:gd name="T0" fmla="*/ 724 w 952"/>
                <a:gd name="T1" fmla="*/ 495 h 1520"/>
                <a:gd name="T2" fmla="*/ 690 w 952"/>
                <a:gd name="T3" fmla="*/ 462 h 1520"/>
                <a:gd name="T4" fmla="*/ 690 w 952"/>
                <a:gd name="T5" fmla="*/ 297 h 1520"/>
                <a:gd name="T6" fmla="*/ 656 w 952"/>
                <a:gd name="T7" fmla="*/ 231 h 1520"/>
                <a:gd name="T8" fmla="*/ 552 w 952"/>
                <a:gd name="T9" fmla="*/ 330 h 1520"/>
                <a:gd name="T10" fmla="*/ 552 w 952"/>
                <a:gd name="T11" fmla="*/ 990 h 1520"/>
                <a:gd name="T12" fmla="*/ 449 w 952"/>
                <a:gd name="T13" fmla="*/ 1023 h 1520"/>
                <a:gd name="T14" fmla="*/ 379 w 952"/>
                <a:gd name="T15" fmla="*/ 924 h 1520"/>
                <a:gd name="T16" fmla="*/ 449 w 952"/>
                <a:gd name="T17" fmla="*/ 231 h 1520"/>
                <a:gd name="T18" fmla="*/ 310 w 952"/>
                <a:gd name="T19" fmla="*/ 33 h 1520"/>
                <a:gd name="T20" fmla="*/ 173 w 952"/>
                <a:gd name="T21" fmla="*/ 33 h 1520"/>
                <a:gd name="T22" fmla="*/ 0 w 952"/>
                <a:gd name="T23" fmla="*/ 33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33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5878" name="Picture 73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8" y="1746"/>
              <a:ext cx="1155" cy="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79" name="Picture 74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2" y="2280"/>
              <a:ext cx="41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80" name="Picture 75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1" y="1977"/>
              <a:ext cx="304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81" name="Picture 76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2" y="2280"/>
              <a:ext cx="41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82" name="Picture 77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9" y="1977"/>
              <a:ext cx="305" cy="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83" name="Freeform 78"/>
            <p:cNvSpPr>
              <a:spLocks/>
            </p:cNvSpPr>
            <p:nvPr/>
          </p:nvSpPr>
          <p:spPr bwMode="auto">
            <a:xfrm>
              <a:off x="3216" y="1845"/>
              <a:ext cx="299" cy="456"/>
            </a:xfrm>
            <a:custGeom>
              <a:avLst/>
              <a:gdLst>
                <a:gd name="T0" fmla="*/ 299 w 393"/>
                <a:gd name="T1" fmla="*/ 456 h 627"/>
                <a:gd name="T2" fmla="*/ 161 w 393"/>
                <a:gd name="T3" fmla="*/ 60 h 627"/>
                <a:gd name="T4" fmla="*/ 23 w 393"/>
                <a:gd name="T5" fmla="*/ 93 h 627"/>
                <a:gd name="T6" fmla="*/ 23 w 393"/>
                <a:gd name="T7" fmla="*/ 159 h 6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3" h="627">
                  <a:moveTo>
                    <a:pt x="393" y="627"/>
                  </a:moveTo>
                  <a:cubicBezTo>
                    <a:pt x="332" y="396"/>
                    <a:pt x="271" y="166"/>
                    <a:pt x="211" y="83"/>
                  </a:cubicBezTo>
                  <a:cubicBezTo>
                    <a:pt x="151" y="0"/>
                    <a:pt x="60" y="105"/>
                    <a:pt x="30" y="128"/>
                  </a:cubicBezTo>
                  <a:cubicBezTo>
                    <a:pt x="0" y="151"/>
                    <a:pt x="30" y="204"/>
                    <a:pt x="30" y="219"/>
                  </a:cubicBezTo>
                </a:path>
              </a:pathLst>
            </a:custGeom>
            <a:noFill/>
            <a:ln w="50800">
              <a:solidFill>
                <a:srgbClr val="99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5884" name="Picture 80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" y="2967"/>
              <a:ext cx="10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5885" name="Object 81"/>
            <p:cNvGraphicFramePr>
              <a:graphicFrameLocks noChangeAspect="1"/>
            </p:cNvGraphicFramePr>
            <p:nvPr/>
          </p:nvGraphicFramePr>
          <p:xfrm>
            <a:off x="4328" y="3199"/>
            <a:ext cx="104" cy="1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9" name="Bitmap" r:id="rId20" imgW="2734057" imgH="5458587" progId="Paint.Picture">
                    <p:embed/>
                  </p:oleObj>
                </mc:Choice>
                <mc:Fallback>
                  <p:oleObj name="Bitmap" r:id="rId20" imgW="2734057" imgH="5458587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8" y="3199"/>
                          <a:ext cx="104" cy="1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5886" name="Picture 82"/>
            <p:cNvPicPr>
              <a:picLocks noChangeAspect="1" noChangeArrowheads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6" y="2967"/>
              <a:ext cx="331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87" name="Picture 83"/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9" y="1351"/>
              <a:ext cx="295" cy="3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5888" name="Group 87"/>
            <p:cNvGrpSpPr>
              <a:grpSpLocks/>
            </p:cNvGrpSpPr>
            <p:nvPr/>
          </p:nvGrpSpPr>
          <p:grpSpPr bwMode="auto">
            <a:xfrm>
              <a:off x="1680" y="2208"/>
              <a:ext cx="428" cy="364"/>
              <a:chOff x="1923" y="1317"/>
              <a:chExt cx="428" cy="364"/>
            </a:xfrm>
          </p:grpSpPr>
          <p:pic>
            <p:nvPicPr>
              <p:cNvPr id="35890" name="Picture 84"/>
              <p:cNvPicPr>
                <a:picLocks noChangeAspect="1" noChangeArrowheads="1"/>
              </p:cNvPicPr>
              <p:nvPr/>
            </p:nvPicPr>
            <p:blipFill>
              <a:blip r:embed="rId2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27" y="1317"/>
                <a:ext cx="324" cy="3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5891" name="Picture 85"/>
              <p:cNvPicPr>
                <a:picLocks noChangeAspect="1" noChangeArrowheads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3" y="1317"/>
                <a:ext cx="10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5889" name="Text Box 88"/>
            <p:cNvSpPr txBox="1">
              <a:spLocks noChangeArrowheads="1"/>
            </p:cNvSpPr>
            <p:nvPr/>
          </p:nvSpPr>
          <p:spPr bwMode="auto">
            <a:xfrm>
              <a:off x="326" y="1447"/>
              <a:ext cx="198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Verwendung von B-Rollschläuchen</a:t>
              </a:r>
            </a:p>
          </p:txBody>
        </p:sp>
      </p:grpSp>
      <p:sp>
        <p:nvSpPr>
          <p:cNvPr id="35843" name="Rectangle 91"/>
          <p:cNvSpPr>
            <a:spLocks noGrp="1" noChangeArrowheads="1"/>
          </p:cNvSpPr>
          <p:nvPr>
            <p:ph type="title"/>
          </p:nvPr>
        </p:nvSpPr>
        <p:spPr bwMode="auto">
          <a:xfrm>
            <a:off x="4838700" y="6372225"/>
            <a:ext cx="1257300" cy="25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700">
                <a:solidFill>
                  <a:schemeClr val="bg1"/>
                </a:solidFill>
                <a:latin typeface="Arial" charset="0"/>
              </a:rPr>
              <a:t>5. Beispiel-Aufgaben WT</a:t>
            </a:r>
          </a:p>
        </p:txBody>
      </p:sp>
    </p:spTree>
    <p:extLst>
      <p:ext uri="{BB962C8B-B14F-4D97-AF65-F5344CB8AC3E}">
        <p14:creationId xmlns:p14="http://schemas.microsoft.com/office/powerpoint/2010/main" val="25424681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9420" name="Group 44"/>
          <p:cNvGrpSpPr>
            <a:grpSpLocks/>
          </p:cNvGrpSpPr>
          <p:nvPr/>
        </p:nvGrpSpPr>
        <p:grpSpPr bwMode="auto">
          <a:xfrm>
            <a:off x="4800600" y="2438400"/>
            <a:ext cx="3429000" cy="3467100"/>
            <a:chOff x="3024" y="1536"/>
            <a:chExt cx="2160" cy="2184"/>
          </a:xfrm>
        </p:grpSpPr>
        <p:sp>
          <p:nvSpPr>
            <p:cNvPr id="36874" name="Text Box 32"/>
            <p:cNvSpPr txBox="1">
              <a:spLocks noChangeArrowheads="1"/>
            </p:cNvSpPr>
            <p:nvPr/>
          </p:nvSpPr>
          <p:spPr bwMode="auto">
            <a:xfrm>
              <a:off x="3168" y="1536"/>
              <a:ext cx="176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Mit Verwendung der fahrbaren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B-Schlauchhaspel</a:t>
              </a:r>
            </a:p>
          </p:txBody>
        </p:sp>
        <p:sp>
          <p:nvSpPr>
            <p:cNvPr id="36875" name="Text Box 36"/>
            <p:cNvSpPr txBox="1">
              <a:spLocks noChangeArrowheads="1"/>
            </p:cNvSpPr>
            <p:nvPr/>
          </p:nvSpPr>
          <p:spPr bwMode="auto">
            <a:xfrm>
              <a:off x="3024" y="1920"/>
              <a:ext cx="2160" cy="1800"/>
            </a:xfrm>
            <a:prstGeom prst="rect">
              <a:avLst/>
            </a:prstGeom>
            <a:solidFill>
              <a:srgbClr val="E4EB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WT: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Wasserführendes Löschfahrzeug: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(Haspel abnehmen),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B-Leitung zum Verteiler,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Kommando zum Ma „Wasser Marsch!“,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B-Leitung zur Rauchgrenze,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B-Leitung zum Hydranten,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WE herrichten,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Kommando zum Ma,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als Sicherheitstrupp ausrüsten,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einsatzbereit melden,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ohne weiteren Auftrag am Verteiler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>
                  <a:solidFill>
                    <a:srgbClr val="000000"/>
                  </a:solidFill>
                </a:rPr>
                <a:t>    bereitstellen.</a:t>
              </a:r>
            </a:p>
          </p:txBody>
        </p:sp>
      </p:grpSp>
      <p:grpSp>
        <p:nvGrpSpPr>
          <p:cNvPr id="229419" name="Group 43"/>
          <p:cNvGrpSpPr>
            <a:grpSpLocks/>
          </p:cNvGrpSpPr>
          <p:nvPr/>
        </p:nvGrpSpPr>
        <p:grpSpPr bwMode="auto">
          <a:xfrm>
            <a:off x="685800" y="1143000"/>
            <a:ext cx="6686550" cy="4549775"/>
            <a:chOff x="432" y="720"/>
            <a:chExt cx="4212" cy="2866"/>
          </a:xfrm>
        </p:grpSpPr>
        <p:sp>
          <p:nvSpPr>
            <p:cNvPr id="36869" name="Text Box 30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36870" name="Text Box 31"/>
            <p:cNvSpPr txBox="1">
              <a:spLocks noChangeArrowheads="1"/>
            </p:cNvSpPr>
            <p:nvPr/>
          </p:nvSpPr>
          <p:spPr bwMode="auto">
            <a:xfrm>
              <a:off x="3648" y="1104"/>
              <a:ext cx="9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3333CC"/>
                  </a:solidFill>
                </a:rPr>
                <a:t>Wassertrupp</a:t>
              </a:r>
            </a:p>
          </p:txBody>
        </p:sp>
        <p:sp>
          <p:nvSpPr>
            <p:cNvPr id="36871" name="Text Box 34"/>
            <p:cNvSpPr txBox="1">
              <a:spLocks noChangeArrowheads="1"/>
            </p:cNvSpPr>
            <p:nvPr/>
          </p:nvSpPr>
          <p:spPr bwMode="auto">
            <a:xfrm>
              <a:off x="2832" y="816"/>
              <a:ext cx="11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Schaumrohreinsatz</a:t>
              </a:r>
            </a:p>
          </p:txBody>
        </p:sp>
        <p:sp>
          <p:nvSpPr>
            <p:cNvPr id="36872" name="Text Box 35"/>
            <p:cNvSpPr txBox="1">
              <a:spLocks noChangeArrowheads="1"/>
            </p:cNvSpPr>
            <p:nvPr/>
          </p:nvSpPr>
          <p:spPr bwMode="auto">
            <a:xfrm>
              <a:off x="528" y="1920"/>
              <a:ext cx="2160" cy="1666"/>
            </a:xfrm>
            <a:prstGeom prst="rect">
              <a:avLst/>
            </a:prstGeom>
            <a:solidFill>
              <a:srgbClr val="E4EB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WT: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Wasserführendes Löschfahrzeug: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(Haspel abnehmen),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B-Leitung zum Verteiler,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Kommando zum Ma „Wasser Marsch!“,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B-Leitung zum Hydranten,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WE herrichten,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Kommando zum Ma,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als Sicherheitstrupp ausrüsten,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einsatzbereit melden,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ohne weiteren Auftrag am Verteiler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400">
                  <a:solidFill>
                    <a:srgbClr val="000000"/>
                  </a:solidFill>
                </a:rPr>
                <a:t>    bereitstellen.</a:t>
              </a:r>
            </a:p>
          </p:txBody>
        </p:sp>
        <p:sp>
          <p:nvSpPr>
            <p:cNvPr id="36873" name="Text Box 37"/>
            <p:cNvSpPr txBox="1">
              <a:spLocks noChangeArrowheads="1"/>
            </p:cNvSpPr>
            <p:nvPr/>
          </p:nvSpPr>
          <p:spPr bwMode="auto">
            <a:xfrm>
              <a:off x="432" y="1536"/>
              <a:ext cx="21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Mit Verwendung von B-Rollschläuchen</a:t>
              </a:r>
            </a:p>
          </p:txBody>
        </p:sp>
      </p:grpSp>
      <p:sp>
        <p:nvSpPr>
          <p:cNvPr id="3686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429125" y="6334125"/>
            <a:ext cx="1428750" cy="266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5. Beispiel-Aufgaben WT mit Schläuchen</a:t>
            </a:r>
          </a:p>
        </p:txBody>
      </p:sp>
    </p:spTree>
    <p:extLst>
      <p:ext uri="{BB962C8B-B14F-4D97-AF65-F5344CB8AC3E}">
        <p14:creationId xmlns:p14="http://schemas.microsoft.com/office/powerpoint/2010/main" val="25221410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9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9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9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9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8"/>
          <p:cNvSpPr>
            <a:spLocks noChangeArrowheads="1"/>
          </p:cNvSpPr>
          <p:nvPr/>
        </p:nvSpPr>
        <p:spPr bwMode="auto">
          <a:xfrm>
            <a:off x="152400" y="5257800"/>
            <a:ext cx="6858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grpSp>
        <p:nvGrpSpPr>
          <p:cNvPr id="231469" name="Group 45"/>
          <p:cNvGrpSpPr>
            <a:grpSpLocks/>
          </p:cNvGrpSpPr>
          <p:nvPr/>
        </p:nvGrpSpPr>
        <p:grpSpPr bwMode="auto">
          <a:xfrm>
            <a:off x="733425" y="1143000"/>
            <a:ext cx="7151688" cy="3489325"/>
            <a:chOff x="462" y="720"/>
            <a:chExt cx="4505" cy="2198"/>
          </a:xfrm>
        </p:grpSpPr>
        <p:sp>
          <p:nvSpPr>
            <p:cNvPr id="37893" name="Text Box 32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Fahrzeugtank</a:t>
              </a:r>
            </a:p>
          </p:txBody>
        </p:sp>
        <p:sp>
          <p:nvSpPr>
            <p:cNvPr id="37894" name="Text Box 39"/>
            <p:cNvSpPr txBox="1">
              <a:spLocks noChangeArrowheads="1"/>
            </p:cNvSpPr>
            <p:nvPr/>
          </p:nvSpPr>
          <p:spPr bwMode="auto">
            <a:xfrm>
              <a:off x="3216" y="960"/>
              <a:ext cx="148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Einsatz mit Schnellangriff</a:t>
              </a:r>
            </a:p>
          </p:txBody>
        </p:sp>
        <p:graphicFrame>
          <p:nvGraphicFramePr>
            <p:cNvPr id="37895" name="Object 30"/>
            <p:cNvGraphicFramePr>
              <a:graphicFrameLocks noChangeAspect="1"/>
            </p:cNvGraphicFramePr>
            <p:nvPr/>
          </p:nvGraphicFramePr>
          <p:xfrm>
            <a:off x="816" y="1984"/>
            <a:ext cx="1242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29" name="Bitmap" r:id="rId4" imgW="4038095" imgH="1457143" progId="Paint.Picture">
                    <p:embed/>
                  </p:oleObj>
                </mc:Choice>
                <mc:Fallback>
                  <p:oleObj name="Bitmap" r:id="rId4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1984"/>
                          <a:ext cx="1242" cy="4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7896" name="Picture 3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1984"/>
              <a:ext cx="1299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897" name="AutoShape 34"/>
            <p:cNvSpPr>
              <a:spLocks noChangeArrowheads="1"/>
            </p:cNvSpPr>
            <p:nvPr/>
          </p:nvSpPr>
          <p:spPr bwMode="auto">
            <a:xfrm>
              <a:off x="4657" y="2568"/>
              <a:ext cx="310" cy="350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37898" name="Freeform 37"/>
            <p:cNvSpPr>
              <a:spLocks/>
            </p:cNvSpPr>
            <p:nvPr/>
          </p:nvSpPr>
          <p:spPr bwMode="auto">
            <a:xfrm>
              <a:off x="1973" y="1776"/>
              <a:ext cx="2826" cy="753"/>
            </a:xfrm>
            <a:custGeom>
              <a:avLst/>
              <a:gdLst>
                <a:gd name="T0" fmla="*/ 45 w 3304"/>
                <a:gd name="T1" fmla="*/ 208 h 877"/>
                <a:gd name="T2" fmla="*/ 123 w 3304"/>
                <a:gd name="T3" fmla="*/ 52 h 877"/>
                <a:gd name="T4" fmla="*/ 783 w 3304"/>
                <a:gd name="T5" fmla="*/ 13 h 877"/>
                <a:gd name="T6" fmla="*/ 1248 w 3304"/>
                <a:gd name="T7" fmla="*/ 13 h 877"/>
                <a:gd name="T8" fmla="*/ 2528 w 3304"/>
                <a:gd name="T9" fmla="*/ 91 h 877"/>
                <a:gd name="T10" fmla="*/ 2800 w 3304"/>
                <a:gd name="T11" fmla="*/ 169 h 877"/>
                <a:gd name="T12" fmla="*/ 2374 w 3304"/>
                <a:gd name="T13" fmla="*/ 403 h 877"/>
                <a:gd name="T14" fmla="*/ 2645 w 3304"/>
                <a:gd name="T15" fmla="*/ 753 h 8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04" h="877">
                  <a:moveTo>
                    <a:pt x="53" y="242"/>
                  </a:moveTo>
                  <a:cubicBezTo>
                    <a:pt x="26" y="170"/>
                    <a:pt x="0" y="99"/>
                    <a:pt x="144" y="61"/>
                  </a:cubicBezTo>
                  <a:cubicBezTo>
                    <a:pt x="288" y="23"/>
                    <a:pt x="696" y="23"/>
                    <a:pt x="915" y="15"/>
                  </a:cubicBezTo>
                  <a:cubicBezTo>
                    <a:pt x="1134" y="7"/>
                    <a:pt x="1119" y="0"/>
                    <a:pt x="1459" y="15"/>
                  </a:cubicBezTo>
                  <a:cubicBezTo>
                    <a:pt x="1799" y="30"/>
                    <a:pt x="2654" y="76"/>
                    <a:pt x="2956" y="106"/>
                  </a:cubicBezTo>
                  <a:cubicBezTo>
                    <a:pt x="3258" y="136"/>
                    <a:pt x="3304" y="137"/>
                    <a:pt x="3274" y="197"/>
                  </a:cubicBezTo>
                  <a:cubicBezTo>
                    <a:pt x="3244" y="257"/>
                    <a:pt x="2805" y="356"/>
                    <a:pt x="2775" y="469"/>
                  </a:cubicBezTo>
                  <a:cubicBezTo>
                    <a:pt x="2745" y="582"/>
                    <a:pt x="3039" y="809"/>
                    <a:pt x="3092" y="877"/>
                  </a:cubicBezTo>
                </a:path>
              </a:pathLst>
            </a:custGeom>
            <a:noFill/>
            <a:ln w="539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7899" name="Line 38"/>
            <p:cNvSpPr>
              <a:spLocks noChangeShapeType="1"/>
            </p:cNvSpPr>
            <p:nvPr/>
          </p:nvSpPr>
          <p:spPr bwMode="auto">
            <a:xfrm>
              <a:off x="4540" y="2451"/>
              <a:ext cx="156" cy="156"/>
            </a:xfrm>
            <a:prstGeom prst="line">
              <a:avLst/>
            </a:prstGeom>
            <a:noFill/>
            <a:ln w="53975">
              <a:solidFill>
                <a:schemeClr val="bg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7900" name="Picture 4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1984"/>
              <a:ext cx="1299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01" name="Text Box 44"/>
            <p:cNvSpPr txBox="1">
              <a:spLocks noChangeArrowheads="1"/>
            </p:cNvSpPr>
            <p:nvPr/>
          </p:nvSpPr>
          <p:spPr bwMode="auto">
            <a:xfrm>
              <a:off x="3518" y="751"/>
              <a:ext cx="6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3333CC"/>
                  </a:solidFill>
                </a:rPr>
                <a:t>6. Beispiel</a:t>
              </a:r>
            </a:p>
          </p:txBody>
        </p:sp>
      </p:grpSp>
      <p:sp>
        <p:nvSpPr>
          <p:cNvPr id="37892" name="Rectangle 46"/>
          <p:cNvSpPr>
            <a:spLocks noGrp="1" noChangeArrowheads="1"/>
          </p:cNvSpPr>
          <p:nvPr>
            <p:ph type="title"/>
          </p:nvPr>
        </p:nvSpPr>
        <p:spPr bwMode="auto">
          <a:xfrm>
            <a:off x="4352925" y="6380163"/>
            <a:ext cx="2047875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6. Beispiel-Einsatz mit Schnellangriff</a:t>
            </a:r>
          </a:p>
        </p:txBody>
      </p:sp>
    </p:spTree>
    <p:extLst>
      <p:ext uri="{BB962C8B-B14F-4D97-AF65-F5344CB8AC3E}">
        <p14:creationId xmlns:p14="http://schemas.microsoft.com/office/powerpoint/2010/main" val="1661830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1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1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533" name="Group 61"/>
          <p:cNvGrpSpPr>
            <a:grpSpLocks/>
          </p:cNvGrpSpPr>
          <p:nvPr/>
        </p:nvGrpSpPr>
        <p:grpSpPr bwMode="auto">
          <a:xfrm>
            <a:off x="809625" y="1143000"/>
            <a:ext cx="6921500" cy="4667250"/>
            <a:chOff x="510" y="720"/>
            <a:chExt cx="4360" cy="2940"/>
          </a:xfrm>
        </p:grpSpPr>
        <p:sp>
          <p:nvSpPr>
            <p:cNvPr id="38916" name="Text Box 32"/>
            <p:cNvSpPr txBox="1">
              <a:spLocks noChangeArrowheads="1"/>
            </p:cNvSpPr>
            <p:nvPr/>
          </p:nvSpPr>
          <p:spPr bwMode="auto">
            <a:xfrm>
              <a:off x="510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Fahrzeugtank</a:t>
              </a:r>
            </a:p>
          </p:txBody>
        </p:sp>
        <p:sp>
          <p:nvSpPr>
            <p:cNvPr id="38917" name="Text Box 39"/>
            <p:cNvSpPr txBox="1">
              <a:spLocks noChangeArrowheads="1"/>
            </p:cNvSpPr>
            <p:nvPr/>
          </p:nvSpPr>
          <p:spPr bwMode="auto">
            <a:xfrm>
              <a:off x="2976" y="960"/>
              <a:ext cx="148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Einsatz mit Schnellangriff</a:t>
              </a:r>
            </a:p>
          </p:txBody>
        </p:sp>
        <p:graphicFrame>
          <p:nvGraphicFramePr>
            <p:cNvPr id="38918" name="Object 30"/>
            <p:cNvGraphicFramePr>
              <a:graphicFrameLocks noChangeAspect="1"/>
            </p:cNvGraphicFramePr>
            <p:nvPr/>
          </p:nvGraphicFramePr>
          <p:xfrm>
            <a:off x="960" y="1990"/>
            <a:ext cx="1152" cy="4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6" name="Bitmap" r:id="rId4" imgW="4038095" imgH="1457143" progId="Paint.Picture">
                    <p:embed/>
                  </p:oleObj>
                </mc:Choice>
                <mc:Fallback>
                  <p:oleObj name="Bitmap" r:id="rId4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990"/>
                          <a:ext cx="1152" cy="4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8919" name="Picture 3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990"/>
              <a:ext cx="1206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20" name="Line 33"/>
            <p:cNvSpPr>
              <a:spLocks noChangeShapeType="1"/>
            </p:cNvSpPr>
            <p:nvPr/>
          </p:nvSpPr>
          <p:spPr bwMode="auto">
            <a:xfrm>
              <a:off x="2473" y="1534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8921" name="AutoShape 34"/>
            <p:cNvSpPr>
              <a:spLocks noChangeArrowheads="1"/>
            </p:cNvSpPr>
            <p:nvPr/>
          </p:nvSpPr>
          <p:spPr bwMode="auto">
            <a:xfrm>
              <a:off x="4526" y="2559"/>
              <a:ext cx="288" cy="342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38922" name="Rectangle 35"/>
            <p:cNvSpPr>
              <a:spLocks noChangeArrowheads="1"/>
            </p:cNvSpPr>
            <p:nvPr/>
          </p:nvSpPr>
          <p:spPr bwMode="auto">
            <a:xfrm>
              <a:off x="3879" y="2446"/>
              <a:ext cx="215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38923" name="Rectangle 36"/>
            <p:cNvSpPr>
              <a:spLocks noChangeArrowheads="1"/>
            </p:cNvSpPr>
            <p:nvPr/>
          </p:nvSpPr>
          <p:spPr bwMode="auto">
            <a:xfrm>
              <a:off x="3843" y="2446"/>
              <a:ext cx="286" cy="3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38924" name="Freeform 37"/>
            <p:cNvSpPr>
              <a:spLocks/>
            </p:cNvSpPr>
            <p:nvPr/>
          </p:nvSpPr>
          <p:spPr bwMode="auto">
            <a:xfrm>
              <a:off x="2034" y="1787"/>
              <a:ext cx="2624" cy="734"/>
            </a:xfrm>
            <a:custGeom>
              <a:avLst/>
              <a:gdLst>
                <a:gd name="T0" fmla="*/ 42 w 3304"/>
                <a:gd name="T1" fmla="*/ 203 h 877"/>
                <a:gd name="T2" fmla="*/ 114 w 3304"/>
                <a:gd name="T3" fmla="*/ 51 h 877"/>
                <a:gd name="T4" fmla="*/ 727 w 3304"/>
                <a:gd name="T5" fmla="*/ 13 h 877"/>
                <a:gd name="T6" fmla="*/ 1159 w 3304"/>
                <a:gd name="T7" fmla="*/ 13 h 877"/>
                <a:gd name="T8" fmla="*/ 2348 w 3304"/>
                <a:gd name="T9" fmla="*/ 89 h 877"/>
                <a:gd name="T10" fmla="*/ 2600 w 3304"/>
                <a:gd name="T11" fmla="*/ 165 h 877"/>
                <a:gd name="T12" fmla="*/ 2204 w 3304"/>
                <a:gd name="T13" fmla="*/ 393 h 877"/>
                <a:gd name="T14" fmla="*/ 2456 w 3304"/>
                <a:gd name="T15" fmla="*/ 734 h 8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304" h="877">
                  <a:moveTo>
                    <a:pt x="53" y="242"/>
                  </a:moveTo>
                  <a:cubicBezTo>
                    <a:pt x="26" y="170"/>
                    <a:pt x="0" y="99"/>
                    <a:pt x="144" y="61"/>
                  </a:cubicBezTo>
                  <a:cubicBezTo>
                    <a:pt x="288" y="23"/>
                    <a:pt x="696" y="23"/>
                    <a:pt x="915" y="15"/>
                  </a:cubicBezTo>
                  <a:cubicBezTo>
                    <a:pt x="1134" y="7"/>
                    <a:pt x="1119" y="0"/>
                    <a:pt x="1459" y="15"/>
                  </a:cubicBezTo>
                  <a:cubicBezTo>
                    <a:pt x="1799" y="30"/>
                    <a:pt x="2654" y="76"/>
                    <a:pt x="2956" y="106"/>
                  </a:cubicBezTo>
                  <a:cubicBezTo>
                    <a:pt x="3258" y="136"/>
                    <a:pt x="3304" y="137"/>
                    <a:pt x="3274" y="197"/>
                  </a:cubicBezTo>
                  <a:cubicBezTo>
                    <a:pt x="3244" y="257"/>
                    <a:pt x="2805" y="356"/>
                    <a:pt x="2775" y="469"/>
                  </a:cubicBezTo>
                  <a:cubicBezTo>
                    <a:pt x="2745" y="582"/>
                    <a:pt x="3039" y="809"/>
                    <a:pt x="3092" y="877"/>
                  </a:cubicBezTo>
                </a:path>
              </a:pathLst>
            </a:custGeom>
            <a:noFill/>
            <a:ln w="539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8925" name="Line 38"/>
            <p:cNvSpPr>
              <a:spLocks noChangeShapeType="1"/>
            </p:cNvSpPr>
            <p:nvPr/>
          </p:nvSpPr>
          <p:spPr bwMode="auto">
            <a:xfrm>
              <a:off x="4418" y="2445"/>
              <a:ext cx="144" cy="152"/>
            </a:xfrm>
            <a:prstGeom prst="line">
              <a:avLst/>
            </a:prstGeom>
            <a:noFill/>
            <a:ln w="539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8926" name="Picture 4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990"/>
              <a:ext cx="1206" cy="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27" name="Line 41"/>
            <p:cNvSpPr>
              <a:spLocks noChangeShapeType="1"/>
            </p:cNvSpPr>
            <p:nvPr/>
          </p:nvSpPr>
          <p:spPr bwMode="auto">
            <a:xfrm>
              <a:off x="2473" y="1534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8928" name="Picture 4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3" y="2180"/>
              <a:ext cx="141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29" name="Picture 4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3" y="2521"/>
              <a:ext cx="13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0" name="Picture 44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2" y="2407"/>
              <a:ext cx="329" cy="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1" name="Picture 4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3" y="2180"/>
              <a:ext cx="141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2" name="Picture 46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3" y="2521"/>
              <a:ext cx="134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33" name="Line 47"/>
            <p:cNvSpPr>
              <a:spLocks noChangeShapeType="1"/>
            </p:cNvSpPr>
            <p:nvPr/>
          </p:nvSpPr>
          <p:spPr bwMode="auto">
            <a:xfrm>
              <a:off x="3879" y="1534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8934" name="Line 48"/>
            <p:cNvSpPr>
              <a:spLocks noChangeShapeType="1"/>
            </p:cNvSpPr>
            <p:nvPr/>
          </p:nvSpPr>
          <p:spPr bwMode="auto">
            <a:xfrm>
              <a:off x="2473" y="1534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38935" name="Picture 49"/>
            <p:cNvPicPr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7" y="1344"/>
              <a:ext cx="321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6" name="Picture 50"/>
            <p:cNvPicPr>
              <a:picLocks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6" y="1382"/>
              <a:ext cx="321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37" name="Picture 51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3" y="1496"/>
              <a:ext cx="121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938" name="Group 52"/>
            <p:cNvGrpSpPr>
              <a:grpSpLocks/>
            </p:cNvGrpSpPr>
            <p:nvPr/>
          </p:nvGrpSpPr>
          <p:grpSpPr bwMode="auto">
            <a:xfrm>
              <a:off x="4156" y="3167"/>
              <a:ext cx="112" cy="493"/>
              <a:chOff x="3833" y="572"/>
              <a:chExt cx="141" cy="590"/>
            </a:xfrm>
          </p:grpSpPr>
          <p:pic>
            <p:nvPicPr>
              <p:cNvPr id="38943" name="Picture 53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42" y="572"/>
                <a:ext cx="13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38944" name="Object 54"/>
              <p:cNvGraphicFramePr>
                <a:graphicFrameLocks noChangeAspect="1"/>
              </p:cNvGraphicFramePr>
              <p:nvPr/>
            </p:nvGraphicFramePr>
            <p:xfrm>
              <a:off x="3833" y="890"/>
              <a:ext cx="136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7657" name="Bitmap" r:id="rId14" imgW="2734057" imgH="5458587" progId="Paint.Picture">
                      <p:embed/>
                    </p:oleObj>
                  </mc:Choice>
                  <mc:Fallback>
                    <p:oleObj name="Bitmap" r:id="rId14" imgW="2734057" imgH="5458587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33" y="890"/>
                            <a:ext cx="136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38939" name="Picture 55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0" y="3167"/>
              <a:ext cx="34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40" name="Picture 56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2" y="2142"/>
              <a:ext cx="308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41" name="Picture 57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9" y="2218"/>
              <a:ext cx="338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42" name="Picture 58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0" y="2218"/>
              <a:ext cx="106" cy="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8915" name="Rectangle 62"/>
          <p:cNvSpPr>
            <a:spLocks noGrp="1" noChangeArrowheads="1"/>
          </p:cNvSpPr>
          <p:nvPr>
            <p:ph type="title"/>
          </p:nvPr>
        </p:nvSpPr>
        <p:spPr bwMode="auto">
          <a:xfrm>
            <a:off x="4305300" y="6315075"/>
            <a:ext cx="1704975" cy="33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6. Beispiel-Aufgaben AT mit Schläuchen</a:t>
            </a:r>
          </a:p>
        </p:txBody>
      </p:sp>
    </p:spTree>
    <p:extLst>
      <p:ext uri="{BB962C8B-B14F-4D97-AF65-F5344CB8AC3E}">
        <p14:creationId xmlns:p14="http://schemas.microsoft.com/office/powerpoint/2010/main" val="2056445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55" name="Group 35"/>
          <p:cNvGrpSpPr>
            <a:grpSpLocks/>
          </p:cNvGrpSpPr>
          <p:nvPr/>
        </p:nvGrpSpPr>
        <p:grpSpPr bwMode="auto">
          <a:xfrm>
            <a:off x="733425" y="1143000"/>
            <a:ext cx="6904038" cy="3562350"/>
            <a:chOff x="462" y="720"/>
            <a:chExt cx="4349" cy="2244"/>
          </a:xfrm>
        </p:grpSpPr>
        <p:sp>
          <p:nvSpPr>
            <p:cNvPr id="39940" name="Text Box 30"/>
            <p:cNvSpPr txBox="1">
              <a:spLocks noChangeArrowheads="1"/>
            </p:cNvSpPr>
            <p:nvPr/>
          </p:nvSpPr>
          <p:spPr bwMode="auto">
            <a:xfrm>
              <a:off x="2832" y="1008"/>
              <a:ext cx="148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Einsatz mit Schnellangriff</a:t>
              </a:r>
            </a:p>
          </p:txBody>
        </p:sp>
        <p:sp>
          <p:nvSpPr>
            <p:cNvPr id="39941" name="Text Box 31"/>
            <p:cNvSpPr txBox="1">
              <a:spLocks noChangeArrowheads="1"/>
            </p:cNvSpPr>
            <p:nvPr/>
          </p:nvSpPr>
          <p:spPr bwMode="auto">
            <a:xfrm>
              <a:off x="462" y="72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ohne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Fahrzeugtank</a:t>
              </a:r>
            </a:p>
          </p:txBody>
        </p:sp>
        <p:sp>
          <p:nvSpPr>
            <p:cNvPr id="39942" name="Text Box 33"/>
            <p:cNvSpPr txBox="1">
              <a:spLocks noChangeArrowheads="1"/>
            </p:cNvSpPr>
            <p:nvPr/>
          </p:nvSpPr>
          <p:spPr bwMode="auto">
            <a:xfrm>
              <a:off x="864" y="1968"/>
              <a:ext cx="3947" cy="99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AT: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Einsatzbefehl wiederholen,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ausrüsten,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Schnellangriffsleitung zum befohlenen Ziel verlegen,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Kommando zum Ma „Wasser Marsch!“,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400">
                  <a:solidFill>
                    <a:srgbClr val="000000"/>
                  </a:solidFill>
                </a:rPr>
                <a:t>   Wasserabgabe prüfen.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§"/>
              </a:pPr>
              <a:endParaRPr lang="de-DE" altLang="de-DE" sz="1400">
                <a:solidFill>
                  <a:srgbClr val="000000"/>
                </a:solidFill>
              </a:endParaRPr>
            </a:p>
          </p:txBody>
        </p:sp>
      </p:grpSp>
      <p:sp>
        <p:nvSpPr>
          <p:cNvPr id="39939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4448175" y="6275388"/>
            <a:ext cx="1466850" cy="209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700">
                <a:solidFill>
                  <a:schemeClr val="bg1"/>
                </a:solidFill>
                <a:latin typeface="Arial" charset="0"/>
              </a:rPr>
              <a:t>6. Beispiel-Aufgaben AT</a:t>
            </a:r>
          </a:p>
        </p:txBody>
      </p:sp>
    </p:spTree>
    <p:extLst>
      <p:ext uri="{BB962C8B-B14F-4D97-AF65-F5344CB8AC3E}">
        <p14:creationId xmlns:p14="http://schemas.microsoft.com/office/powerpoint/2010/main" val="32345307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32"/>
          <p:cNvSpPr txBox="1">
            <a:spLocks noChangeArrowheads="1"/>
          </p:cNvSpPr>
          <p:nvPr/>
        </p:nvSpPr>
        <p:spPr bwMode="auto">
          <a:xfrm>
            <a:off x="1936750" y="1131888"/>
            <a:ext cx="4984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3333CC"/>
                </a:solidFill>
              </a:rPr>
              <a:t>Grundsätzliche Aufgaben des Truppführers:</a:t>
            </a:r>
          </a:p>
        </p:txBody>
      </p:sp>
      <p:sp>
        <p:nvSpPr>
          <p:cNvPr id="237602" name="Text Box 34"/>
          <p:cNvSpPr txBox="1">
            <a:spLocks noChangeArrowheads="1"/>
          </p:cNvSpPr>
          <p:nvPr/>
        </p:nvSpPr>
        <p:spPr bwMode="auto">
          <a:xfrm>
            <a:off x="765175" y="1546225"/>
            <a:ext cx="74056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Komplette Ausrüstung: (Persönliche Schutzausrüstung bzw. erweiterte Schutz-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600">
                <a:solidFill>
                  <a:srgbClr val="000000"/>
                </a:solidFill>
              </a:rPr>
              <a:t>   ausrüstung) des Trupps kontrollieren,</a:t>
            </a:r>
          </a:p>
        </p:txBody>
      </p:sp>
      <p:sp>
        <p:nvSpPr>
          <p:cNvPr id="237603" name="Text Box 35"/>
          <p:cNvSpPr txBox="1">
            <a:spLocks noChangeArrowheads="1"/>
          </p:cNvSpPr>
          <p:nvPr/>
        </p:nvSpPr>
        <p:spPr bwMode="auto">
          <a:xfrm>
            <a:off x="765175" y="2165350"/>
            <a:ext cx="3540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Befehle wiederholen und umsetzen,</a:t>
            </a:r>
          </a:p>
        </p:txBody>
      </p:sp>
      <p:sp>
        <p:nvSpPr>
          <p:cNvPr id="237604" name="Text Box 36"/>
          <p:cNvSpPr txBox="1">
            <a:spLocks noChangeArrowheads="1"/>
          </p:cNvSpPr>
          <p:nvPr/>
        </p:nvSpPr>
        <p:spPr bwMode="auto">
          <a:xfrm>
            <a:off x="774700" y="2536825"/>
            <a:ext cx="57673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ständig auf mögliche Gefahrensituationen achten (Rückzug),</a:t>
            </a:r>
          </a:p>
        </p:txBody>
      </p:sp>
      <p:sp>
        <p:nvSpPr>
          <p:cNvPr id="237605" name="Text Box 37"/>
          <p:cNvSpPr txBox="1">
            <a:spLocks noChangeArrowheads="1"/>
          </p:cNvSpPr>
          <p:nvPr/>
        </p:nvSpPr>
        <p:spPr bwMode="auto">
          <a:xfrm>
            <a:off x="784225" y="2917825"/>
            <a:ext cx="69580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bei Gefahr der Einwirkung von Brandrauch darf nur unter Atemschutz vor-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600">
                <a:solidFill>
                  <a:srgbClr val="000000"/>
                </a:solidFill>
              </a:rPr>
              <a:t>   gegangen werden,</a:t>
            </a:r>
          </a:p>
        </p:txBody>
      </p:sp>
      <p:sp>
        <p:nvSpPr>
          <p:cNvPr id="237606" name="Text Box 38"/>
          <p:cNvSpPr txBox="1">
            <a:spLocks noChangeArrowheads="1"/>
          </p:cNvSpPr>
          <p:nvPr/>
        </p:nvSpPr>
        <p:spPr bwMode="auto">
          <a:xfrm>
            <a:off x="774700" y="3498850"/>
            <a:ext cx="5006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geschlossenes Vorgehen (truppweise) sicherstellen,</a:t>
            </a:r>
          </a:p>
        </p:txBody>
      </p:sp>
      <p:sp>
        <p:nvSpPr>
          <p:cNvPr id="237607" name="Text Box 39"/>
          <p:cNvSpPr txBox="1">
            <a:spLocks noChangeArrowheads="1"/>
          </p:cNvSpPr>
          <p:nvPr/>
        </p:nvSpPr>
        <p:spPr bwMode="auto">
          <a:xfrm>
            <a:off x="774700" y="3879850"/>
            <a:ext cx="5889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Voraussetzungen für Atemschutzüberwachung gewährleisten,</a:t>
            </a:r>
          </a:p>
        </p:txBody>
      </p:sp>
      <p:sp>
        <p:nvSpPr>
          <p:cNvPr id="237608" name="Text Box 40"/>
          <p:cNvSpPr txBox="1">
            <a:spLocks noChangeArrowheads="1"/>
          </p:cNvSpPr>
          <p:nvPr/>
        </p:nvSpPr>
        <p:spPr bwMode="auto">
          <a:xfrm>
            <a:off x="784225" y="4203700"/>
            <a:ext cx="69738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ausreichende Schlauchreserve für den beauftragten Bereich sicherstellen,</a:t>
            </a:r>
          </a:p>
        </p:txBody>
      </p:sp>
      <p:sp>
        <p:nvSpPr>
          <p:cNvPr id="237609" name="Text Box 41"/>
          <p:cNvSpPr txBox="1">
            <a:spLocks noChangeArrowheads="1"/>
          </p:cNvSpPr>
          <p:nvPr/>
        </p:nvSpPr>
        <p:spPr bwMode="auto">
          <a:xfrm>
            <a:off x="784225" y="4546600"/>
            <a:ext cx="7632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nur mit Wasser am Strahlrohr im Brandbereich vorgehen, jedoch Wasserschäden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600">
                <a:solidFill>
                  <a:srgbClr val="000000"/>
                </a:solidFill>
              </a:rPr>
              <a:t>  vermeiden - nicht blindlings den Wasserstrahl in den Rauch halten,</a:t>
            </a:r>
          </a:p>
        </p:txBody>
      </p:sp>
      <p:sp>
        <p:nvSpPr>
          <p:cNvPr id="237610" name="Text Box 42"/>
          <p:cNvSpPr txBox="1">
            <a:spLocks noChangeArrowheads="1"/>
          </p:cNvSpPr>
          <p:nvPr/>
        </p:nvSpPr>
        <p:spPr bwMode="auto">
          <a:xfrm>
            <a:off x="774700" y="5089525"/>
            <a:ext cx="7727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geeignete Rückwegsicherung herstellen, wenn kein Strahlrohr vorgenommen wird,</a:t>
            </a:r>
          </a:p>
        </p:txBody>
      </p:sp>
      <p:sp>
        <p:nvSpPr>
          <p:cNvPr id="237611" name="Text Box 43"/>
          <p:cNvSpPr txBox="1">
            <a:spLocks noChangeArrowheads="1"/>
          </p:cNvSpPr>
          <p:nvPr/>
        </p:nvSpPr>
        <p:spPr bwMode="auto">
          <a:xfrm>
            <a:off x="774700" y="5403850"/>
            <a:ext cx="712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beim Vorgehen in Gebäuden sind Abluftöffnungen nach Absprache mit dem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600">
                <a:solidFill>
                  <a:srgbClr val="000000"/>
                </a:solidFill>
              </a:rPr>
              <a:t>  Einsatzleiter herzustellen,</a:t>
            </a:r>
          </a:p>
        </p:txBody>
      </p:sp>
      <p:sp>
        <p:nvSpPr>
          <p:cNvPr id="40973" name="Rectangle 157"/>
          <p:cNvSpPr>
            <a:spLocks noGrp="1" noChangeArrowheads="1"/>
          </p:cNvSpPr>
          <p:nvPr>
            <p:ph type="title"/>
          </p:nvPr>
        </p:nvSpPr>
        <p:spPr bwMode="auto">
          <a:xfrm>
            <a:off x="4391025" y="6275388"/>
            <a:ext cx="1476375" cy="31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Grundsätzliche Aufgaben des Truppführers</a:t>
            </a:r>
          </a:p>
        </p:txBody>
      </p:sp>
    </p:spTree>
    <p:extLst>
      <p:ext uri="{BB962C8B-B14F-4D97-AF65-F5344CB8AC3E}">
        <p14:creationId xmlns:p14="http://schemas.microsoft.com/office/powerpoint/2010/main" val="2486837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7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7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7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7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7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7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7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7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7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7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7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7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7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7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7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7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37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7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7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7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602" grpId="0"/>
      <p:bldP spid="237603" grpId="0"/>
      <p:bldP spid="237604" grpId="0"/>
      <p:bldP spid="237605" grpId="0"/>
      <p:bldP spid="237606" grpId="0"/>
      <p:bldP spid="237607" grpId="0"/>
      <p:bldP spid="237608" grpId="0"/>
      <p:bldP spid="237609" grpId="0"/>
      <p:bldP spid="237610" grpId="0"/>
      <p:bldP spid="2376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773" name="Object 29"/>
          <p:cNvGraphicFramePr>
            <a:graphicFrameLocks noChangeAspect="1"/>
          </p:cNvGraphicFramePr>
          <p:nvPr/>
        </p:nvGraphicFramePr>
        <p:xfrm>
          <a:off x="2514600" y="2066925"/>
          <a:ext cx="4048125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Bitmap" r:id="rId4" imgW="4048690" imgH="2991268" progId="Paint.Picture">
                  <p:embed/>
                </p:oleObj>
              </mc:Choice>
              <mc:Fallback>
                <p:oleObj name="Bitmap" r:id="rId4" imgW="4048690" imgH="299126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066925"/>
                        <a:ext cx="4048125" cy="299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Text Box 30"/>
          <p:cNvSpPr txBox="1">
            <a:spLocks noChangeArrowheads="1"/>
          </p:cNvSpPr>
          <p:nvPr/>
        </p:nvSpPr>
        <p:spPr bwMode="auto">
          <a:xfrm>
            <a:off x="1038225" y="1104900"/>
            <a:ext cx="70580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>
                <a:solidFill>
                  <a:srgbClr val="3333CC"/>
                </a:solidFill>
              </a:rPr>
              <a:t>Sitzordnung beim Ausrücken oder nach dem Kommando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>
                <a:solidFill>
                  <a:srgbClr val="3333CC"/>
                </a:solidFill>
              </a:rPr>
              <a:t>„Aufsitzen!“</a:t>
            </a:r>
          </a:p>
        </p:txBody>
      </p:sp>
      <p:sp>
        <p:nvSpPr>
          <p:cNvPr id="5124" name="Rectangle 31"/>
          <p:cNvSpPr>
            <a:spLocks noGrp="1" noChangeArrowheads="1"/>
          </p:cNvSpPr>
          <p:nvPr>
            <p:ph type="title"/>
          </p:nvPr>
        </p:nvSpPr>
        <p:spPr bwMode="auto">
          <a:xfrm>
            <a:off x="4467225" y="6303963"/>
            <a:ext cx="1514475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Sitzordnung beim Ausrücken „Aufsitzen“</a:t>
            </a:r>
          </a:p>
        </p:txBody>
      </p:sp>
    </p:spTree>
    <p:extLst>
      <p:ext uri="{BB962C8B-B14F-4D97-AF65-F5344CB8AC3E}">
        <p14:creationId xmlns:p14="http://schemas.microsoft.com/office/powerpoint/2010/main" val="222329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9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9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355725" y="1141413"/>
            <a:ext cx="635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3333CC"/>
                </a:solidFill>
              </a:rPr>
              <a:t>Fortsetzung: Grundsätzliche Aufgaben des Truppführers</a:t>
            </a:r>
          </a:p>
        </p:txBody>
      </p:sp>
      <p:sp>
        <p:nvSpPr>
          <p:cNvPr id="271363" name="Text Box 3"/>
          <p:cNvSpPr txBox="1">
            <a:spLocks noChangeArrowheads="1"/>
          </p:cNvSpPr>
          <p:nvPr/>
        </p:nvSpPr>
        <p:spPr bwMode="auto">
          <a:xfrm>
            <a:off x="765175" y="1698625"/>
            <a:ext cx="70739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Zufallen von Türen verhindern, wenn sie zur Sicherung des Rückweges zur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600">
                <a:solidFill>
                  <a:srgbClr val="000000"/>
                </a:solidFill>
              </a:rPr>
              <a:t>   Lüftung offen bleiben müssen, jedoch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765175" y="2317750"/>
            <a:ext cx="421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vermeidbare Rauchausbreitung verhindern,</a:t>
            </a: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774700" y="2689225"/>
            <a:ext cx="666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Schläuche nicht einklemmen bzw. keinen „Schlauchsalat“ produzieren,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784225" y="3070225"/>
            <a:ext cx="7583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nicht „am Feuer vorbeigehen“, wenn die Schlauchleitung dadurch gefährdet wird,</a:t>
            </a:r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793750" y="3441700"/>
            <a:ext cx="6621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ab Sichtbeeinträchtigung in Bodennähe fortbewegen (Seitkriechgang),</a:t>
            </a:r>
          </a:p>
        </p:txBody>
      </p:sp>
      <p:sp>
        <p:nvSpPr>
          <p:cNvPr id="271368" name="Text Box 8"/>
          <p:cNvSpPr txBox="1">
            <a:spLocks noChangeArrowheads="1"/>
          </p:cNvSpPr>
          <p:nvPr/>
        </p:nvSpPr>
        <p:spPr bwMode="auto">
          <a:xfrm>
            <a:off x="803275" y="3784600"/>
            <a:ext cx="67945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beim Vorgehen zur Personensuche bzw. Rettung: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600">
                <a:solidFill>
                  <a:srgbClr val="000000"/>
                </a:solidFill>
              </a:rPr>
              <a:t>        - Suchregeln festlegen (rechts oder links orientiert), hierbei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600">
                <a:solidFill>
                  <a:srgbClr val="000000"/>
                </a:solidFill>
              </a:rPr>
              <a:t>        - Räume zügig, aber vollständig absuchen (kein Körper größer eines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600">
                <a:solidFill>
                  <a:srgbClr val="000000"/>
                </a:solidFill>
              </a:rPr>
              <a:t>          Schuhkartons darf unberücksichtigt bleiben),</a:t>
            </a:r>
          </a:p>
        </p:txBody>
      </p:sp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774700" y="4832350"/>
            <a:ext cx="6694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bei geringsten Zweifeln immer mit Personen- oder Tierrettung rechnen,</a:t>
            </a:r>
          </a:p>
        </p:txBody>
      </p:sp>
      <p:sp>
        <p:nvSpPr>
          <p:cNvPr id="271371" name="Text Box 11"/>
          <p:cNvSpPr txBox="1">
            <a:spLocks noChangeArrowheads="1"/>
          </p:cNvSpPr>
          <p:nvPr/>
        </p:nvSpPr>
        <p:spPr bwMode="auto">
          <a:xfrm>
            <a:off x="784225" y="5194300"/>
            <a:ext cx="3438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abgesuchte Räume kennzeichnen,</a:t>
            </a:r>
          </a:p>
        </p:txBody>
      </p:sp>
      <p:sp>
        <p:nvSpPr>
          <p:cNvPr id="41995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305300" y="6370638"/>
            <a:ext cx="2019300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Fortsetzung-Aufgaben des Truppführers</a:t>
            </a:r>
          </a:p>
        </p:txBody>
      </p:sp>
    </p:spTree>
    <p:extLst>
      <p:ext uri="{BB962C8B-B14F-4D97-AF65-F5344CB8AC3E}">
        <p14:creationId xmlns:p14="http://schemas.microsoft.com/office/powerpoint/2010/main" val="23207589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1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1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/>
      <p:bldP spid="271364" grpId="0"/>
      <p:bldP spid="271365" grpId="0"/>
      <p:bldP spid="271366" grpId="0"/>
      <p:bldP spid="271367" grpId="0"/>
      <p:bldP spid="271368" grpId="0"/>
      <p:bldP spid="271369" grpId="0"/>
      <p:bldP spid="27137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4"/>
          <p:cNvSpPr txBox="1">
            <a:spLocks noChangeArrowheads="1"/>
          </p:cNvSpPr>
          <p:nvPr/>
        </p:nvSpPr>
        <p:spPr bwMode="auto">
          <a:xfrm>
            <a:off x="1374775" y="1131888"/>
            <a:ext cx="6356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3333CC"/>
                </a:solidFill>
              </a:rPr>
              <a:t>Fortsetzung: Grundsätzliche Aufgaben des Truppführers</a:t>
            </a:r>
          </a:p>
        </p:txBody>
      </p:sp>
      <p:sp>
        <p:nvSpPr>
          <p:cNvPr id="273423" name="Text Box 15"/>
          <p:cNvSpPr txBox="1">
            <a:spLocks noChangeArrowheads="1"/>
          </p:cNvSpPr>
          <p:nvPr/>
        </p:nvSpPr>
        <p:spPr bwMode="auto">
          <a:xfrm>
            <a:off x="765175" y="1698625"/>
            <a:ext cx="736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Türen vor dem Öffnen von unten nach oben abtasten, keine Türklinken mit der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600">
                <a:solidFill>
                  <a:srgbClr val="000000"/>
                </a:solidFill>
              </a:rPr>
              <a:t>   ungeschützten Hand berühren,</a:t>
            </a:r>
          </a:p>
        </p:txBody>
      </p:sp>
      <p:sp>
        <p:nvSpPr>
          <p:cNvPr id="273424" name="Text Box 16"/>
          <p:cNvSpPr txBox="1">
            <a:spLocks noChangeArrowheads="1"/>
          </p:cNvSpPr>
          <p:nvPr/>
        </p:nvSpPr>
        <p:spPr bwMode="auto">
          <a:xfrm>
            <a:off x="765175" y="2317750"/>
            <a:ext cx="5405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>
                <a:solidFill>
                  <a:srgbClr val="000000"/>
                </a:solidFill>
              </a:rPr>
              <a:t> keine Aufzüge benutzen (Ausnahme: Feuerwehraufzug).</a:t>
            </a:r>
          </a:p>
        </p:txBody>
      </p:sp>
      <p:sp>
        <p:nvSpPr>
          <p:cNvPr id="4301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4505325" y="6296025"/>
            <a:ext cx="156210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Fortsetzung-Aufgaben des Truppführers</a:t>
            </a:r>
          </a:p>
        </p:txBody>
      </p:sp>
    </p:spTree>
    <p:extLst>
      <p:ext uri="{BB962C8B-B14F-4D97-AF65-F5344CB8AC3E}">
        <p14:creationId xmlns:p14="http://schemas.microsoft.com/office/powerpoint/2010/main" val="20992867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3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3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23" grpId="0"/>
      <p:bldP spid="27342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30"/>
          <p:cNvSpPr txBox="1">
            <a:spLocks noChangeArrowheads="1"/>
          </p:cNvSpPr>
          <p:nvPr/>
        </p:nvSpPr>
        <p:spPr bwMode="auto">
          <a:xfrm>
            <a:off x="2376488" y="1149350"/>
            <a:ext cx="391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3333CC"/>
                </a:solidFill>
              </a:rPr>
              <a:t>Besonderheiten beim Kellerbrand:</a:t>
            </a:r>
          </a:p>
        </p:txBody>
      </p:sp>
      <p:grpSp>
        <p:nvGrpSpPr>
          <p:cNvPr id="240675" name="Group 35"/>
          <p:cNvGrpSpPr>
            <a:grpSpLocks/>
          </p:cNvGrpSpPr>
          <p:nvPr/>
        </p:nvGrpSpPr>
        <p:grpSpPr bwMode="auto">
          <a:xfrm>
            <a:off x="401638" y="1906588"/>
            <a:ext cx="8156575" cy="2840037"/>
            <a:chOff x="253" y="1201"/>
            <a:chExt cx="5138" cy="1789"/>
          </a:xfrm>
        </p:grpSpPr>
        <p:sp>
          <p:nvSpPr>
            <p:cNvPr id="44037" name="Text Box 32"/>
            <p:cNvSpPr txBox="1">
              <a:spLocks noChangeArrowheads="1"/>
            </p:cNvSpPr>
            <p:nvPr/>
          </p:nvSpPr>
          <p:spPr bwMode="auto">
            <a:xfrm>
              <a:off x="1513" y="1201"/>
              <a:ext cx="3878" cy="1788"/>
            </a:xfrm>
            <a:prstGeom prst="rect">
              <a:avLst/>
            </a:prstGeom>
            <a:solidFill>
              <a:srgbClr val="DAEE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ohne Rauchabschluss, Rettungsweg verraucht,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verraucht, mit Gegenständen verstellt,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Aufputz, Leitungen geschmolzen,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800">
                  <a:solidFill>
                    <a:srgbClr val="000000"/>
                  </a:solidFill>
                </a:rPr>
                <a:t>  Hausanschlusskasten,	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Gasleitungen, Gaszähler im Brandbereich,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  Gashauptabsperreinrichtung,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Raumaufteilung, Raumhöhe, fensterlose Räume,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  kleine, oft verschlossene Kellerfenster,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brennbare Flüssigkeiten, Festbrennstoffe, Sperrmüll,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800">
                  <a:solidFill>
                    <a:srgbClr val="000000"/>
                  </a:solidFill>
                </a:rPr>
                <a:t>  Druckgasbehälter, Farben, Lacke.</a:t>
              </a:r>
            </a:p>
          </p:txBody>
        </p:sp>
        <p:sp>
          <p:nvSpPr>
            <p:cNvPr id="44038" name="Text Box 33"/>
            <p:cNvSpPr txBox="1">
              <a:spLocks noChangeArrowheads="1"/>
            </p:cNvSpPr>
            <p:nvPr/>
          </p:nvSpPr>
          <p:spPr bwMode="auto">
            <a:xfrm>
              <a:off x="253" y="1202"/>
              <a:ext cx="1244" cy="1788"/>
            </a:xfrm>
            <a:prstGeom prst="rect">
              <a:avLst/>
            </a:prstGeom>
            <a:gradFill rotWithShape="0">
              <a:gsLst>
                <a:gs pos="0">
                  <a:srgbClr val="FCA2D1"/>
                </a:gs>
                <a:gs pos="100000">
                  <a:srgbClr val="DAEEF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Treppenraum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Treppenabgang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Elektroinstallation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altLang="de-DE" sz="180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Gasversorgung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altLang="de-DE" sz="180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Räume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altLang="de-DE" sz="180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brennbare Stoffe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altLang="de-DE" sz="1800">
                <a:solidFill>
                  <a:srgbClr val="000000"/>
                </a:solidFill>
              </a:endParaRPr>
            </a:p>
          </p:txBody>
        </p:sp>
      </p:grpSp>
      <p:sp>
        <p:nvSpPr>
          <p:cNvPr id="4403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4381500" y="6332538"/>
            <a:ext cx="1581150" cy="21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700">
                <a:solidFill>
                  <a:schemeClr val="bg1"/>
                </a:solidFill>
                <a:latin typeface="Arial" charset="0"/>
              </a:rPr>
              <a:t>Besonderheiten beim Kellerbrand</a:t>
            </a:r>
          </a:p>
        </p:txBody>
      </p:sp>
    </p:spTree>
    <p:extLst>
      <p:ext uri="{BB962C8B-B14F-4D97-AF65-F5344CB8AC3E}">
        <p14:creationId xmlns:p14="http://schemas.microsoft.com/office/powerpoint/2010/main" val="18807724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0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0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2"/>
          <p:cNvSpPr txBox="1">
            <a:spLocks noChangeArrowheads="1"/>
          </p:cNvSpPr>
          <p:nvPr/>
        </p:nvSpPr>
        <p:spPr bwMode="auto">
          <a:xfrm>
            <a:off x="1624013" y="1143000"/>
            <a:ext cx="5988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3333CC"/>
                </a:solidFill>
              </a:rPr>
              <a:t>Besonderheiten beim Zimmer- bzw. Wohnungsbrand:</a:t>
            </a:r>
          </a:p>
        </p:txBody>
      </p:sp>
      <p:grpSp>
        <p:nvGrpSpPr>
          <p:cNvPr id="242723" name="Group 35"/>
          <p:cNvGrpSpPr>
            <a:grpSpLocks/>
          </p:cNvGrpSpPr>
          <p:nvPr/>
        </p:nvGrpSpPr>
        <p:grpSpPr bwMode="auto">
          <a:xfrm>
            <a:off x="457200" y="1836738"/>
            <a:ext cx="7669213" cy="2289175"/>
            <a:chOff x="288" y="1457"/>
            <a:chExt cx="4831" cy="1442"/>
          </a:xfrm>
        </p:grpSpPr>
        <p:sp>
          <p:nvSpPr>
            <p:cNvPr id="45061" name="Text Box 31"/>
            <p:cNvSpPr txBox="1">
              <a:spLocks noChangeArrowheads="1"/>
            </p:cNvSpPr>
            <p:nvPr/>
          </p:nvSpPr>
          <p:spPr bwMode="auto">
            <a:xfrm>
              <a:off x="1649" y="1457"/>
              <a:ext cx="3470" cy="1442"/>
            </a:xfrm>
            <a:prstGeom prst="rect">
              <a:avLst/>
            </a:prstGeom>
            <a:solidFill>
              <a:srgbClr val="DAEE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Rauchausbreitung, Lüften beim Vorgehen,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verschlossene Wohnungstür,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Strom, Gas unterbrechen,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unübersichtliche Raumaufteilung,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Öffnungen (Deckendurchbrüche, Treppenabgänge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800">
                  <a:solidFill>
                    <a:srgbClr val="000000"/>
                  </a:solidFill>
                </a:rPr>
                <a:t>  innerhalb der Wohnung),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Tragfähigkeitsverlust der Decke.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Ø"/>
              </a:pPr>
              <a:endParaRPr lang="de-DE" altLang="de-DE" sz="1800">
                <a:solidFill>
                  <a:srgbClr val="000000"/>
                </a:solidFill>
              </a:endParaRPr>
            </a:p>
          </p:txBody>
        </p:sp>
        <p:sp>
          <p:nvSpPr>
            <p:cNvPr id="45062" name="Text Box 33"/>
            <p:cNvSpPr txBox="1">
              <a:spLocks noChangeArrowheads="1"/>
            </p:cNvSpPr>
            <p:nvPr/>
          </p:nvSpPr>
          <p:spPr bwMode="auto">
            <a:xfrm>
              <a:off x="288" y="1457"/>
              <a:ext cx="1332" cy="1442"/>
            </a:xfrm>
            <a:prstGeom prst="rect">
              <a:avLst/>
            </a:prstGeom>
            <a:gradFill rotWithShape="1">
              <a:gsLst>
                <a:gs pos="0">
                  <a:srgbClr val="FCA2D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Treppenraum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Wohnungstür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Energieversorgung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Raumaufteilung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Absturzgefahr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altLang="de-DE" sz="180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altLang="de-DE" sz="180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altLang="de-DE" sz="1800">
                <a:solidFill>
                  <a:srgbClr val="000000"/>
                </a:solidFill>
              </a:endParaRPr>
            </a:p>
          </p:txBody>
        </p:sp>
      </p:grpSp>
      <p:sp>
        <p:nvSpPr>
          <p:cNvPr id="45060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4333875" y="6313488"/>
            <a:ext cx="1866900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Besonderheiten beim Zimmer/Wohnungsbrand</a:t>
            </a:r>
          </a:p>
        </p:txBody>
      </p:sp>
    </p:spTree>
    <p:extLst>
      <p:ext uri="{BB962C8B-B14F-4D97-AF65-F5344CB8AC3E}">
        <p14:creationId xmlns:p14="http://schemas.microsoft.com/office/powerpoint/2010/main" val="81478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2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2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1"/>
          <p:cNvSpPr txBox="1">
            <a:spLocks noChangeArrowheads="1"/>
          </p:cNvSpPr>
          <p:nvPr/>
        </p:nvSpPr>
        <p:spPr bwMode="auto">
          <a:xfrm>
            <a:off x="2500313" y="1158875"/>
            <a:ext cx="379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800" b="1">
                <a:solidFill>
                  <a:srgbClr val="3333CC"/>
                </a:solidFill>
              </a:rPr>
              <a:t>Besonderheiten Dachstuhlbrand:</a:t>
            </a:r>
          </a:p>
        </p:txBody>
      </p:sp>
      <p:grpSp>
        <p:nvGrpSpPr>
          <p:cNvPr id="246817" name="Group 33"/>
          <p:cNvGrpSpPr>
            <a:grpSpLocks/>
          </p:cNvGrpSpPr>
          <p:nvPr/>
        </p:nvGrpSpPr>
        <p:grpSpPr bwMode="auto">
          <a:xfrm>
            <a:off x="636588" y="1855788"/>
            <a:ext cx="7956550" cy="1465262"/>
            <a:chOff x="431" y="1253"/>
            <a:chExt cx="5012" cy="923"/>
          </a:xfrm>
        </p:grpSpPr>
        <p:sp>
          <p:nvSpPr>
            <p:cNvPr id="47109" name="Text Box 30"/>
            <p:cNvSpPr txBox="1">
              <a:spLocks noChangeArrowheads="1"/>
            </p:cNvSpPr>
            <p:nvPr/>
          </p:nvSpPr>
          <p:spPr bwMode="auto">
            <a:xfrm>
              <a:off x="1701" y="1253"/>
              <a:ext cx="3742" cy="923"/>
            </a:xfrm>
            <a:prstGeom prst="rect">
              <a:avLst/>
            </a:prstGeom>
            <a:solidFill>
              <a:srgbClr val="DAEEF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Rauchausbreitung,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Einrichtungsgegenstände, Sperrmüll,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trockenes Gebälk, Staubaufwirbelung, Durchzündung,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800">
                  <a:solidFill>
                    <a:srgbClr val="000000"/>
                  </a:solidFill>
                </a:rPr>
                <a:t>  Öffnungen in Brandwänden, Bedachung,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800">
                  <a:solidFill>
                    <a:srgbClr val="000000"/>
                  </a:solidFill>
                </a:rPr>
                <a:t> Tragfähigkeit, Schornsteine.</a:t>
              </a:r>
            </a:p>
          </p:txBody>
        </p:sp>
        <p:sp>
          <p:nvSpPr>
            <p:cNvPr id="47110" name="Text Box 32"/>
            <p:cNvSpPr txBox="1">
              <a:spLocks noChangeArrowheads="1"/>
            </p:cNvSpPr>
            <p:nvPr/>
          </p:nvSpPr>
          <p:spPr bwMode="auto">
            <a:xfrm>
              <a:off x="431" y="1253"/>
              <a:ext cx="1252" cy="923"/>
            </a:xfrm>
            <a:prstGeom prst="rect">
              <a:avLst/>
            </a:prstGeom>
            <a:gradFill rotWithShape="1">
              <a:gsLst>
                <a:gs pos="0">
                  <a:srgbClr val="FCA2D1"/>
                </a:gs>
                <a:gs pos="100000">
                  <a:schemeClr val="accent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Treppenraum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Brandlast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Brandausbreitung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 altLang="de-DE" sz="1800">
                <a:solidFill>
                  <a:srgbClr val="000000"/>
                </a:solidFill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>
                  <a:solidFill>
                    <a:srgbClr val="000000"/>
                  </a:solidFill>
                </a:rPr>
                <a:t>Einsturzgefahr</a:t>
              </a:r>
            </a:p>
          </p:txBody>
        </p:sp>
      </p:grpSp>
      <p:sp>
        <p:nvSpPr>
          <p:cNvPr id="4710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4362450" y="6303963"/>
            <a:ext cx="1809750" cy="257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Besonderheiten Dachstuhlbrand</a:t>
            </a:r>
          </a:p>
        </p:txBody>
      </p:sp>
    </p:spTree>
    <p:extLst>
      <p:ext uri="{BB962C8B-B14F-4D97-AF65-F5344CB8AC3E}">
        <p14:creationId xmlns:p14="http://schemas.microsoft.com/office/powerpoint/2010/main" val="1556488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6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6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79"/>
          <p:cNvSpPr txBox="1">
            <a:spLocks noChangeArrowheads="1"/>
          </p:cNvSpPr>
          <p:nvPr/>
        </p:nvSpPr>
        <p:spPr bwMode="auto">
          <a:xfrm>
            <a:off x="1104900" y="1104900"/>
            <a:ext cx="6904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>
                <a:solidFill>
                  <a:srgbClr val="3333CC"/>
                </a:solidFill>
              </a:rPr>
              <a:t>Antreteordnung nach den Kommandos „Absitzen!“ und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>
                <a:solidFill>
                  <a:srgbClr val="3333CC"/>
                </a:solidFill>
              </a:rPr>
              <a:t>„Gefahr - Alles sofort zurück!“</a:t>
            </a:r>
          </a:p>
        </p:txBody>
      </p:sp>
      <p:sp>
        <p:nvSpPr>
          <p:cNvPr id="161848" name="Text Box 1080"/>
          <p:cNvSpPr txBox="1">
            <a:spLocks noChangeArrowheads="1"/>
          </p:cNvSpPr>
          <p:nvPr/>
        </p:nvSpPr>
        <p:spPr bwMode="auto">
          <a:xfrm>
            <a:off x="762000" y="2057400"/>
            <a:ext cx="73485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>
                <a:solidFill>
                  <a:srgbClr val="000000"/>
                </a:solidFill>
              </a:rPr>
              <a:t>Die Mannschaft sitzt nach dem Eintreffen an der Einsatzstelle erst ab, nachdem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>
                <a:solidFill>
                  <a:srgbClr val="000000"/>
                </a:solidFill>
              </a:rPr>
              <a:t>der Einheitsführer das Kommando </a:t>
            </a:r>
            <a:r>
              <a:rPr lang="de-DE" altLang="de-DE" sz="1600" b="1">
                <a:solidFill>
                  <a:srgbClr val="CC3300"/>
                </a:solidFill>
              </a:rPr>
              <a:t>„Absitzen!“</a:t>
            </a:r>
            <a:r>
              <a:rPr lang="de-DE" altLang="de-DE" sz="1600" b="1">
                <a:solidFill>
                  <a:srgbClr val="000000"/>
                </a:solidFill>
              </a:rPr>
              <a:t> </a:t>
            </a:r>
            <a:r>
              <a:rPr lang="de-DE" altLang="de-DE" sz="1600">
                <a:solidFill>
                  <a:srgbClr val="000000"/>
                </a:solidFill>
              </a:rPr>
              <a:t>gegeben hat.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60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600">
                <a:solidFill>
                  <a:srgbClr val="000000"/>
                </a:solidFill>
              </a:rPr>
              <a:t>Danach tritt die Mannschaft grundsätzlich hinter dem Fahrzeug wie folgt an:</a:t>
            </a:r>
          </a:p>
        </p:txBody>
      </p:sp>
      <p:grpSp>
        <p:nvGrpSpPr>
          <p:cNvPr id="161852" name="Group 1084"/>
          <p:cNvGrpSpPr>
            <a:grpSpLocks/>
          </p:cNvGrpSpPr>
          <p:nvPr/>
        </p:nvGrpSpPr>
        <p:grpSpPr bwMode="auto">
          <a:xfrm>
            <a:off x="847725" y="2847975"/>
            <a:ext cx="7435850" cy="2971800"/>
            <a:chOff x="534" y="1794"/>
            <a:chExt cx="4684" cy="1872"/>
          </a:xfrm>
        </p:grpSpPr>
        <p:sp>
          <p:nvSpPr>
            <p:cNvPr id="6150" name="Rectangle 1026"/>
            <p:cNvSpPr>
              <a:spLocks noChangeArrowheads="1"/>
            </p:cNvSpPr>
            <p:nvPr/>
          </p:nvSpPr>
          <p:spPr bwMode="auto">
            <a:xfrm>
              <a:off x="2593" y="1946"/>
              <a:ext cx="970" cy="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6151" name="Freeform 1027"/>
            <p:cNvSpPr>
              <a:spLocks/>
            </p:cNvSpPr>
            <p:nvPr/>
          </p:nvSpPr>
          <p:spPr bwMode="auto">
            <a:xfrm>
              <a:off x="2899" y="1794"/>
              <a:ext cx="4" cy="3"/>
            </a:xfrm>
            <a:custGeom>
              <a:avLst/>
              <a:gdLst>
                <a:gd name="T0" fmla="*/ 0 w 34"/>
                <a:gd name="T1" fmla="*/ 1 h 25"/>
                <a:gd name="T2" fmla="*/ 0 w 34"/>
                <a:gd name="T3" fmla="*/ 0 h 25"/>
                <a:gd name="T4" fmla="*/ 1 w 34"/>
                <a:gd name="T5" fmla="*/ 0 h 25"/>
                <a:gd name="T6" fmla="*/ 1 w 34"/>
                <a:gd name="T7" fmla="*/ 0 h 25"/>
                <a:gd name="T8" fmla="*/ 1 w 34"/>
                <a:gd name="T9" fmla="*/ 0 h 25"/>
                <a:gd name="T10" fmla="*/ 1 w 34"/>
                <a:gd name="T11" fmla="*/ 0 h 25"/>
                <a:gd name="T12" fmla="*/ 2 w 34"/>
                <a:gd name="T13" fmla="*/ 0 h 25"/>
                <a:gd name="T14" fmla="*/ 2 w 34"/>
                <a:gd name="T15" fmla="*/ 0 h 25"/>
                <a:gd name="T16" fmla="*/ 2 w 34"/>
                <a:gd name="T17" fmla="*/ 0 h 25"/>
                <a:gd name="T18" fmla="*/ 3 w 34"/>
                <a:gd name="T19" fmla="*/ 1 h 25"/>
                <a:gd name="T20" fmla="*/ 3 w 34"/>
                <a:gd name="T21" fmla="*/ 1 h 25"/>
                <a:gd name="T22" fmla="*/ 3 w 34"/>
                <a:gd name="T23" fmla="*/ 1 h 25"/>
                <a:gd name="T24" fmla="*/ 4 w 34"/>
                <a:gd name="T25" fmla="*/ 2 h 25"/>
                <a:gd name="T26" fmla="*/ 4 w 34"/>
                <a:gd name="T27" fmla="*/ 2 h 25"/>
                <a:gd name="T28" fmla="*/ 4 w 34"/>
                <a:gd name="T29" fmla="*/ 2 h 25"/>
                <a:gd name="T30" fmla="*/ 4 w 34"/>
                <a:gd name="T31" fmla="*/ 2 h 25"/>
                <a:gd name="T32" fmla="*/ 4 w 34"/>
                <a:gd name="T33" fmla="*/ 3 h 25"/>
                <a:gd name="T34" fmla="*/ 4 w 34"/>
                <a:gd name="T35" fmla="*/ 3 h 25"/>
                <a:gd name="T36" fmla="*/ 4 w 34"/>
                <a:gd name="T37" fmla="*/ 3 h 25"/>
                <a:gd name="T38" fmla="*/ 3 w 34"/>
                <a:gd name="T39" fmla="*/ 3 h 25"/>
                <a:gd name="T40" fmla="*/ 3 w 34"/>
                <a:gd name="T41" fmla="*/ 3 h 25"/>
                <a:gd name="T42" fmla="*/ 3 w 34"/>
                <a:gd name="T43" fmla="*/ 3 h 25"/>
                <a:gd name="T44" fmla="*/ 2 w 34"/>
                <a:gd name="T45" fmla="*/ 3 h 25"/>
                <a:gd name="T46" fmla="*/ 2 w 34"/>
                <a:gd name="T47" fmla="*/ 3 h 25"/>
                <a:gd name="T48" fmla="*/ 2 w 34"/>
                <a:gd name="T49" fmla="*/ 3 h 25"/>
                <a:gd name="T50" fmla="*/ 1 w 34"/>
                <a:gd name="T51" fmla="*/ 3 h 25"/>
                <a:gd name="T52" fmla="*/ 1 w 34"/>
                <a:gd name="T53" fmla="*/ 3 h 25"/>
                <a:gd name="T54" fmla="*/ 1 w 34"/>
                <a:gd name="T55" fmla="*/ 2 h 25"/>
                <a:gd name="T56" fmla="*/ 0 w 34"/>
                <a:gd name="T57" fmla="*/ 2 h 25"/>
                <a:gd name="T58" fmla="*/ 0 w 34"/>
                <a:gd name="T59" fmla="*/ 2 h 25"/>
                <a:gd name="T60" fmla="*/ 0 w 34"/>
                <a:gd name="T61" fmla="*/ 1 h 25"/>
                <a:gd name="T62" fmla="*/ 0 w 34"/>
                <a:gd name="T63" fmla="*/ 1 h 25"/>
                <a:gd name="T64" fmla="*/ 0 w 34"/>
                <a:gd name="T65" fmla="*/ 1 h 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4" h="25">
                  <a:moveTo>
                    <a:pt x="2" y="7"/>
                  </a:moveTo>
                  <a:lnTo>
                    <a:pt x="3" y="4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1"/>
                  </a:lnTo>
                  <a:lnTo>
                    <a:pt x="15" y="1"/>
                  </a:lnTo>
                  <a:lnTo>
                    <a:pt x="18" y="2"/>
                  </a:lnTo>
                  <a:lnTo>
                    <a:pt x="21" y="4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8" y="11"/>
                  </a:lnTo>
                  <a:lnTo>
                    <a:pt x="31" y="13"/>
                  </a:lnTo>
                  <a:lnTo>
                    <a:pt x="32" y="15"/>
                  </a:lnTo>
                  <a:lnTo>
                    <a:pt x="33" y="17"/>
                  </a:lnTo>
                  <a:lnTo>
                    <a:pt x="34" y="20"/>
                  </a:lnTo>
                  <a:lnTo>
                    <a:pt x="34" y="22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5"/>
                  </a:lnTo>
                  <a:lnTo>
                    <a:pt x="25" y="25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6" y="24"/>
                  </a:lnTo>
                  <a:lnTo>
                    <a:pt x="13" y="24"/>
                  </a:lnTo>
                  <a:lnTo>
                    <a:pt x="10" y="23"/>
                  </a:lnTo>
                  <a:lnTo>
                    <a:pt x="7" y="21"/>
                  </a:lnTo>
                  <a:lnTo>
                    <a:pt x="5" y="20"/>
                  </a:lnTo>
                  <a:lnTo>
                    <a:pt x="3" y="17"/>
                  </a:lnTo>
                  <a:lnTo>
                    <a:pt x="2" y="15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52" name="AutoShape 1054"/>
            <p:cNvSpPr>
              <a:spLocks noChangeArrowheads="1"/>
            </p:cNvSpPr>
            <p:nvPr/>
          </p:nvSpPr>
          <p:spPr bwMode="auto">
            <a:xfrm>
              <a:off x="641" y="3486"/>
              <a:ext cx="259" cy="180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6153" name="AutoShape 1055"/>
            <p:cNvSpPr>
              <a:spLocks noChangeArrowheads="1"/>
            </p:cNvSpPr>
            <p:nvPr/>
          </p:nvSpPr>
          <p:spPr bwMode="auto">
            <a:xfrm>
              <a:off x="3403" y="3396"/>
              <a:ext cx="259" cy="180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6154" name="AutoShape 1056"/>
            <p:cNvSpPr>
              <a:spLocks noChangeArrowheads="1"/>
            </p:cNvSpPr>
            <p:nvPr/>
          </p:nvSpPr>
          <p:spPr bwMode="auto">
            <a:xfrm>
              <a:off x="3403" y="2049"/>
              <a:ext cx="259" cy="180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6155" name="AutoShape 1057"/>
            <p:cNvSpPr>
              <a:spLocks noChangeArrowheads="1"/>
            </p:cNvSpPr>
            <p:nvPr/>
          </p:nvSpPr>
          <p:spPr bwMode="auto">
            <a:xfrm>
              <a:off x="684" y="1960"/>
              <a:ext cx="259" cy="180"/>
            </a:xfrm>
            <a:prstGeom prst="sun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graphicFrame>
          <p:nvGraphicFramePr>
            <p:cNvPr id="6156" name="Object 1058"/>
            <p:cNvGraphicFramePr>
              <a:graphicFrameLocks noChangeAspect="1"/>
            </p:cNvGraphicFramePr>
            <p:nvPr/>
          </p:nvGraphicFramePr>
          <p:xfrm>
            <a:off x="534" y="2050"/>
            <a:ext cx="2977" cy="1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Bitmap" r:id="rId4" imgW="3438095" imgH="1476190" progId="Paint.Picture">
                    <p:embed/>
                  </p:oleObj>
                </mc:Choice>
                <mc:Fallback>
                  <p:oleObj name="Bitmap" r:id="rId4" imgW="3438095" imgH="147619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" y="2050"/>
                          <a:ext cx="2977" cy="1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7" name="Oval 1059"/>
            <p:cNvSpPr>
              <a:spLocks noChangeArrowheads="1"/>
            </p:cNvSpPr>
            <p:nvPr/>
          </p:nvSpPr>
          <p:spPr bwMode="auto">
            <a:xfrm>
              <a:off x="1246" y="2229"/>
              <a:ext cx="215" cy="225"/>
            </a:xfrm>
            <a:prstGeom prst="ellipse">
              <a:avLst/>
            </a:prstGeom>
            <a:gradFill rotWithShape="1">
              <a:gsLst>
                <a:gs pos="0">
                  <a:srgbClr val="000080"/>
                </a:gs>
                <a:gs pos="100000">
                  <a:srgbClr val="0066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6158" name="Oval 1060"/>
            <p:cNvSpPr>
              <a:spLocks noChangeArrowheads="1"/>
            </p:cNvSpPr>
            <p:nvPr/>
          </p:nvSpPr>
          <p:spPr bwMode="auto">
            <a:xfrm>
              <a:off x="3187" y="2723"/>
              <a:ext cx="215" cy="225"/>
            </a:xfrm>
            <a:prstGeom prst="ellipse">
              <a:avLst/>
            </a:prstGeom>
            <a:gradFill rotWithShape="1">
              <a:gsLst>
                <a:gs pos="0">
                  <a:srgbClr val="000080"/>
                </a:gs>
                <a:gs pos="100000">
                  <a:srgbClr val="0066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6159" name="Oval 1061"/>
            <p:cNvSpPr>
              <a:spLocks noChangeArrowheads="1"/>
            </p:cNvSpPr>
            <p:nvPr/>
          </p:nvSpPr>
          <p:spPr bwMode="auto">
            <a:xfrm>
              <a:off x="1203" y="3171"/>
              <a:ext cx="215" cy="225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0066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6160" name="Line 1062"/>
            <p:cNvSpPr>
              <a:spLocks noChangeShapeType="1"/>
            </p:cNvSpPr>
            <p:nvPr/>
          </p:nvSpPr>
          <p:spPr bwMode="auto">
            <a:xfrm>
              <a:off x="1591" y="2992"/>
              <a:ext cx="43" cy="2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61" name="Line 1063"/>
            <p:cNvSpPr>
              <a:spLocks noChangeShapeType="1"/>
            </p:cNvSpPr>
            <p:nvPr/>
          </p:nvSpPr>
          <p:spPr bwMode="auto">
            <a:xfrm>
              <a:off x="1504" y="3127"/>
              <a:ext cx="0" cy="2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62" name="Line 1064"/>
            <p:cNvSpPr>
              <a:spLocks noChangeShapeType="1"/>
            </p:cNvSpPr>
            <p:nvPr/>
          </p:nvSpPr>
          <p:spPr bwMode="auto">
            <a:xfrm>
              <a:off x="1893" y="2319"/>
              <a:ext cx="17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63" name="Line 1065"/>
            <p:cNvSpPr>
              <a:spLocks noChangeShapeType="1"/>
            </p:cNvSpPr>
            <p:nvPr/>
          </p:nvSpPr>
          <p:spPr bwMode="auto">
            <a:xfrm>
              <a:off x="1893" y="2589"/>
              <a:ext cx="172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64" name="Line 1066"/>
            <p:cNvSpPr>
              <a:spLocks noChangeShapeType="1"/>
            </p:cNvSpPr>
            <p:nvPr/>
          </p:nvSpPr>
          <p:spPr bwMode="auto">
            <a:xfrm>
              <a:off x="3532" y="2319"/>
              <a:ext cx="0" cy="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65" name="Line 1067"/>
            <p:cNvSpPr>
              <a:spLocks noChangeShapeType="1"/>
            </p:cNvSpPr>
            <p:nvPr/>
          </p:nvSpPr>
          <p:spPr bwMode="auto">
            <a:xfrm>
              <a:off x="2670" y="2319"/>
              <a:ext cx="0" cy="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66" name="Line 1068"/>
            <p:cNvSpPr>
              <a:spLocks noChangeShapeType="1"/>
            </p:cNvSpPr>
            <p:nvPr/>
          </p:nvSpPr>
          <p:spPr bwMode="auto">
            <a:xfrm>
              <a:off x="2842" y="2319"/>
              <a:ext cx="0" cy="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67" name="Line 1069"/>
            <p:cNvSpPr>
              <a:spLocks noChangeShapeType="1"/>
            </p:cNvSpPr>
            <p:nvPr/>
          </p:nvSpPr>
          <p:spPr bwMode="auto">
            <a:xfrm>
              <a:off x="3015" y="2319"/>
              <a:ext cx="0" cy="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68" name="Line 1070"/>
            <p:cNvSpPr>
              <a:spLocks noChangeShapeType="1"/>
            </p:cNvSpPr>
            <p:nvPr/>
          </p:nvSpPr>
          <p:spPr bwMode="auto">
            <a:xfrm>
              <a:off x="3187" y="2319"/>
              <a:ext cx="0" cy="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69" name="Line 1071"/>
            <p:cNvSpPr>
              <a:spLocks noChangeShapeType="1"/>
            </p:cNvSpPr>
            <p:nvPr/>
          </p:nvSpPr>
          <p:spPr bwMode="auto">
            <a:xfrm>
              <a:off x="3360" y="2319"/>
              <a:ext cx="0" cy="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70" name="Line 1072"/>
            <p:cNvSpPr>
              <a:spLocks noChangeShapeType="1"/>
            </p:cNvSpPr>
            <p:nvPr/>
          </p:nvSpPr>
          <p:spPr bwMode="auto">
            <a:xfrm>
              <a:off x="1979" y="2319"/>
              <a:ext cx="0" cy="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71" name="Line 1073"/>
            <p:cNvSpPr>
              <a:spLocks noChangeShapeType="1"/>
            </p:cNvSpPr>
            <p:nvPr/>
          </p:nvSpPr>
          <p:spPr bwMode="auto">
            <a:xfrm>
              <a:off x="2152" y="2319"/>
              <a:ext cx="0" cy="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72" name="Line 1074"/>
            <p:cNvSpPr>
              <a:spLocks noChangeShapeType="1"/>
            </p:cNvSpPr>
            <p:nvPr/>
          </p:nvSpPr>
          <p:spPr bwMode="auto">
            <a:xfrm>
              <a:off x="2324" y="2319"/>
              <a:ext cx="0" cy="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73" name="Line 1075"/>
            <p:cNvSpPr>
              <a:spLocks noChangeShapeType="1"/>
            </p:cNvSpPr>
            <p:nvPr/>
          </p:nvSpPr>
          <p:spPr bwMode="auto">
            <a:xfrm>
              <a:off x="2497" y="2319"/>
              <a:ext cx="0" cy="27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6174" name="Object 1076"/>
            <p:cNvGraphicFramePr>
              <a:graphicFrameLocks noChangeAspect="1"/>
            </p:cNvGraphicFramePr>
            <p:nvPr/>
          </p:nvGraphicFramePr>
          <p:xfrm>
            <a:off x="4007" y="2095"/>
            <a:ext cx="1211" cy="1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Bitmap" r:id="rId6" imgW="3885714" imgH="4704762" progId="Paint.Picture">
                    <p:embed/>
                  </p:oleObj>
                </mc:Choice>
                <mc:Fallback>
                  <p:oleObj name="Bitmap" r:id="rId6" imgW="3885714" imgH="4704762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7" y="2095"/>
                          <a:ext cx="1211" cy="1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75" name="Line 1081"/>
            <p:cNvSpPr>
              <a:spLocks noChangeShapeType="1"/>
            </p:cNvSpPr>
            <p:nvPr/>
          </p:nvSpPr>
          <p:spPr bwMode="auto">
            <a:xfrm flipV="1">
              <a:off x="3412" y="2105"/>
              <a:ext cx="396" cy="6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6176" name="AutoShape 1082"/>
            <p:cNvSpPr>
              <a:spLocks noChangeArrowheads="1"/>
            </p:cNvSpPr>
            <p:nvPr/>
          </p:nvSpPr>
          <p:spPr bwMode="auto">
            <a:xfrm>
              <a:off x="3394" y="2087"/>
              <a:ext cx="510" cy="50"/>
            </a:xfrm>
            <a:prstGeom prst="leftRightArrow">
              <a:avLst>
                <a:gd name="adj1" fmla="val 50000"/>
                <a:gd name="adj2" fmla="val 204000"/>
              </a:avLst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6177" name="Text Box 1083"/>
            <p:cNvSpPr txBox="1">
              <a:spLocks noChangeArrowheads="1"/>
            </p:cNvSpPr>
            <p:nvPr/>
          </p:nvSpPr>
          <p:spPr bwMode="auto">
            <a:xfrm>
              <a:off x="3408" y="1926"/>
              <a:ext cx="527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000" b="1">
                  <a:solidFill>
                    <a:srgbClr val="000000"/>
                  </a:solidFill>
                </a:rPr>
                <a:t>ca. 2 Meter</a:t>
              </a:r>
            </a:p>
          </p:txBody>
        </p:sp>
      </p:grpSp>
      <p:sp>
        <p:nvSpPr>
          <p:cNvPr id="6149" name="Rectangle 1086"/>
          <p:cNvSpPr>
            <a:spLocks noGrp="1" noChangeArrowheads="1"/>
          </p:cNvSpPr>
          <p:nvPr>
            <p:ph type="title"/>
          </p:nvPr>
        </p:nvSpPr>
        <p:spPr bwMode="auto">
          <a:xfrm>
            <a:off x="4467225" y="6246813"/>
            <a:ext cx="2000250" cy="371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Antreteordnung „Absitzen und Gefahr – Alles sofort zurück“</a:t>
            </a:r>
          </a:p>
        </p:txBody>
      </p:sp>
    </p:spTree>
    <p:extLst>
      <p:ext uri="{BB962C8B-B14F-4D97-AF65-F5344CB8AC3E}">
        <p14:creationId xmlns:p14="http://schemas.microsoft.com/office/powerpoint/2010/main" val="3455637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1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1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1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1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93" name="Group 53"/>
          <p:cNvGrpSpPr>
            <a:grpSpLocks/>
          </p:cNvGrpSpPr>
          <p:nvPr/>
        </p:nvGrpSpPr>
        <p:grpSpPr bwMode="auto">
          <a:xfrm>
            <a:off x="657225" y="1104900"/>
            <a:ext cx="7643813" cy="4800600"/>
            <a:chOff x="414" y="696"/>
            <a:chExt cx="4815" cy="3024"/>
          </a:xfrm>
        </p:grpSpPr>
        <p:graphicFrame>
          <p:nvGraphicFramePr>
            <p:cNvPr id="7172" name="Object 30"/>
            <p:cNvGraphicFramePr>
              <a:graphicFrameLocks noChangeAspect="1"/>
            </p:cNvGraphicFramePr>
            <p:nvPr/>
          </p:nvGraphicFramePr>
          <p:xfrm>
            <a:off x="2850" y="2206"/>
            <a:ext cx="308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Bitmap" r:id="rId4" imgW="2285714" imgH="1980952" progId="Paint.Picture">
                    <p:embed/>
                  </p:oleObj>
                </mc:Choice>
                <mc:Fallback>
                  <p:oleObj name="Bitmap" r:id="rId4" imgW="2285714" imgH="1980952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0" y="2206"/>
                          <a:ext cx="308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3" name="Object 31"/>
            <p:cNvGraphicFramePr>
              <a:graphicFrameLocks noChangeAspect="1"/>
            </p:cNvGraphicFramePr>
            <p:nvPr/>
          </p:nvGraphicFramePr>
          <p:xfrm>
            <a:off x="1209" y="3172"/>
            <a:ext cx="323" cy="5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8" name="Bitmap" r:id="rId6" imgW="2076740" imgH="3742857" progId="Paint.Picture">
                    <p:embed/>
                  </p:oleObj>
                </mc:Choice>
                <mc:Fallback>
                  <p:oleObj name="Bitmap" r:id="rId6" imgW="2076740" imgH="3742857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9" y="3172"/>
                          <a:ext cx="323" cy="5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4" name="Oval 32"/>
            <p:cNvSpPr>
              <a:spLocks noChangeArrowheads="1"/>
            </p:cNvSpPr>
            <p:nvPr/>
          </p:nvSpPr>
          <p:spPr bwMode="auto">
            <a:xfrm>
              <a:off x="1209" y="3591"/>
              <a:ext cx="273" cy="12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7175" name="Freeform 33"/>
            <p:cNvSpPr>
              <a:spLocks/>
            </p:cNvSpPr>
            <p:nvPr/>
          </p:nvSpPr>
          <p:spPr bwMode="auto">
            <a:xfrm>
              <a:off x="2132" y="1851"/>
              <a:ext cx="718" cy="1080"/>
            </a:xfrm>
            <a:custGeom>
              <a:avLst/>
              <a:gdLst>
                <a:gd name="T0" fmla="*/ 718 w 952"/>
                <a:gd name="T1" fmla="*/ 483 h 1520"/>
                <a:gd name="T2" fmla="*/ 684 w 952"/>
                <a:gd name="T3" fmla="*/ 451 h 1520"/>
                <a:gd name="T4" fmla="*/ 684 w 952"/>
                <a:gd name="T5" fmla="*/ 290 h 1520"/>
                <a:gd name="T6" fmla="*/ 650 w 952"/>
                <a:gd name="T7" fmla="*/ 225 h 1520"/>
                <a:gd name="T8" fmla="*/ 548 w 952"/>
                <a:gd name="T9" fmla="*/ 323 h 1520"/>
                <a:gd name="T10" fmla="*/ 548 w 952"/>
                <a:gd name="T11" fmla="*/ 967 h 1520"/>
                <a:gd name="T12" fmla="*/ 445 w 952"/>
                <a:gd name="T13" fmla="*/ 999 h 1520"/>
                <a:gd name="T14" fmla="*/ 376 w 952"/>
                <a:gd name="T15" fmla="*/ 902 h 1520"/>
                <a:gd name="T16" fmla="*/ 445 w 952"/>
                <a:gd name="T17" fmla="*/ 225 h 1520"/>
                <a:gd name="T18" fmla="*/ 308 w 952"/>
                <a:gd name="T19" fmla="*/ 32 h 1520"/>
                <a:gd name="T20" fmla="*/ 171 w 952"/>
                <a:gd name="T21" fmla="*/ 32 h 1520"/>
                <a:gd name="T22" fmla="*/ 0 w 952"/>
                <a:gd name="T23" fmla="*/ 32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176" name="Line 34"/>
            <p:cNvSpPr>
              <a:spLocks noChangeShapeType="1"/>
            </p:cNvSpPr>
            <p:nvPr/>
          </p:nvSpPr>
          <p:spPr bwMode="auto">
            <a:xfrm>
              <a:off x="4218" y="1787"/>
              <a:ext cx="2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177" name="Line 35"/>
            <p:cNvSpPr>
              <a:spLocks noChangeShapeType="1"/>
            </p:cNvSpPr>
            <p:nvPr/>
          </p:nvSpPr>
          <p:spPr bwMode="auto">
            <a:xfrm>
              <a:off x="4594" y="1787"/>
              <a:ext cx="20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178" name="Line 36"/>
            <p:cNvSpPr>
              <a:spLocks noChangeShapeType="1"/>
            </p:cNvSpPr>
            <p:nvPr/>
          </p:nvSpPr>
          <p:spPr bwMode="auto">
            <a:xfrm>
              <a:off x="4218" y="1787"/>
              <a:ext cx="0" cy="7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179" name="Line 37"/>
            <p:cNvSpPr>
              <a:spLocks noChangeShapeType="1"/>
            </p:cNvSpPr>
            <p:nvPr/>
          </p:nvSpPr>
          <p:spPr bwMode="auto">
            <a:xfrm>
              <a:off x="4218" y="2528"/>
              <a:ext cx="41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180" name="Line 38"/>
            <p:cNvSpPr>
              <a:spLocks noChangeShapeType="1"/>
            </p:cNvSpPr>
            <p:nvPr/>
          </p:nvSpPr>
          <p:spPr bwMode="auto">
            <a:xfrm>
              <a:off x="4799" y="1787"/>
              <a:ext cx="0" cy="74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181" name="Line 39"/>
            <p:cNvSpPr>
              <a:spLocks noChangeShapeType="1"/>
            </p:cNvSpPr>
            <p:nvPr/>
          </p:nvSpPr>
          <p:spPr bwMode="auto">
            <a:xfrm flipH="1">
              <a:off x="4560" y="2528"/>
              <a:ext cx="23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182" name="Freeform 40"/>
            <p:cNvSpPr>
              <a:spLocks/>
            </p:cNvSpPr>
            <p:nvPr/>
          </p:nvSpPr>
          <p:spPr bwMode="auto">
            <a:xfrm>
              <a:off x="1483" y="1904"/>
              <a:ext cx="996" cy="1724"/>
            </a:xfrm>
            <a:custGeom>
              <a:avLst/>
              <a:gdLst>
                <a:gd name="T0" fmla="*/ 0 w 1322"/>
                <a:gd name="T1" fmla="*/ 1429 h 2427"/>
                <a:gd name="T2" fmla="*/ 171 w 1322"/>
                <a:gd name="T3" fmla="*/ 1590 h 2427"/>
                <a:gd name="T4" fmla="*/ 616 w 1322"/>
                <a:gd name="T5" fmla="*/ 1719 h 2427"/>
                <a:gd name="T6" fmla="*/ 718 w 1322"/>
                <a:gd name="T7" fmla="*/ 1558 h 2427"/>
                <a:gd name="T8" fmla="*/ 376 w 1322"/>
                <a:gd name="T9" fmla="*/ 1461 h 2427"/>
                <a:gd name="T10" fmla="*/ 171 w 1322"/>
                <a:gd name="T11" fmla="*/ 1332 h 2427"/>
                <a:gd name="T12" fmla="*/ 273 w 1322"/>
                <a:gd name="T13" fmla="*/ 1235 h 2427"/>
                <a:gd name="T14" fmla="*/ 512 w 1322"/>
                <a:gd name="T15" fmla="*/ 1332 h 2427"/>
                <a:gd name="T16" fmla="*/ 752 w 1322"/>
                <a:gd name="T17" fmla="*/ 1042 h 2427"/>
                <a:gd name="T18" fmla="*/ 991 w 1322"/>
                <a:gd name="T19" fmla="*/ 172 h 2427"/>
                <a:gd name="T20" fmla="*/ 718 w 1322"/>
                <a:gd name="T21" fmla="*/ 11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7183" name="Object 41"/>
            <p:cNvGraphicFramePr>
              <a:graphicFrameLocks noChangeAspect="1"/>
            </p:cNvGraphicFramePr>
            <p:nvPr/>
          </p:nvGraphicFramePr>
          <p:xfrm>
            <a:off x="1106" y="1690"/>
            <a:ext cx="1146" cy="3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9" name="Bitmap" r:id="rId8" imgW="4038095" imgH="1457143" progId="Paint.Picture">
                    <p:embed/>
                  </p:oleObj>
                </mc:Choice>
                <mc:Fallback>
                  <p:oleObj name="Bitmap" r:id="rId8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06" y="1690"/>
                          <a:ext cx="1146" cy="3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4" name="Line 43"/>
            <p:cNvSpPr>
              <a:spLocks noChangeShapeType="1"/>
            </p:cNvSpPr>
            <p:nvPr/>
          </p:nvSpPr>
          <p:spPr bwMode="auto">
            <a:xfrm>
              <a:off x="4492" y="1916"/>
              <a:ext cx="68" cy="225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185" name="AutoShape 44"/>
            <p:cNvSpPr>
              <a:spLocks noChangeArrowheads="1"/>
            </p:cNvSpPr>
            <p:nvPr/>
          </p:nvSpPr>
          <p:spPr bwMode="auto">
            <a:xfrm>
              <a:off x="4492" y="2174"/>
              <a:ext cx="274" cy="289"/>
            </a:xfrm>
            <a:prstGeom prst="irregularSeal2">
              <a:avLst/>
            </a:prstGeom>
            <a:gradFill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7186" name="Text Box 47"/>
            <p:cNvSpPr txBox="1">
              <a:spLocks noChangeArrowheads="1"/>
            </p:cNvSpPr>
            <p:nvPr/>
          </p:nvSpPr>
          <p:spPr bwMode="auto">
            <a:xfrm>
              <a:off x="414" y="744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mit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7187" name="Text Box 48"/>
            <p:cNvSpPr txBox="1">
              <a:spLocks noChangeArrowheads="1"/>
            </p:cNvSpPr>
            <p:nvPr/>
          </p:nvSpPr>
          <p:spPr bwMode="auto">
            <a:xfrm>
              <a:off x="2877" y="864"/>
              <a:ext cx="151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Vornahme eines C-Rohres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im Innenangriff</a:t>
              </a:r>
            </a:p>
          </p:txBody>
        </p:sp>
        <p:sp>
          <p:nvSpPr>
            <p:cNvPr id="7188" name="Freeform 46"/>
            <p:cNvSpPr>
              <a:spLocks/>
            </p:cNvSpPr>
            <p:nvPr/>
          </p:nvSpPr>
          <p:spPr bwMode="auto">
            <a:xfrm>
              <a:off x="3126" y="1257"/>
              <a:ext cx="2103" cy="982"/>
            </a:xfrm>
            <a:custGeom>
              <a:avLst/>
              <a:gdLst>
                <a:gd name="T0" fmla="*/ 0 w 2745"/>
                <a:gd name="T1" fmla="*/ 982 h 1338"/>
                <a:gd name="T2" fmla="*/ 104 w 2745"/>
                <a:gd name="T3" fmla="*/ 882 h 1338"/>
                <a:gd name="T4" fmla="*/ 418 w 2745"/>
                <a:gd name="T5" fmla="*/ 848 h 1338"/>
                <a:gd name="T6" fmla="*/ 730 w 2745"/>
                <a:gd name="T7" fmla="*/ 749 h 1338"/>
                <a:gd name="T8" fmla="*/ 765 w 2745"/>
                <a:gd name="T9" fmla="*/ 416 h 1338"/>
                <a:gd name="T10" fmla="*/ 938 w 2745"/>
                <a:gd name="T11" fmla="*/ 83 h 1338"/>
                <a:gd name="T12" fmla="*/ 1425 w 2745"/>
                <a:gd name="T13" fmla="*/ 17 h 1338"/>
                <a:gd name="T14" fmla="*/ 1807 w 2745"/>
                <a:gd name="T15" fmla="*/ 17 h 1338"/>
                <a:gd name="T16" fmla="*/ 2016 w 2745"/>
                <a:gd name="T17" fmla="*/ 17 h 1338"/>
                <a:gd name="T18" fmla="*/ 2085 w 2745"/>
                <a:gd name="T19" fmla="*/ 117 h 1338"/>
                <a:gd name="T20" fmla="*/ 1911 w 2745"/>
                <a:gd name="T21" fmla="*/ 217 h 1338"/>
                <a:gd name="T22" fmla="*/ 1355 w 2745"/>
                <a:gd name="T23" fmla="*/ 150 h 1338"/>
                <a:gd name="T24" fmla="*/ 1008 w 2745"/>
                <a:gd name="T25" fmla="*/ 150 h 1338"/>
                <a:gd name="T26" fmla="*/ 869 w 2745"/>
                <a:gd name="T27" fmla="*/ 449 h 1338"/>
                <a:gd name="T28" fmla="*/ 938 w 2745"/>
                <a:gd name="T29" fmla="*/ 583 h 1338"/>
                <a:gd name="T30" fmla="*/ 1182 w 2745"/>
                <a:gd name="T31" fmla="*/ 283 h 1338"/>
                <a:gd name="T32" fmla="*/ 1355 w 2745"/>
                <a:gd name="T33" fmla="*/ 349 h 1338"/>
                <a:gd name="T34" fmla="*/ 1355 w 2745"/>
                <a:gd name="T35" fmla="*/ 516 h 1338"/>
                <a:gd name="T36" fmla="*/ 1425 w 2745"/>
                <a:gd name="T37" fmla="*/ 749 h 13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745" h="1338">
                  <a:moveTo>
                    <a:pt x="0" y="1338"/>
                  </a:moveTo>
                  <a:cubicBezTo>
                    <a:pt x="22" y="1285"/>
                    <a:pt x="45" y="1232"/>
                    <a:pt x="136" y="1202"/>
                  </a:cubicBezTo>
                  <a:cubicBezTo>
                    <a:pt x="227" y="1172"/>
                    <a:pt x="409" y="1186"/>
                    <a:pt x="545" y="1156"/>
                  </a:cubicBezTo>
                  <a:cubicBezTo>
                    <a:pt x="681" y="1126"/>
                    <a:pt x="878" y="1118"/>
                    <a:pt x="953" y="1020"/>
                  </a:cubicBezTo>
                  <a:cubicBezTo>
                    <a:pt x="1028" y="922"/>
                    <a:pt x="953" y="718"/>
                    <a:pt x="998" y="567"/>
                  </a:cubicBezTo>
                  <a:cubicBezTo>
                    <a:pt x="1043" y="416"/>
                    <a:pt x="1081" y="204"/>
                    <a:pt x="1225" y="113"/>
                  </a:cubicBezTo>
                  <a:cubicBezTo>
                    <a:pt x="1369" y="22"/>
                    <a:pt x="1671" y="38"/>
                    <a:pt x="1860" y="23"/>
                  </a:cubicBezTo>
                  <a:cubicBezTo>
                    <a:pt x="2049" y="8"/>
                    <a:pt x="2231" y="23"/>
                    <a:pt x="2359" y="23"/>
                  </a:cubicBezTo>
                  <a:cubicBezTo>
                    <a:pt x="2487" y="23"/>
                    <a:pt x="2571" y="0"/>
                    <a:pt x="2631" y="23"/>
                  </a:cubicBezTo>
                  <a:cubicBezTo>
                    <a:pt x="2691" y="46"/>
                    <a:pt x="2745" y="114"/>
                    <a:pt x="2722" y="159"/>
                  </a:cubicBezTo>
                  <a:cubicBezTo>
                    <a:pt x="2699" y="204"/>
                    <a:pt x="2654" y="288"/>
                    <a:pt x="2495" y="295"/>
                  </a:cubicBezTo>
                  <a:cubicBezTo>
                    <a:pt x="2336" y="302"/>
                    <a:pt x="1965" y="219"/>
                    <a:pt x="1769" y="204"/>
                  </a:cubicBezTo>
                  <a:cubicBezTo>
                    <a:pt x="1573" y="189"/>
                    <a:pt x="1422" y="136"/>
                    <a:pt x="1316" y="204"/>
                  </a:cubicBezTo>
                  <a:cubicBezTo>
                    <a:pt x="1210" y="272"/>
                    <a:pt x="1149" y="514"/>
                    <a:pt x="1134" y="612"/>
                  </a:cubicBezTo>
                  <a:cubicBezTo>
                    <a:pt x="1119" y="710"/>
                    <a:pt x="1157" y="832"/>
                    <a:pt x="1225" y="794"/>
                  </a:cubicBezTo>
                  <a:cubicBezTo>
                    <a:pt x="1293" y="756"/>
                    <a:pt x="1452" y="438"/>
                    <a:pt x="1543" y="385"/>
                  </a:cubicBezTo>
                  <a:cubicBezTo>
                    <a:pt x="1634" y="332"/>
                    <a:pt x="1731" y="423"/>
                    <a:pt x="1769" y="476"/>
                  </a:cubicBezTo>
                  <a:cubicBezTo>
                    <a:pt x="1807" y="529"/>
                    <a:pt x="1754" y="612"/>
                    <a:pt x="1769" y="703"/>
                  </a:cubicBezTo>
                  <a:cubicBezTo>
                    <a:pt x="1784" y="794"/>
                    <a:pt x="1845" y="967"/>
                    <a:pt x="1860" y="1020"/>
                  </a:cubicBezTo>
                </a:path>
              </a:pathLst>
            </a:custGeom>
            <a:noFill/>
            <a:ln w="762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189" name="Text Box 51"/>
            <p:cNvSpPr txBox="1">
              <a:spLocks noChangeArrowheads="1"/>
            </p:cNvSpPr>
            <p:nvPr/>
          </p:nvSpPr>
          <p:spPr bwMode="auto">
            <a:xfrm>
              <a:off x="3110" y="696"/>
              <a:ext cx="6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3333CC"/>
                  </a:solidFill>
                </a:rPr>
                <a:t>1. Beispiel</a:t>
              </a:r>
            </a:p>
          </p:txBody>
        </p:sp>
      </p:grpSp>
      <p:sp>
        <p:nvSpPr>
          <p:cNvPr id="7171" name="Rectangle 54"/>
          <p:cNvSpPr>
            <a:spLocks noGrp="1" noChangeArrowheads="1"/>
          </p:cNvSpPr>
          <p:nvPr>
            <p:ph type="title"/>
          </p:nvPr>
        </p:nvSpPr>
        <p:spPr bwMode="auto">
          <a:xfrm>
            <a:off x="4467225" y="6284913"/>
            <a:ext cx="1581150" cy="285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700">
                <a:solidFill>
                  <a:schemeClr val="bg1"/>
                </a:solidFill>
              </a:rPr>
              <a:t>1. </a:t>
            </a:r>
            <a:r>
              <a:rPr lang="de-DE" altLang="de-DE" sz="700">
                <a:solidFill>
                  <a:schemeClr val="bg1"/>
                </a:solidFill>
                <a:latin typeface="Arial" charset="0"/>
              </a:rPr>
              <a:t>Beispiel – Vornahme C-Rohr-Bild</a:t>
            </a:r>
          </a:p>
        </p:txBody>
      </p:sp>
    </p:spTree>
    <p:extLst>
      <p:ext uri="{BB962C8B-B14F-4D97-AF65-F5344CB8AC3E}">
        <p14:creationId xmlns:p14="http://schemas.microsoft.com/office/powerpoint/2010/main" val="901769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936" name="Group 48"/>
          <p:cNvGrpSpPr>
            <a:grpSpLocks/>
          </p:cNvGrpSpPr>
          <p:nvPr/>
        </p:nvGrpSpPr>
        <p:grpSpPr bwMode="auto">
          <a:xfrm>
            <a:off x="4706938" y="1143000"/>
            <a:ext cx="3598862" cy="4095750"/>
            <a:chOff x="2965" y="720"/>
            <a:chExt cx="2267" cy="2580"/>
          </a:xfrm>
        </p:grpSpPr>
        <p:sp>
          <p:nvSpPr>
            <p:cNvPr id="8208" name="Text Box 32"/>
            <p:cNvSpPr txBox="1">
              <a:spLocks noChangeArrowheads="1"/>
            </p:cNvSpPr>
            <p:nvPr/>
          </p:nvSpPr>
          <p:spPr bwMode="auto">
            <a:xfrm>
              <a:off x="2976" y="720"/>
              <a:ext cx="164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600" b="1">
                  <a:solidFill>
                    <a:srgbClr val="000000"/>
                  </a:solidFill>
                </a:rPr>
                <a:t>Staffelführer, Maschinist </a:t>
              </a:r>
            </a:p>
          </p:txBody>
        </p:sp>
        <p:sp>
          <p:nvSpPr>
            <p:cNvPr id="8209" name="Text Box 37"/>
            <p:cNvSpPr txBox="1">
              <a:spLocks noChangeArrowheads="1"/>
            </p:cNvSpPr>
            <p:nvPr/>
          </p:nvSpPr>
          <p:spPr bwMode="auto">
            <a:xfrm>
              <a:off x="2965" y="1057"/>
              <a:ext cx="2267" cy="2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200" b="1">
                  <a:solidFill>
                    <a:srgbClr val="000000"/>
                  </a:solidFill>
                </a:rPr>
                <a:t>StF: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>
                  <a:solidFill>
                    <a:srgbClr val="000000"/>
                  </a:solidFill>
                </a:rPr>
                <a:t> erkundet,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>
                  <a:solidFill>
                    <a:srgbClr val="000000"/>
                  </a:solidFill>
                </a:rPr>
                <a:t> bestimmt:   die Fahrzeugaufstellung,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200">
                  <a:solidFill>
                    <a:srgbClr val="000000"/>
                  </a:solidFill>
                </a:rPr>
                <a:t>                     den Standort der TS,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>
                  <a:solidFill>
                    <a:srgbClr val="000000"/>
                  </a:solidFill>
                </a:rPr>
                <a:t> rüstet sich aus,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>
                  <a:solidFill>
                    <a:srgbClr val="000000"/>
                  </a:solidFill>
                </a:rPr>
                <a:t> schildert in Kurzform die Lage,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>
                  <a:solidFill>
                    <a:srgbClr val="000000"/>
                  </a:solidFill>
                </a:rPr>
                <a:t> erteilt ersten Einsatzbefehl mit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200">
                  <a:solidFill>
                    <a:srgbClr val="000000"/>
                  </a:solidFill>
                </a:rPr>
                <a:t>	</a:t>
              </a:r>
              <a:r>
                <a:rPr lang="de-DE" altLang="de-DE" sz="1200" b="1">
                  <a:solidFill>
                    <a:srgbClr val="000000"/>
                  </a:solidFill>
                </a:rPr>
                <a:t>Wasserentnahmestelle,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200" b="1">
                  <a:solidFill>
                    <a:srgbClr val="000000"/>
                  </a:solidFill>
                </a:rPr>
                <a:t>	Lage des Verteilers,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200" b="1">
                  <a:solidFill>
                    <a:srgbClr val="000000"/>
                  </a:solidFill>
                </a:rPr>
                <a:t>	Kommando: „Zum Einsatz fertig!“,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>
                  <a:solidFill>
                    <a:srgbClr val="000000"/>
                  </a:solidFill>
                </a:rPr>
                <a:t> erkundet weiter,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>
                  <a:solidFill>
                    <a:srgbClr val="000000"/>
                  </a:solidFill>
                </a:rPr>
                <a:t> erteilt Befehle und Weisungen,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>
                  <a:solidFill>
                    <a:srgbClr val="000000"/>
                  </a:solidFill>
                </a:rPr>
                <a:t> veranlasst Meldungen, Rückmeldungen und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200">
                  <a:solidFill>
                    <a:srgbClr val="000000"/>
                  </a:solidFill>
                </a:rPr>
                <a:t>   Anforderungen,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>
                  <a:solidFill>
                    <a:srgbClr val="000000"/>
                  </a:solidFill>
                </a:rPr>
                <a:t> erkundet / kontrolliert,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>
                  <a:solidFill>
                    <a:srgbClr val="000000"/>
                  </a:solidFill>
                </a:rPr>
                <a:t> ist für den Einsatzerfolg und die Sicherheit seiner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200">
                  <a:solidFill>
                    <a:srgbClr val="000000"/>
                  </a:solidFill>
                </a:rPr>
                <a:t>   Mannschaft verantwortlich,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>
                  <a:solidFill>
                    <a:srgbClr val="000000"/>
                  </a:solidFill>
                </a:rPr>
                <a:t> ist an keinen bestimmten Platz gebunden.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200">
                  <a:solidFill>
                    <a:srgbClr val="000000"/>
                  </a:solidFill>
                </a:rPr>
                <a:t>	</a:t>
              </a:r>
            </a:p>
          </p:txBody>
        </p:sp>
      </p:grpSp>
      <p:sp>
        <p:nvSpPr>
          <p:cNvPr id="165926" name="Text Box 38"/>
          <p:cNvSpPr txBox="1">
            <a:spLocks noChangeArrowheads="1"/>
          </p:cNvSpPr>
          <p:nvPr/>
        </p:nvSpPr>
        <p:spPr bwMode="auto">
          <a:xfrm>
            <a:off x="457200" y="4419600"/>
            <a:ext cx="36845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>
                <a:solidFill>
                  <a:srgbClr val="000000"/>
                </a:solidFill>
              </a:rPr>
              <a:t>Ma: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sichert die Einsatzstelle durch Fahrlicht,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de-DE" altLang="de-DE" sz="1200">
                <a:solidFill>
                  <a:srgbClr val="000000"/>
                </a:solidFill>
              </a:rPr>
              <a:t>   blaues Blinklicht und Warnblinkanlage ab,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nimmt die Ein-Personen-Haspel ab,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unterstützt beim Entnehmen der Geräte,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bedient Pumpe und Aggregate,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führt auf Befehl Atemschutzüberwachung durch,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>
                <a:solidFill>
                  <a:srgbClr val="000000"/>
                </a:solidFill>
              </a:rPr>
              <a:t> unterstützt beim Verlegen der Schlauchleitungen.  </a:t>
            </a:r>
          </a:p>
        </p:txBody>
      </p:sp>
      <p:grpSp>
        <p:nvGrpSpPr>
          <p:cNvPr id="165935" name="Group 47"/>
          <p:cNvGrpSpPr>
            <a:grpSpLocks/>
          </p:cNvGrpSpPr>
          <p:nvPr/>
        </p:nvGrpSpPr>
        <p:grpSpPr bwMode="auto">
          <a:xfrm>
            <a:off x="733425" y="1190625"/>
            <a:ext cx="3332163" cy="2943225"/>
            <a:chOff x="462" y="750"/>
            <a:chExt cx="2099" cy="1854"/>
          </a:xfrm>
        </p:grpSpPr>
        <p:sp>
          <p:nvSpPr>
            <p:cNvPr id="8198" name="Text Box 36"/>
            <p:cNvSpPr txBox="1">
              <a:spLocks noChangeArrowheads="1"/>
            </p:cNvSpPr>
            <p:nvPr/>
          </p:nvSpPr>
          <p:spPr bwMode="auto">
            <a:xfrm>
              <a:off x="462" y="750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mit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grpSp>
          <p:nvGrpSpPr>
            <p:cNvPr id="8199" name="Group 42"/>
            <p:cNvGrpSpPr>
              <a:grpSpLocks/>
            </p:cNvGrpSpPr>
            <p:nvPr/>
          </p:nvGrpSpPr>
          <p:grpSpPr bwMode="auto">
            <a:xfrm>
              <a:off x="528" y="1344"/>
              <a:ext cx="1928" cy="1260"/>
              <a:chOff x="845" y="1304"/>
              <a:chExt cx="1928" cy="1260"/>
            </a:xfrm>
          </p:grpSpPr>
          <p:graphicFrame>
            <p:nvGraphicFramePr>
              <p:cNvPr id="8200" name="Object 30"/>
              <p:cNvGraphicFramePr>
                <a:graphicFrameLocks noChangeAspect="1"/>
              </p:cNvGraphicFramePr>
              <p:nvPr/>
            </p:nvGraphicFramePr>
            <p:xfrm>
              <a:off x="880" y="1637"/>
              <a:ext cx="1113" cy="4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1" name="Bitmap" r:id="rId4" imgW="4038095" imgH="1457143" progId="Paint.Picture">
                      <p:embed/>
                    </p:oleObj>
                  </mc:Choice>
                  <mc:Fallback>
                    <p:oleObj name="Bitmap" r:id="rId4" imgW="4038095" imgH="1457143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80" y="1637"/>
                            <a:ext cx="1113" cy="4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8201" name="Picture 31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5" y="1637"/>
                <a:ext cx="1183" cy="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202" name="Group 33"/>
              <p:cNvGrpSpPr>
                <a:grpSpLocks/>
              </p:cNvGrpSpPr>
              <p:nvPr/>
            </p:nvGrpSpPr>
            <p:grpSpPr bwMode="auto">
              <a:xfrm>
                <a:off x="2258" y="1304"/>
                <a:ext cx="110" cy="482"/>
                <a:chOff x="3833" y="572"/>
                <a:chExt cx="141" cy="590"/>
              </a:xfrm>
            </p:grpSpPr>
            <p:pic>
              <p:nvPicPr>
                <p:cNvPr id="8206" name="Picture 34"/>
                <p:cNvPicPr>
                  <a:picLocks noChangeAspect="1" noChangeArrowheads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42" y="572"/>
                  <a:ext cx="132" cy="3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aphicFrame>
              <p:nvGraphicFramePr>
                <p:cNvPr id="8207" name="Object 35"/>
                <p:cNvGraphicFramePr>
                  <a:graphicFrameLocks noChangeAspect="1"/>
                </p:cNvGraphicFramePr>
                <p:nvPr/>
              </p:nvGraphicFramePr>
              <p:xfrm>
                <a:off x="3833" y="890"/>
                <a:ext cx="136" cy="27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32" name="Bitmap" r:id="rId8" imgW="2734057" imgH="5458587" progId="Paint.Picture">
                        <p:embed/>
                      </p:oleObj>
                    </mc:Choice>
                    <mc:Fallback>
                      <p:oleObj name="Bitmap" r:id="rId8" imgW="2734057" imgH="5458587" progId="Paint.Picture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33" y="890"/>
                              <a:ext cx="136" cy="27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1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chemeClr val="tx1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pic>
            <p:nvPicPr>
              <p:cNvPr id="8203" name="Picture 39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0" y="2156"/>
                <a:ext cx="331" cy="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8204" name="Object 40"/>
              <p:cNvGraphicFramePr>
                <a:graphicFrameLocks noChangeAspect="1"/>
              </p:cNvGraphicFramePr>
              <p:nvPr/>
            </p:nvGraphicFramePr>
            <p:xfrm>
              <a:off x="2435" y="1340"/>
              <a:ext cx="338" cy="4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3" name="Bitmap" r:id="rId11" imgW="1257476" imgH="1704762" progId="Paint.Picture">
                      <p:embed/>
                    </p:oleObj>
                  </mc:Choice>
                  <mc:Fallback>
                    <p:oleObj name="Bitmap" r:id="rId11" imgW="1257476" imgH="1704762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35" y="1340"/>
                            <a:ext cx="338" cy="48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8205" name="Picture 41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7" y="2156"/>
                <a:ext cx="103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8197" name="Rectangle 46"/>
          <p:cNvSpPr>
            <a:spLocks noGrp="1" noChangeArrowheads="1"/>
          </p:cNvSpPr>
          <p:nvPr>
            <p:ph type="title"/>
          </p:nvPr>
        </p:nvSpPr>
        <p:spPr bwMode="auto">
          <a:xfrm>
            <a:off x="4352925" y="6303963"/>
            <a:ext cx="1409700" cy="21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700">
                <a:solidFill>
                  <a:schemeClr val="bg1"/>
                </a:solidFill>
                <a:latin typeface="Arial" charset="0"/>
              </a:rPr>
              <a:t>1. Beispiel-Aufgabenverteilung</a:t>
            </a:r>
          </a:p>
        </p:txBody>
      </p:sp>
    </p:spTree>
    <p:extLst>
      <p:ext uri="{BB962C8B-B14F-4D97-AF65-F5344CB8AC3E}">
        <p14:creationId xmlns:p14="http://schemas.microsoft.com/office/powerpoint/2010/main" val="1970848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5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5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5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5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5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5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003" name="Group 67"/>
          <p:cNvGrpSpPr>
            <a:grpSpLocks/>
          </p:cNvGrpSpPr>
          <p:nvPr/>
        </p:nvGrpSpPr>
        <p:grpSpPr bwMode="auto">
          <a:xfrm>
            <a:off x="636588" y="1181100"/>
            <a:ext cx="7404100" cy="4835525"/>
            <a:chOff x="401" y="744"/>
            <a:chExt cx="4664" cy="3046"/>
          </a:xfrm>
        </p:grpSpPr>
        <p:sp>
          <p:nvSpPr>
            <p:cNvPr id="9220" name="Text Box 48"/>
            <p:cNvSpPr txBox="1">
              <a:spLocks noChangeArrowheads="1"/>
            </p:cNvSpPr>
            <p:nvPr/>
          </p:nvSpPr>
          <p:spPr bwMode="auto">
            <a:xfrm>
              <a:off x="3648" y="768"/>
              <a:ext cx="10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FF0000"/>
                  </a:solidFill>
                </a:rPr>
                <a:t>Angriffstrupp</a:t>
              </a:r>
            </a:p>
          </p:txBody>
        </p:sp>
        <p:sp>
          <p:nvSpPr>
            <p:cNvPr id="9221" name="Text Box 51"/>
            <p:cNvSpPr txBox="1">
              <a:spLocks noChangeArrowheads="1"/>
            </p:cNvSpPr>
            <p:nvPr/>
          </p:nvSpPr>
          <p:spPr bwMode="auto">
            <a:xfrm>
              <a:off x="414" y="744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mit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9222" name="Text Box 52"/>
            <p:cNvSpPr txBox="1">
              <a:spLocks noChangeArrowheads="1"/>
            </p:cNvSpPr>
            <p:nvPr/>
          </p:nvSpPr>
          <p:spPr bwMode="auto">
            <a:xfrm>
              <a:off x="2880" y="2784"/>
              <a:ext cx="2185" cy="882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000000"/>
                  </a:solidFill>
                </a:rPr>
                <a:t>AT: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 b="1">
                  <a:solidFill>
                    <a:srgbClr val="000000"/>
                  </a:solidFill>
                </a:rPr>
                <a:t> Einsatzbefehl wiederholen,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 b="1">
                  <a:solidFill>
                    <a:srgbClr val="000000"/>
                  </a:solidFill>
                </a:rPr>
                <a:t> ausrüsten,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 b="1">
                  <a:solidFill>
                    <a:srgbClr val="000000"/>
                  </a:solidFill>
                </a:rPr>
                <a:t> Verteiler setzen,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 b="1">
                  <a:solidFill>
                    <a:srgbClr val="000000"/>
                  </a:solidFill>
                </a:rPr>
                <a:t> ausreichend C-Druckschläuche am Verteiler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None/>
              </a:pPr>
              <a:r>
                <a:rPr lang="de-DE" altLang="de-DE" sz="1200" b="1">
                  <a:solidFill>
                    <a:srgbClr val="000000"/>
                  </a:solidFill>
                </a:rPr>
                <a:t>   bereitstellen,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Char char="•"/>
              </a:pPr>
              <a:r>
                <a:rPr lang="de-DE" altLang="de-DE" sz="1200" b="1">
                  <a:solidFill>
                    <a:srgbClr val="000000"/>
                  </a:solidFill>
                </a:rPr>
                <a:t> einsatzbereit melden.</a:t>
              </a:r>
            </a:p>
          </p:txBody>
        </p:sp>
        <p:graphicFrame>
          <p:nvGraphicFramePr>
            <p:cNvPr id="9223" name="Object 35"/>
            <p:cNvGraphicFramePr>
              <a:graphicFrameLocks noChangeAspect="1"/>
            </p:cNvGraphicFramePr>
            <p:nvPr/>
          </p:nvGraphicFramePr>
          <p:xfrm>
            <a:off x="520" y="1858"/>
            <a:ext cx="1118" cy="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8" name="Bitmap" r:id="rId4" imgW="4038095" imgH="1457143" progId="Paint.Picture">
                    <p:embed/>
                  </p:oleObj>
                </mc:Choice>
                <mc:Fallback>
                  <p:oleObj name="Bitmap" r:id="rId4" imgW="4038095" imgH="1457143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" y="1858"/>
                          <a:ext cx="1118" cy="4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4" name="Object 37"/>
            <p:cNvGraphicFramePr>
              <a:graphicFrameLocks noChangeAspect="1"/>
            </p:cNvGraphicFramePr>
            <p:nvPr/>
          </p:nvGraphicFramePr>
          <p:xfrm>
            <a:off x="2294" y="2485"/>
            <a:ext cx="320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9" name="Bitmap" r:id="rId6" imgW="2276793" imgH="2010056" progId="Paint.Picture">
                    <p:embed/>
                  </p:oleObj>
                </mc:Choice>
                <mc:Fallback>
                  <p:oleObj name="Bitmap" r:id="rId6" imgW="2276793" imgH="201005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4" y="2485"/>
                          <a:ext cx="320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9225" name="Picture 41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1" y="1506"/>
              <a:ext cx="324" cy="3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4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7" y="1271"/>
              <a:ext cx="2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7" name="Line 43"/>
            <p:cNvSpPr>
              <a:spLocks noChangeShapeType="1"/>
            </p:cNvSpPr>
            <p:nvPr/>
          </p:nvSpPr>
          <p:spPr bwMode="auto">
            <a:xfrm>
              <a:off x="3181" y="1662"/>
              <a:ext cx="107" cy="7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9228" name="Picture 4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2" y="1271"/>
              <a:ext cx="21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9" name="Picture 45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4" y="1271"/>
              <a:ext cx="139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0" name="Picture 46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4" y="1624"/>
              <a:ext cx="132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1" name="Picture 47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" y="1858"/>
              <a:ext cx="1188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32" name="Group 65"/>
            <p:cNvGrpSpPr>
              <a:grpSpLocks/>
            </p:cNvGrpSpPr>
            <p:nvPr/>
          </p:nvGrpSpPr>
          <p:grpSpPr bwMode="auto">
            <a:xfrm>
              <a:off x="3552" y="1104"/>
              <a:ext cx="745" cy="1567"/>
              <a:chOff x="3572" y="1310"/>
              <a:chExt cx="745" cy="1567"/>
            </a:xfrm>
          </p:grpSpPr>
          <p:sp>
            <p:nvSpPr>
              <p:cNvPr id="9243" name="Line 30"/>
              <p:cNvSpPr>
                <a:spLocks noChangeShapeType="1"/>
              </p:cNvSpPr>
              <p:nvPr/>
            </p:nvSpPr>
            <p:spPr bwMode="auto">
              <a:xfrm>
                <a:off x="3714" y="1976"/>
                <a:ext cx="21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244" name="Line 31"/>
              <p:cNvSpPr>
                <a:spLocks noChangeShapeType="1"/>
              </p:cNvSpPr>
              <p:nvPr/>
            </p:nvSpPr>
            <p:spPr bwMode="auto">
              <a:xfrm>
                <a:off x="4105" y="1976"/>
                <a:ext cx="21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245" name="Line 32"/>
              <p:cNvSpPr>
                <a:spLocks noChangeShapeType="1"/>
              </p:cNvSpPr>
              <p:nvPr/>
            </p:nvSpPr>
            <p:spPr bwMode="auto">
              <a:xfrm>
                <a:off x="3714" y="1976"/>
                <a:ext cx="0" cy="90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246" name="Line 33"/>
              <p:cNvSpPr>
                <a:spLocks noChangeShapeType="1"/>
              </p:cNvSpPr>
              <p:nvPr/>
            </p:nvSpPr>
            <p:spPr bwMode="auto">
              <a:xfrm>
                <a:off x="4317" y="1976"/>
                <a:ext cx="0" cy="90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247" name="Line 34"/>
              <p:cNvSpPr>
                <a:spLocks noChangeShapeType="1"/>
              </p:cNvSpPr>
              <p:nvPr/>
            </p:nvSpPr>
            <p:spPr bwMode="auto">
              <a:xfrm flipH="1">
                <a:off x="3714" y="2877"/>
                <a:ext cx="603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248" name="AutoShape 36"/>
              <p:cNvSpPr>
                <a:spLocks noChangeArrowheads="1"/>
              </p:cNvSpPr>
              <p:nvPr/>
            </p:nvSpPr>
            <p:spPr bwMode="auto">
              <a:xfrm>
                <a:off x="3998" y="2446"/>
                <a:ext cx="284" cy="352"/>
              </a:xfrm>
              <a:prstGeom prst="irregularSeal2">
                <a:avLst/>
              </a:prstGeom>
              <a:gradFill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altLang="de-DE">
                  <a:solidFill>
                    <a:srgbClr val="000000"/>
                  </a:solidFill>
                </a:endParaRPr>
              </a:p>
            </p:txBody>
          </p:sp>
          <p:pic>
            <p:nvPicPr>
              <p:cNvPr id="9249" name="Picture 49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79" y="1310"/>
                <a:ext cx="103" cy="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aphicFrame>
            <p:nvGraphicFramePr>
              <p:cNvPr id="9250" name="Object 50"/>
              <p:cNvGraphicFramePr>
                <a:graphicFrameLocks noChangeAspect="1"/>
              </p:cNvGraphicFramePr>
              <p:nvPr/>
            </p:nvGraphicFramePr>
            <p:xfrm>
              <a:off x="3572" y="1585"/>
              <a:ext cx="106" cy="23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60" name="Bitmap" r:id="rId14" imgW="2734057" imgH="5458587" progId="Paint.Picture">
                      <p:embed/>
                    </p:oleObj>
                  </mc:Choice>
                  <mc:Fallback>
                    <p:oleObj name="Bitmap" r:id="rId14" imgW="2734057" imgH="5458587" progId="Paint.Picture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72" y="1585"/>
                            <a:ext cx="106" cy="23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pic>
            <p:nvPicPr>
              <p:cNvPr id="9251" name="Picture 53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9" y="1350"/>
                <a:ext cx="341" cy="5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233" name="Picture 54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4" y="2133"/>
              <a:ext cx="427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4" name="Picture 55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8" y="2015"/>
              <a:ext cx="427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9235" name="Object 56"/>
            <p:cNvGraphicFramePr>
              <a:graphicFrameLocks noChangeAspect="1"/>
            </p:cNvGraphicFramePr>
            <p:nvPr/>
          </p:nvGraphicFramePr>
          <p:xfrm>
            <a:off x="2791" y="1506"/>
            <a:ext cx="304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1" name="Bitmap" r:id="rId18" imgW="1257476" imgH="1438095" progId="Paint.Picture">
                    <p:embed/>
                  </p:oleObj>
                </mc:Choice>
                <mc:Fallback>
                  <p:oleObj name="Bitmap" r:id="rId18" imgW="1257476" imgH="1438095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1" y="1506"/>
                          <a:ext cx="304" cy="3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9236" name="Picture 57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" y="1428"/>
              <a:ext cx="334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7" name="Picture 58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8" y="1428"/>
              <a:ext cx="104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38" name="Group 59"/>
            <p:cNvGrpSpPr>
              <a:grpSpLocks/>
            </p:cNvGrpSpPr>
            <p:nvPr/>
          </p:nvGrpSpPr>
          <p:grpSpPr bwMode="auto">
            <a:xfrm>
              <a:off x="401" y="3349"/>
              <a:ext cx="1947" cy="441"/>
              <a:chOff x="401" y="3349"/>
              <a:chExt cx="1947" cy="441"/>
            </a:xfrm>
          </p:grpSpPr>
          <p:pic>
            <p:nvPicPr>
              <p:cNvPr id="9239" name="Picture 60"/>
              <p:cNvPicPr>
                <a:picLocks noChangeAspect="1" noChangeArrowheads="1"/>
              </p:cNvPicPr>
              <p:nvPr/>
            </p:nvPicPr>
            <p:blipFill>
              <a:blip r:embed="rId2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1" y="3556"/>
                <a:ext cx="246" cy="2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40" name="Text Box 61"/>
              <p:cNvSpPr txBox="1">
                <a:spLocks noChangeArrowheads="1"/>
              </p:cNvSpPr>
              <p:nvPr/>
            </p:nvSpPr>
            <p:spPr bwMode="auto">
              <a:xfrm>
                <a:off x="632" y="3577"/>
                <a:ext cx="1716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None/>
                </a:pPr>
                <a:r>
                  <a:rPr lang="de-DE" altLang="de-DE" sz="1400" b="1">
                    <a:solidFill>
                      <a:srgbClr val="000000"/>
                    </a:solidFill>
                  </a:rPr>
                  <a:t>Ausrüstung unter Atemschutz</a:t>
                </a:r>
              </a:p>
            </p:txBody>
          </p:sp>
          <p:sp>
            <p:nvSpPr>
              <p:cNvPr id="9241" name="Line 62"/>
              <p:cNvSpPr>
                <a:spLocks noChangeShapeType="1"/>
              </p:cNvSpPr>
              <p:nvPr/>
            </p:nvSpPr>
            <p:spPr bwMode="auto">
              <a:xfrm>
                <a:off x="494" y="3425"/>
                <a:ext cx="123" cy="8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de-DE" sz="24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9242" name="Text Box 63"/>
              <p:cNvSpPr txBox="1">
                <a:spLocks noChangeArrowheads="1"/>
              </p:cNvSpPr>
              <p:nvPr/>
            </p:nvSpPr>
            <p:spPr bwMode="auto">
              <a:xfrm>
                <a:off x="638" y="3349"/>
                <a:ext cx="657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buNone/>
                </a:pPr>
                <a:r>
                  <a:rPr lang="de-DE" altLang="de-DE" sz="1400" b="1">
                    <a:solidFill>
                      <a:srgbClr val="000000"/>
                    </a:solidFill>
                  </a:rPr>
                  <a:t>Strahlrohr</a:t>
                </a:r>
              </a:p>
            </p:txBody>
          </p:sp>
        </p:grpSp>
      </p:grpSp>
      <p:sp>
        <p:nvSpPr>
          <p:cNvPr id="9219" name="Rectangle 68"/>
          <p:cNvSpPr>
            <a:spLocks noGrp="1" noChangeArrowheads="1"/>
          </p:cNvSpPr>
          <p:nvPr>
            <p:ph type="title"/>
          </p:nvPr>
        </p:nvSpPr>
        <p:spPr bwMode="auto">
          <a:xfrm>
            <a:off x="4514850" y="6353175"/>
            <a:ext cx="1762125" cy="209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700">
                <a:solidFill>
                  <a:schemeClr val="bg1"/>
                </a:solidFill>
                <a:latin typeface="Arial" charset="0"/>
              </a:rPr>
              <a:t>1. Beispiel-Aufgaben Angriffstrupp</a:t>
            </a:r>
          </a:p>
        </p:txBody>
      </p:sp>
    </p:spTree>
    <p:extLst>
      <p:ext uri="{BB962C8B-B14F-4D97-AF65-F5344CB8AC3E}">
        <p14:creationId xmlns:p14="http://schemas.microsoft.com/office/powerpoint/2010/main" val="1919956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8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8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065" name="Group 81"/>
          <p:cNvGrpSpPr>
            <a:grpSpLocks/>
          </p:cNvGrpSpPr>
          <p:nvPr/>
        </p:nvGrpSpPr>
        <p:grpSpPr bwMode="auto">
          <a:xfrm>
            <a:off x="457200" y="1066800"/>
            <a:ext cx="6153150" cy="4905375"/>
            <a:chOff x="288" y="672"/>
            <a:chExt cx="3876" cy="3090"/>
          </a:xfrm>
        </p:grpSpPr>
        <p:sp>
          <p:nvSpPr>
            <p:cNvPr id="10246" name="Text Box 51"/>
            <p:cNvSpPr txBox="1">
              <a:spLocks noChangeArrowheads="1"/>
            </p:cNvSpPr>
            <p:nvPr/>
          </p:nvSpPr>
          <p:spPr bwMode="auto">
            <a:xfrm>
              <a:off x="3168" y="672"/>
              <a:ext cx="9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800" b="1">
                  <a:solidFill>
                    <a:srgbClr val="3333CC"/>
                  </a:solidFill>
                </a:rPr>
                <a:t>Wassertrupp</a:t>
              </a:r>
            </a:p>
          </p:txBody>
        </p:sp>
        <p:sp>
          <p:nvSpPr>
            <p:cNvPr id="10247" name="Text Box 55"/>
            <p:cNvSpPr txBox="1">
              <a:spLocks noChangeArrowheads="1"/>
            </p:cNvSpPr>
            <p:nvPr/>
          </p:nvSpPr>
          <p:spPr bwMode="auto">
            <a:xfrm>
              <a:off x="462" y="672"/>
              <a:ext cx="2099" cy="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Aufgabenverteilung im Löscheinsatz: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Einsatz mit Bereitstellung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Mannschaft: Staffel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1400" b="1">
                  <a:solidFill>
                    <a:srgbClr val="CC0000"/>
                  </a:solidFill>
                </a:rPr>
                <a:t>WE: Hydrant</a:t>
              </a:r>
            </a:p>
          </p:txBody>
        </p:sp>
        <p:sp>
          <p:nvSpPr>
            <p:cNvPr id="10248" name="Freeform 3"/>
            <p:cNvSpPr>
              <a:spLocks/>
            </p:cNvSpPr>
            <p:nvPr/>
          </p:nvSpPr>
          <p:spPr bwMode="auto">
            <a:xfrm>
              <a:off x="2306" y="1654"/>
              <a:ext cx="4" cy="3"/>
            </a:xfrm>
            <a:custGeom>
              <a:avLst/>
              <a:gdLst>
                <a:gd name="T0" fmla="*/ 0 w 34"/>
                <a:gd name="T1" fmla="*/ 1 h 25"/>
                <a:gd name="T2" fmla="*/ 0 w 34"/>
                <a:gd name="T3" fmla="*/ 0 h 25"/>
                <a:gd name="T4" fmla="*/ 1 w 34"/>
                <a:gd name="T5" fmla="*/ 0 h 25"/>
                <a:gd name="T6" fmla="*/ 1 w 34"/>
                <a:gd name="T7" fmla="*/ 0 h 25"/>
                <a:gd name="T8" fmla="*/ 1 w 34"/>
                <a:gd name="T9" fmla="*/ 0 h 25"/>
                <a:gd name="T10" fmla="*/ 1 w 34"/>
                <a:gd name="T11" fmla="*/ 0 h 25"/>
                <a:gd name="T12" fmla="*/ 2 w 34"/>
                <a:gd name="T13" fmla="*/ 0 h 25"/>
                <a:gd name="T14" fmla="*/ 2 w 34"/>
                <a:gd name="T15" fmla="*/ 0 h 25"/>
                <a:gd name="T16" fmla="*/ 2 w 34"/>
                <a:gd name="T17" fmla="*/ 0 h 25"/>
                <a:gd name="T18" fmla="*/ 3 w 34"/>
                <a:gd name="T19" fmla="*/ 1 h 25"/>
                <a:gd name="T20" fmla="*/ 3 w 34"/>
                <a:gd name="T21" fmla="*/ 1 h 25"/>
                <a:gd name="T22" fmla="*/ 3 w 34"/>
                <a:gd name="T23" fmla="*/ 1 h 25"/>
                <a:gd name="T24" fmla="*/ 4 w 34"/>
                <a:gd name="T25" fmla="*/ 2 h 25"/>
                <a:gd name="T26" fmla="*/ 4 w 34"/>
                <a:gd name="T27" fmla="*/ 2 h 25"/>
                <a:gd name="T28" fmla="*/ 4 w 34"/>
                <a:gd name="T29" fmla="*/ 2 h 25"/>
                <a:gd name="T30" fmla="*/ 4 w 34"/>
                <a:gd name="T31" fmla="*/ 2 h 25"/>
                <a:gd name="T32" fmla="*/ 4 w 34"/>
                <a:gd name="T33" fmla="*/ 3 h 25"/>
                <a:gd name="T34" fmla="*/ 4 w 34"/>
                <a:gd name="T35" fmla="*/ 3 h 25"/>
                <a:gd name="T36" fmla="*/ 4 w 34"/>
                <a:gd name="T37" fmla="*/ 3 h 25"/>
                <a:gd name="T38" fmla="*/ 3 w 34"/>
                <a:gd name="T39" fmla="*/ 3 h 25"/>
                <a:gd name="T40" fmla="*/ 3 w 34"/>
                <a:gd name="T41" fmla="*/ 3 h 25"/>
                <a:gd name="T42" fmla="*/ 3 w 34"/>
                <a:gd name="T43" fmla="*/ 3 h 25"/>
                <a:gd name="T44" fmla="*/ 2 w 34"/>
                <a:gd name="T45" fmla="*/ 3 h 25"/>
                <a:gd name="T46" fmla="*/ 2 w 34"/>
                <a:gd name="T47" fmla="*/ 3 h 25"/>
                <a:gd name="T48" fmla="*/ 2 w 34"/>
                <a:gd name="T49" fmla="*/ 3 h 25"/>
                <a:gd name="T50" fmla="*/ 1 w 34"/>
                <a:gd name="T51" fmla="*/ 3 h 25"/>
                <a:gd name="T52" fmla="*/ 1 w 34"/>
                <a:gd name="T53" fmla="*/ 3 h 25"/>
                <a:gd name="T54" fmla="*/ 1 w 34"/>
                <a:gd name="T55" fmla="*/ 2 h 25"/>
                <a:gd name="T56" fmla="*/ 0 w 34"/>
                <a:gd name="T57" fmla="*/ 2 h 25"/>
                <a:gd name="T58" fmla="*/ 0 w 34"/>
                <a:gd name="T59" fmla="*/ 2 h 25"/>
                <a:gd name="T60" fmla="*/ 0 w 34"/>
                <a:gd name="T61" fmla="*/ 1 h 25"/>
                <a:gd name="T62" fmla="*/ 0 w 34"/>
                <a:gd name="T63" fmla="*/ 1 h 25"/>
                <a:gd name="T64" fmla="*/ 0 w 34"/>
                <a:gd name="T65" fmla="*/ 1 h 2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34" h="25">
                  <a:moveTo>
                    <a:pt x="2" y="7"/>
                  </a:moveTo>
                  <a:lnTo>
                    <a:pt x="3" y="4"/>
                  </a:lnTo>
                  <a:lnTo>
                    <a:pt x="5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2" y="1"/>
                  </a:lnTo>
                  <a:lnTo>
                    <a:pt x="15" y="1"/>
                  </a:lnTo>
                  <a:lnTo>
                    <a:pt x="18" y="2"/>
                  </a:lnTo>
                  <a:lnTo>
                    <a:pt x="21" y="4"/>
                  </a:lnTo>
                  <a:lnTo>
                    <a:pt x="24" y="6"/>
                  </a:lnTo>
                  <a:lnTo>
                    <a:pt x="26" y="9"/>
                  </a:lnTo>
                  <a:lnTo>
                    <a:pt x="28" y="11"/>
                  </a:lnTo>
                  <a:lnTo>
                    <a:pt x="31" y="13"/>
                  </a:lnTo>
                  <a:lnTo>
                    <a:pt x="32" y="15"/>
                  </a:lnTo>
                  <a:lnTo>
                    <a:pt x="33" y="17"/>
                  </a:lnTo>
                  <a:lnTo>
                    <a:pt x="34" y="20"/>
                  </a:lnTo>
                  <a:lnTo>
                    <a:pt x="34" y="22"/>
                  </a:lnTo>
                  <a:lnTo>
                    <a:pt x="32" y="23"/>
                  </a:lnTo>
                  <a:lnTo>
                    <a:pt x="31" y="24"/>
                  </a:lnTo>
                  <a:lnTo>
                    <a:pt x="28" y="25"/>
                  </a:lnTo>
                  <a:lnTo>
                    <a:pt x="25" y="25"/>
                  </a:lnTo>
                  <a:lnTo>
                    <a:pt x="23" y="25"/>
                  </a:lnTo>
                  <a:lnTo>
                    <a:pt x="19" y="25"/>
                  </a:lnTo>
                  <a:lnTo>
                    <a:pt x="16" y="24"/>
                  </a:lnTo>
                  <a:lnTo>
                    <a:pt x="13" y="24"/>
                  </a:lnTo>
                  <a:lnTo>
                    <a:pt x="10" y="23"/>
                  </a:lnTo>
                  <a:lnTo>
                    <a:pt x="7" y="21"/>
                  </a:lnTo>
                  <a:lnTo>
                    <a:pt x="5" y="20"/>
                  </a:lnTo>
                  <a:lnTo>
                    <a:pt x="3" y="17"/>
                  </a:lnTo>
                  <a:lnTo>
                    <a:pt x="2" y="15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0249" name="Picture 3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" y="3264"/>
              <a:ext cx="266" cy="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0" name="Line 31"/>
            <p:cNvSpPr>
              <a:spLocks noChangeShapeType="1"/>
            </p:cNvSpPr>
            <p:nvPr/>
          </p:nvSpPr>
          <p:spPr bwMode="auto">
            <a:xfrm>
              <a:off x="1898" y="3497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graphicFrame>
          <p:nvGraphicFramePr>
            <p:cNvPr id="10251" name="Object 32"/>
            <p:cNvGraphicFramePr>
              <a:graphicFrameLocks noChangeAspect="1"/>
            </p:cNvGraphicFramePr>
            <p:nvPr/>
          </p:nvGraphicFramePr>
          <p:xfrm>
            <a:off x="1963" y="2233"/>
            <a:ext cx="296" cy="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Bitmap" r:id="rId5" imgW="2276793" imgH="2010056" progId="Paint.Picture">
                    <p:embed/>
                  </p:oleObj>
                </mc:Choice>
                <mc:Fallback>
                  <p:oleObj name="Bitmap" r:id="rId5" imgW="2276793" imgH="2010056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3" y="2233"/>
                          <a:ext cx="296" cy="2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2" name="Freeform 35"/>
            <p:cNvSpPr>
              <a:spLocks/>
            </p:cNvSpPr>
            <p:nvPr/>
          </p:nvSpPr>
          <p:spPr bwMode="auto">
            <a:xfrm>
              <a:off x="650" y="1923"/>
              <a:ext cx="957" cy="1778"/>
            </a:xfrm>
            <a:custGeom>
              <a:avLst/>
              <a:gdLst>
                <a:gd name="T0" fmla="*/ 0 w 1322"/>
                <a:gd name="T1" fmla="*/ 1474 h 2427"/>
                <a:gd name="T2" fmla="*/ 164 w 1322"/>
                <a:gd name="T3" fmla="*/ 1640 h 2427"/>
                <a:gd name="T4" fmla="*/ 591 w 1322"/>
                <a:gd name="T5" fmla="*/ 1773 h 2427"/>
                <a:gd name="T6" fmla="*/ 690 w 1322"/>
                <a:gd name="T7" fmla="*/ 1607 h 2427"/>
                <a:gd name="T8" fmla="*/ 361 w 1322"/>
                <a:gd name="T9" fmla="*/ 1507 h 2427"/>
                <a:gd name="T10" fmla="*/ 164 w 1322"/>
                <a:gd name="T11" fmla="*/ 1374 h 2427"/>
                <a:gd name="T12" fmla="*/ 263 w 1322"/>
                <a:gd name="T13" fmla="*/ 1274 h 2427"/>
                <a:gd name="T14" fmla="*/ 492 w 1322"/>
                <a:gd name="T15" fmla="*/ 1374 h 2427"/>
                <a:gd name="T16" fmla="*/ 722 w 1322"/>
                <a:gd name="T17" fmla="*/ 1075 h 2427"/>
                <a:gd name="T18" fmla="*/ 952 w 1322"/>
                <a:gd name="T19" fmla="*/ 177 h 2427"/>
                <a:gd name="T20" fmla="*/ 690 w 1322"/>
                <a:gd name="T21" fmla="*/ 12 h 2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322" h="2427">
                  <a:moveTo>
                    <a:pt x="0" y="2012"/>
                  </a:moveTo>
                  <a:cubicBezTo>
                    <a:pt x="45" y="2091"/>
                    <a:pt x="91" y="2170"/>
                    <a:pt x="227" y="2238"/>
                  </a:cubicBezTo>
                  <a:cubicBezTo>
                    <a:pt x="363" y="2306"/>
                    <a:pt x="696" y="2427"/>
                    <a:pt x="817" y="2420"/>
                  </a:cubicBezTo>
                  <a:cubicBezTo>
                    <a:pt x="938" y="2413"/>
                    <a:pt x="1006" y="2253"/>
                    <a:pt x="953" y="2193"/>
                  </a:cubicBezTo>
                  <a:cubicBezTo>
                    <a:pt x="900" y="2133"/>
                    <a:pt x="620" y="2110"/>
                    <a:pt x="499" y="2057"/>
                  </a:cubicBezTo>
                  <a:cubicBezTo>
                    <a:pt x="378" y="2004"/>
                    <a:pt x="250" y="1928"/>
                    <a:pt x="227" y="1875"/>
                  </a:cubicBezTo>
                  <a:cubicBezTo>
                    <a:pt x="204" y="1822"/>
                    <a:pt x="288" y="1739"/>
                    <a:pt x="363" y="1739"/>
                  </a:cubicBezTo>
                  <a:cubicBezTo>
                    <a:pt x="438" y="1739"/>
                    <a:pt x="574" y="1920"/>
                    <a:pt x="680" y="1875"/>
                  </a:cubicBezTo>
                  <a:cubicBezTo>
                    <a:pt x="786" y="1830"/>
                    <a:pt x="892" y="1739"/>
                    <a:pt x="998" y="1467"/>
                  </a:cubicBezTo>
                  <a:cubicBezTo>
                    <a:pt x="1104" y="1195"/>
                    <a:pt x="1322" y="484"/>
                    <a:pt x="1315" y="242"/>
                  </a:cubicBezTo>
                  <a:cubicBezTo>
                    <a:pt x="1308" y="0"/>
                    <a:pt x="1130" y="8"/>
                    <a:pt x="953" y="16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53" name="Freeform 36"/>
            <p:cNvSpPr>
              <a:spLocks/>
            </p:cNvSpPr>
            <p:nvPr/>
          </p:nvSpPr>
          <p:spPr bwMode="auto">
            <a:xfrm>
              <a:off x="1274" y="1868"/>
              <a:ext cx="689" cy="1114"/>
            </a:xfrm>
            <a:custGeom>
              <a:avLst/>
              <a:gdLst>
                <a:gd name="T0" fmla="*/ 689 w 952"/>
                <a:gd name="T1" fmla="*/ 498 h 1520"/>
                <a:gd name="T2" fmla="*/ 656 w 952"/>
                <a:gd name="T3" fmla="*/ 465 h 1520"/>
                <a:gd name="T4" fmla="*/ 656 w 952"/>
                <a:gd name="T5" fmla="*/ 299 h 1520"/>
                <a:gd name="T6" fmla="*/ 624 w 952"/>
                <a:gd name="T7" fmla="*/ 232 h 1520"/>
                <a:gd name="T8" fmla="*/ 525 w 952"/>
                <a:gd name="T9" fmla="*/ 333 h 1520"/>
                <a:gd name="T10" fmla="*/ 525 w 952"/>
                <a:gd name="T11" fmla="*/ 997 h 1520"/>
                <a:gd name="T12" fmla="*/ 427 w 952"/>
                <a:gd name="T13" fmla="*/ 1030 h 1520"/>
                <a:gd name="T14" fmla="*/ 361 w 952"/>
                <a:gd name="T15" fmla="*/ 931 h 1520"/>
                <a:gd name="T16" fmla="*/ 427 w 952"/>
                <a:gd name="T17" fmla="*/ 232 h 1520"/>
                <a:gd name="T18" fmla="*/ 295 w 952"/>
                <a:gd name="T19" fmla="*/ 33 h 1520"/>
                <a:gd name="T20" fmla="*/ 164 w 952"/>
                <a:gd name="T21" fmla="*/ 33 h 1520"/>
                <a:gd name="T22" fmla="*/ 0 w 952"/>
                <a:gd name="T23" fmla="*/ 33 h 15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952" h="1520">
                  <a:moveTo>
                    <a:pt x="952" y="680"/>
                  </a:moveTo>
                  <a:cubicBezTo>
                    <a:pt x="933" y="680"/>
                    <a:pt x="914" y="680"/>
                    <a:pt x="907" y="635"/>
                  </a:cubicBezTo>
                  <a:cubicBezTo>
                    <a:pt x="900" y="590"/>
                    <a:pt x="914" y="461"/>
                    <a:pt x="907" y="408"/>
                  </a:cubicBezTo>
                  <a:cubicBezTo>
                    <a:pt x="900" y="355"/>
                    <a:pt x="892" y="309"/>
                    <a:pt x="862" y="317"/>
                  </a:cubicBezTo>
                  <a:cubicBezTo>
                    <a:pt x="832" y="325"/>
                    <a:pt x="749" y="280"/>
                    <a:pt x="726" y="454"/>
                  </a:cubicBezTo>
                  <a:cubicBezTo>
                    <a:pt x="703" y="628"/>
                    <a:pt x="749" y="1202"/>
                    <a:pt x="726" y="1361"/>
                  </a:cubicBezTo>
                  <a:cubicBezTo>
                    <a:pt x="703" y="1520"/>
                    <a:pt x="628" y="1421"/>
                    <a:pt x="590" y="1406"/>
                  </a:cubicBezTo>
                  <a:cubicBezTo>
                    <a:pt x="552" y="1391"/>
                    <a:pt x="499" y="1451"/>
                    <a:pt x="499" y="1270"/>
                  </a:cubicBezTo>
                  <a:cubicBezTo>
                    <a:pt x="499" y="1089"/>
                    <a:pt x="605" y="521"/>
                    <a:pt x="590" y="317"/>
                  </a:cubicBezTo>
                  <a:cubicBezTo>
                    <a:pt x="575" y="113"/>
                    <a:pt x="468" y="90"/>
                    <a:pt x="408" y="45"/>
                  </a:cubicBezTo>
                  <a:cubicBezTo>
                    <a:pt x="348" y="0"/>
                    <a:pt x="295" y="45"/>
                    <a:pt x="227" y="45"/>
                  </a:cubicBezTo>
                  <a:cubicBezTo>
                    <a:pt x="159" y="45"/>
                    <a:pt x="38" y="45"/>
                    <a:pt x="0" y="45"/>
                  </a:cubicBezTo>
                </a:path>
              </a:pathLst>
            </a:custGeom>
            <a:noFill/>
            <a:ln w="1016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54" name="Oval 37"/>
            <p:cNvSpPr>
              <a:spLocks noChangeArrowheads="1"/>
            </p:cNvSpPr>
            <p:nvPr/>
          </p:nvSpPr>
          <p:spPr bwMode="auto">
            <a:xfrm>
              <a:off x="420" y="3663"/>
              <a:ext cx="230" cy="9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altLang="de-DE">
                <a:solidFill>
                  <a:srgbClr val="000000"/>
                </a:solidFill>
              </a:endParaRPr>
            </a:p>
          </p:txBody>
        </p:sp>
        <p:sp>
          <p:nvSpPr>
            <p:cNvPr id="10255" name="Line 38"/>
            <p:cNvSpPr>
              <a:spLocks noChangeShapeType="1"/>
            </p:cNvSpPr>
            <p:nvPr/>
          </p:nvSpPr>
          <p:spPr bwMode="auto">
            <a:xfrm>
              <a:off x="1898" y="3497"/>
              <a:ext cx="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0256" name="Picture 39"/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9" y="3312"/>
              <a:ext cx="293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7" name="Picture 40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1" y="3312"/>
              <a:ext cx="292" cy="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8" name="Picture 4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3120"/>
              <a:ext cx="197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9" name="Picture 4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3120"/>
              <a:ext cx="197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0" name="Picture 43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" y="3463"/>
              <a:ext cx="11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1" name="Picture 44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2" y="1403"/>
              <a:ext cx="300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2" name="Picture 45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6" y="1203"/>
              <a:ext cx="198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3" name="Line 46"/>
            <p:cNvSpPr>
              <a:spLocks noChangeShapeType="1"/>
            </p:cNvSpPr>
            <p:nvPr/>
          </p:nvSpPr>
          <p:spPr bwMode="auto">
            <a:xfrm>
              <a:off x="2784" y="1535"/>
              <a:ext cx="99" cy="67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0264" name="Picture 47"/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7" y="1203"/>
              <a:ext cx="198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5" name="Picture 48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" y="1203"/>
              <a:ext cx="129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6" name="Picture 49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8" y="1503"/>
              <a:ext cx="123" cy="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7" name="Picture 50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701"/>
              <a:ext cx="1101" cy="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0268" name="Object 52"/>
            <p:cNvGraphicFramePr>
              <a:graphicFrameLocks noChangeAspect="1"/>
            </p:cNvGraphicFramePr>
            <p:nvPr/>
          </p:nvGraphicFramePr>
          <p:xfrm>
            <a:off x="354" y="2632"/>
            <a:ext cx="471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Bitmap" r:id="rId16" imgW="2152951" imgH="2257740" progId="Paint.Picture">
                    <p:embed/>
                  </p:oleObj>
                </mc:Choice>
                <mc:Fallback>
                  <p:oleObj name="Bitmap" r:id="rId16" imgW="2152951" imgH="225774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" y="2632"/>
                          <a:ext cx="471" cy="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9" name="Line 53"/>
            <p:cNvSpPr>
              <a:spLocks noChangeShapeType="1"/>
            </p:cNvSpPr>
            <p:nvPr/>
          </p:nvSpPr>
          <p:spPr bwMode="auto">
            <a:xfrm flipH="1">
              <a:off x="1569" y="2167"/>
              <a:ext cx="33" cy="1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0270" name="Line 54"/>
            <p:cNvSpPr>
              <a:spLocks noChangeShapeType="1"/>
            </p:cNvSpPr>
            <p:nvPr/>
          </p:nvSpPr>
          <p:spPr bwMode="auto">
            <a:xfrm>
              <a:off x="1701" y="2167"/>
              <a:ext cx="0" cy="1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10271" name="Picture 56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3" y="1935"/>
              <a:ext cx="39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2" name="Picture 57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7" y="1836"/>
              <a:ext cx="394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3" name="Picture 58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3" y="1405"/>
              <a:ext cx="282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4" name="Picture 59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5" y="1337"/>
              <a:ext cx="30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5" name="Picture 60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2" y="1337"/>
              <a:ext cx="9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276" name="Group 77"/>
            <p:cNvGrpSpPr>
              <a:grpSpLocks/>
            </p:cNvGrpSpPr>
            <p:nvPr/>
          </p:nvGrpSpPr>
          <p:grpSpPr bwMode="auto">
            <a:xfrm>
              <a:off x="2976" y="1248"/>
              <a:ext cx="690" cy="1330"/>
              <a:chOff x="3146" y="1236"/>
              <a:chExt cx="690" cy="1330"/>
            </a:xfrm>
          </p:grpSpPr>
          <p:grpSp>
            <p:nvGrpSpPr>
              <p:cNvPr id="10277" name="Group 72"/>
              <p:cNvGrpSpPr>
                <a:grpSpLocks/>
              </p:cNvGrpSpPr>
              <p:nvPr/>
            </p:nvGrpSpPr>
            <p:grpSpPr bwMode="auto">
              <a:xfrm>
                <a:off x="3278" y="1802"/>
                <a:ext cx="558" cy="764"/>
                <a:chOff x="3832" y="1761"/>
                <a:chExt cx="580" cy="792"/>
              </a:xfrm>
            </p:grpSpPr>
            <p:sp>
              <p:nvSpPr>
                <p:cNvPr id="10281" name="Line 61"/>
                <p:cNvSpPr>
                  <a:spLocks noChangeShapeType="1"/>
                </p:cNvSpPr>
                <p:nvPr/>
              </p:nvSpPr>
              <p:spPr bwMode="auto">
                <a:xfrm>
                  <a:off x="3832" y="1761"/>
                  <a:ext cx="20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282" name="Line 62"/>
                <p:cNvSpPr>
                  <a:spLocks noChangeShapeType="1"/>
                </p:cNvSpPr>
                <p:nvPr/>
              </p:nvSpPr>
              <p:spPr bwMode="auto">
                <a:xfrm>
                  <a:off x="4207" y="1761"/>
                  <a:ext cx="205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283" name="Line 63"/>
                <p:cNvSpPr>
                  <a:spLocks noChangeShapeType="1"/>
                </p:cNvSpPr>
                <p:nvPr/>
              </p:nvSpPr>
              <p:spPr bwMode="auto">
                <a:xfrm>
                  <a:off x="3832" y="1761"/>
                  <a:ext cx="0" cy="7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284" name="Line 64"/>
                <p:cNvSpPr>
                  <a:spLocks noChangeShapeType="1"/>
                </p:cNvSpPr>
                <p:nvPr/>
              </p:nvSpPr>
              <p:spPr bwMode="auto">
                <a:xfrm>
                  <a:off x="4412" y="1761"/>
                  <a:ext cx="0" cy="7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285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3832" y="2553"/>
                  <a:ext cx="58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sz="24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0286" name="AutoShape 66"/>
                <p:cNvSpPr>
                  <a:spLocks noChangeArrowheads="1"/>
                </p:cNvSpPr>
                <p:nvPr/>
              </p:nvSpPr>
              <p:spPr bwMode="auto">
                <a:xfrm>
                  <a:off x="4105" y="2174"/>
                  <a:ext cx="273" cy="310"/>
                </a:xfrm>
                <a:prstGeom prst="irregularSeal2">
                  <a:avLst/>
                </a:prstGeom>
                <a:gradFill rotWithShape="1"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de-DE" altLang="de-DE">
                    <a:solidFill>
                      <a:srgbClr val="000000"/>
                    </a:solidFill>
                  </a:endParaRPr>
                </a:p>
              </p:txBody>
            </p:sp>
          </p:grpSp>
          <p:pic>
            <p:nvPicPr>
              <p:cNvPr id="10278" name="Picture 69"/>
              <p:cNvPicPr>
                <a:picLocks noChangeAspect="1" noChangeArrowheads="1"/>
              </p:cNvPicPr>
              <p:nvPr/>
            </p:nvPicPr>
            <p:blipFill>
              <a:blip r:embed="rId2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52" y="1236"/>
                <a:ext cx="9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79" name="Picture 70"/>
              <p:cNvPicPr>
                <a:picLocks noChangeAspect="1" noChangeArrowheads="1"/>
              </p:cNvPicPr>
              <p:nvPr/>
            </p:nvPicPr>
            <p:blipFill>
              <a:blip r:embed="rId2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11" y="1270"/>
                <a:ext cx="314" cy="4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80" name="Picture 71"/>
              <p:cNvPicPr>
                <a:picLocks noChangeAspect="1" noChangeArrowheads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46" y="1470"/>
                <a:ext cx="98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70058" name="Text Box 74"/>
          <p:cNvSpPr txBox="1">
            <a:spLocks noChangeArrowheads="1"/>
          </p:cNvSpPr>
          <p:nvPr/>
        </p:nvSpPr>
        <p:spPr bwMode="auto">
          <a:xfrm>
            <a:off x="5943600" y="1447800"/>
            <a:ext cx="2676525" cy="2170113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</a:rPr>
              <a:t>WT: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</a:rPr>
              <a:t>wasserführendes Fahrzeug: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(Haspel abnehmen),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B-Leitung zum Verteiler,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Kommando zum Ma,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B-Leitung zum Hydranten,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WE herrichten,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Kommando zum Ma,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als Sicherheitstrupp ausrüsten,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einsatzbereit melden.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200">
              <a:solidFill>
                <a:srgbClr val="000000"/>
              </a:solidFill>
            </a:endParaRPr>
          </a:p>
        </p:txBody>
      </p:sp>
      <p:sp>
        <p:nvSpPr>
          <p:cNvPr id="170059" name="Text Box 75"/>
          <p:cNvSpPr txBox="1">
            <a:spLocks noChangeArrowheads="1"/>
          </p:cNvSpPr>
          <p:nvPr/>
        </p:nvSpPr>
        <p:spPr bwMode="auto">
          <a:xfrm>
            <a:off x="5943600" y="3657600"/>
            <a:ext cx="2686050" cy="2382838"/>
          </a:xfrm>
          <a:prstGeom prst="rect">
            <a:avLst/>
          </a:prstGeom>
          <a:solidFill>
            <a:schemeClr val="hlink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</a:rPr>
              <a:t>WT: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400" b="1">
                <a:solidFill>
                  <a:srgbClr val="000000"/>
                </a:solidFill>
              </a:rPr>
              <a:t>Löschfahrzeug ohne Wassertank:</a:t>
            </a:r>
            <a:endParaRPr lang="de-DE" altLang="de-DE" sz="1200" b="1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(TS mit AT in Stellung bringen),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B-Leitung zum Hydranten,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WE herrichten,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Kommando zum Ma,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B-Leitung zum Verteiler,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Kommando zum Ma,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als Sicherheitstrupp ausrüsten,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de-DE" altLang="de-DE" sz="1200" b="1">
                <a:solidFill>
                  <a:srgbClr val="000000"/>
                </a:solidFill>
              </a:rPr>
              <a:t> einsatzbereit melden.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200">
              <a:solidFill>
                <a:srgbClr val="000000"/>
              </a:solidFill>
            </a:endParaRPr>
          </a:p>
        </p:txBody>
      </p:sp>
      <p:sp>
        <p:nvSpPr>
          <p:cNvPr id="10245" name="Rectangle 80"/>
          <p:cNvSpPr>
            <a:spLocks noGrp="1" noChangeArrowheads="1"/>
          </p:cNvSpPr>
          <p:nvPr>
            <p:ph type="title"/>
          </p:nvPr>
        </p:nvSpPr>
        <p:spPr bwMode="auto">
          <a:xfrm>
            <a:off x="4295775" y="6313488"/>
            <a:ext cx="1790700" cy="228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800">
                <a:solidFill>
                  <a:schemeClr val="bg1"/>
                </a:solidFill>
                <a:latin typeface="Arial" charset="0"/>
              </a:rPr>
              <a:t>1. Beispiel-Aufgaben-Wassertrupp</a:t>
            </a:r>
          </a:p>
        </p:txBody>
      </p:sp>
    </p:spTree>
    <p:extLst>
      <p:ext uri="{BB962C8B-B14F-4D97-AF65-F5344CB8AC3E}">
        <p14:creationId xmlns:p14="http://schemas.microsoft.com/office/powerpoint/2010/main" val="36000302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0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0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0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0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0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58" grpId="0" animBg="1"/>
      <p:bldP spid="170059" grpId="0" animBg="1"/>
    </p:bldLst>
  </p:timing>
</p:sld>
</file>

<file path=ppt/theme/theme1.xml><?xml version="1.0" encoding="utf-8"?>
<a:theme xmlns:a="http://schemas.openxmlformats.org/drawingml/2006/main" name="_KAB-Folien-Layout-längsformat">
  <a:themeElements>
    <a:clrScheme name="_KAB-Folien-Layout-längs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_KAB-Folien-Layout-längsforma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_KAB-Folien-Layout-längs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KAB-Folien-Layout-längs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3024</Words>
  <Application>Microsoft Office PowerPoint</Application>
  <PresentationFormat>Bildschirmpräsentation (4:3)</PresentationFormat>
  <Paragraphs>701</Paragraphs>
  <Slides>44</Slides>
  <Notes>44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51" baseType="lpstr">
      <vt:lpstr>Arial</vt:lpstr>
      <vt:lpstr>Arial Black</vt:lpstr>
      <vt:lpstr>Calibri</vt:lpstr>
      <vt:lpstr>Times New Roman</vt:lpstr>
      <vt:lpstr>Wingdings</vt:lpstr>
      <vt:lpstr>_KAB-Folien-Layout-längsformat</vt:lpstr>
      <vt:lpstr>Bitmap</vt:lpstr>
      <vt:lpstr>Deckblatt</vt:lpstr>
      <vt:lpstr>Funktion der Taktischen Einheit</vt:lpstr>
      <vt:lpstr>Gliederung der Mannschaft einer Staffel</vt:lpstr>
      <vt:lpstr>Sitzordnung beim Ausrücken „Aufsitzen“</vt:lpstr>
      <vt:lpstr>Antreteordnung „Absitzen und Gefahr – Alles sofort zurück“</vt:lpstr>
      <vt:lpstr>1. Beispiel – Vornahme C-Rohr-Bild</vt:lpstr>
      <vt:lpstr>1. Beispiel-Aufgabenverteilung</vt:lpstr>
      <vt:lpstr>1. Beispiel-Aufgaben Angriffstrupp</vt:lpstr>
      <vt:lpstr>1. Beispiel-Aufgaben-Wassertrupp</vt:lpstr>
      <vt:lpstr>1. Beispiel-Trupps einsatzbereit am Verteiler</vt:lpstr>
      <vt:lpstr>1. Beispiel-Vornahme des 1.C-Rohres</vt:lpstr>
      <vt:lpstr>1. Beispiel-Aufgaben AT und WT</vt:lpstr>
      <vt:lpstr>2. Beispiel-Vornahme C-Rohr-off-Gewässer</vt:lpstr>
      <vt:lpstr>2. Beispiel-Aufgaben Ma und StF</vt:lpstr>
      <vt:lpstr>2. Beispiel-Aufgaben AT und WT</vt:lpstr>
      <vt:lpstr>2. Beispiel-Aufgaben AT</vt:lpstr>
      <vt:lpstr>2. Beispiel-Trupps einsatzbe-am Verteiler</vt:lpstr>
      <vt:lpstr>2. Beispiel-Vornahme des 1. Rohres</vt:lpstr>
      <vt:lpstr>2. Beispiel-Aufgaben AT und WT</vt:lpstr>
      <vt:lpstr>3. Beispiel-Vornahme 1. C-Rohr-Hydrant</vt:lpstr>
      <vt:lpstr>3. Beispiel-Aufgaben Ma und StF</vt:lpstr>
      <vt:lpstr>3. Beispiel-Vornahme 1. C-Rohr AT</vt:lpstr>
      <vt:lpstr>3. Beispiel-Aufgaben AT</vt:lpstr>
      <vt:lpstr>3. Beispiel-Aufgaben WT</vt:lpstr>
      <vt:lpstr>3. Beispiel-Erklärung WT</vt:lpstr>
      <vt:lpstr>4. Beispiel-Einsatz mit B-Rohr</vt:lpstr>
      <vt:lpstr>4. Beispiel-Aufgaben AT</vt:lpstr>
      <vt:lpstr>4. Beispiel-Aufgaben AT mit Schläuchen</vt:lpstr>
      <vt:lpstr>4. Beispiel-Aufgaben WT</vt:lpstr>
      <vt:lpstr>4. Beispiel-Aufgaben WT mit Schläuchen</vt:lpstr>
      <vt:lpstr>5. Beispiel-Schaumrohreinsatz</vt:lpstr>
      <vt:lpstr>5. Beispiel-Aufgaben AT</vt:lpstr>
      <vt:lpstr>5. Beispiel-Aufgaben AT mit Schläuchen</vt:lpstr>
      <vt:lpstr>5. Beispiel-Aufgaben WT</vt:lpstr>
      <vt:lpstr>5. Beispiel-Aufgaben WT mit Schläuchen</vt:lpstr>
      <vt:lpstr>6. Beispiel-Einsatz mit Schnellangriff</vt:lpstr>
      <vt:lpstr>6. Beispiel-Aufgaben AT mit Schläuchen</vt:lpstr>
      <vt:lpstr>6. Beispiel-Aufgaben AT</vt:lpstr>
      <vt:lpstr>Grundsätzliche Aufgaben des Truppführers</vt:lpstr>
      <vt:lpstr>Fortsetzung-Aufgaben des Truppführers</vt:lpstr>
      <vt:lpstr>Fortsetzung-Aufgaben des Truppführers</vt:lpstr>
      <vt:lpstr>Besonderheiten beim Kellerbrand</vt:lpstr>
      <vt:lpstr>Besonderheiten beim Zimmer/Wohnungsbrand</vt:lpstr>
      <vt:lpstr>Besonderheiten Dachstuhlbrand</vt:lpstr>
    </vt:vector>
  </TitlesOfParts>
  <Company>LFKS Rheinland-Pfalz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Deckblatt</dc:title>
  <dc:creator>Marc Ackermann</dc:creator>
  <cp:lastModifiedBy>Thomas Zinken</cp:lastModifiedBy>
  <cp:revision>4</cp:revision>
  <dcterms:created xsi:type="dcterms:W3CDTF">2019-10-16T05:43:10Z</dcterms:created>
  <dcterms:modified xsi:type="dcterms:W3CDTF">2024-07-10T06:06:47Z</dcterms:modified>
</cp:coreProperties>
</file>