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45347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17479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40251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6906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1721817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33548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45745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443235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541393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25809286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03431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3"/>
          <p:cNvSpPr txBox="1">
            <a:spLocks noChangeArrowheads="1"/>
          </p:cNvSpPr>
          <p:nvPr/>
        </p:nvSpPr>
        <p:spPr bwMode="auto">
          <a:xfrm>
            <a:off x="1371600" y="304800"/>
            <a:ext cx="1858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1000" b="1" smtClean="0">
                <a:solidFill>
                  <a:srgbClr val="000000"/>
                </a:solidFill>
                <a:latin typeface="Arial" pitchFamily="34" charset="0"/>
              </a:rPr>
              <a:t>Feuerwehr-Kreisausbildung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1000" b="1" smtClean="0">
                <a:solidFill>
                  <a:srgbClr val="000000"/>
                </a:solidFill>
                <a:latin typeface="Arial" pitchFamily="34" charset="0"/>
              </a:rPr>
              <a:t>Rheinland-Pfalz</a:t>
            </a:r>
            <a:endParaRPr lang="de-DE" altLang="de-DE" sz="1600" b="1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6096000" y="228600"/>
            <a:ext cx="1919288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800" b="1" smtClean="0">
                <a:solidFill>
                  <a:srgbClr val="000000"/>
                </a:solidFill>
                <a:latin typeface="Arial" pitchFamily="34" charset="0"/>
              </a:rPr>
              <a:t>Lehrgang: Truppführer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800" b="1" smtClean="0">
                <a:solidFill>
                  <a:srgbClr val="000000"/>
                </a:solidFill>
                <a:latin typeface="Arial" pitchFamily="34" charset="0"/>
              </a:rPr>
              <a:t>Thema:      Rechtsgrundlagen Teil 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800" b="1" smtClean="0">
                <a:solidFill>
                  <a:srgbClr val="000000"/>
                </a:solidFill>
                <a:latin typeface="Arial" pitchFamily="34" charset="0"/>
              </a:rPr>
              <a:t>Stand:        07/2019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altLang="de-DE" sz="1000" b="1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533400" y="990600"/>
            <a:ext cx="8001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533400" y="6096000"/>
            <a:ext cx="8001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pic>
        <p:nvPicPr>
          <p:cNvPr id="1030" name="Picture 7" descr="Rplfarb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55086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609600" y="6172200"/>
            <a:ext cx="37369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 sz="800" smtClean="0">
                <a:solidFill>
                  <a:srgbClr val="000000"/>
                </a:solidFill>
                <a:latin typeface="Arial" pitchFamily="34" charset="0"/>
              </a:rPr>
              <a:t>© Copyright 2007: Feuerwehr- und Katastrophenschutzschule Rheinland-Pfalz</a:t>
            </a:r>
          </a:p>
        </p:txBody>
      </p:sp>
    </p:spTree>
    <p:extLst>
      <p:ext uri="{BB962C8B-B14F-4D97-AF65-F5344CB8AC3E}">
        <p14:creationId xmlns:p14="http://schemas.microsoft.com/office/powerpoint/2010/main" val="68774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Rheinland-Pfalz#cite_note-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0"/>
          <p:cNvSpPr>
            <a:spLocks noChangeArrowheads="1"/>
          </p:cNvSpPr>
          <p:nvPr/>
        </p:nvSpPr>
        <p:spPr bwMode="auto">
          <a:xfrm>
            <a:off x="1042988" y="1946275"/>
            <a:ext cx="69215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3315" name="Rectangle 21"/>
          <p:cNvSpPr>
            <a:spLocks noChangeArrowheads="1"/>
          </p:cNvSpPr>
          <p:nvPr/>
        </p:nvSpPr>
        <p:spPr bwMode="auto">
          <a:xfrm>
            <a:off x="1050925" y="2049463"/>
            <a:ext cx="1912938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3316" name="Rectangle 23"/>
          <p:cNvSpPr>
            <a:spLocks noChangeArrowheads="1"/>
          </p:cNvSpPr>
          <p:nvPr/>
        </p:nvSpPr>
        <p:spPr bwMode="auto">
          <a:xfrm>
            <a:off x="2879725" y="2049463"/>
            <a:ext cx="503555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3317" name="Rectangle 27"/>
          <p:cNvSpPr>
            <a:spLocks noChangeArrowheads="1"/>
          </p:cNvSpPr>
          <p:nvPr/>
        </p:nvSpPr>
        <p:spPr bwMode="auto">
          <a:xfrm>
            <a:off x="611188" y="6332538"/>
            <a:ext cx="1800225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800">
                <a:solidFill>
                  <a:srgbClr val="000000"/>
                </a:solidFill>
                <a:latin typeface="Arial" pitchFamily="34" charset="0"/>
              </a:rPr>
              <a:t>Bildquelle: LFKS</a:t>
            </a:r>
          </a:p>
        </p:txBody>
      </p:sp>
      <p:sp>
        <p:nvSpPr>
          <p:cNvPr id="13318" name="Rectangle 28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04025" y="6308725"/>
            <a:ext cx="585788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700" smtClean="0">
                <a:solidFill>
                  <a:schemeClr val="bg1"/>
                </a:solidFill>
                <a:latin typeface="Arial" pitchFamily="34" charset="0"/>
              </a:rPr>
              <a:t>Deckblatt</a:t>
            </a:r>
          </a:p>
        </p:txBody>
      </p:sp>
      <p:sp>
        <p:nvSpPr>
          <p:cNvPr id="13319" name="Rechteck 2"/>
          <p:cNvSpPr>
            <a:spLocks noChangeArrowheads="1"/>
          </p:cNvSpPr>
          <p:nvPr/>
        </p:nvSpPr>
        <p:spPr bwMode="auto">
          <a:xfrm>
            <a:off x="971550" y="2078038"/>
            <a:ext cx="7561263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800" b="1">
                <a:solidFill>
                  <a:srgbClr val="000000"/>
                </a:solidFill>
                <a:latin typeface="Helvetica-Bold"/>
              </a:rPr>
              <a:t>Lehrgang: Truppführer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2800" b="1">
              <a:solidFill>
                <a:srgbClr val="000000"/>
              </a:solidFill>
              <a:latin typeface="Helvetica-Bold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b="1">
                <a:solidFill>
                  <a:srgbClr val="3333CD"/>
                </a:solidFill>
                <a:latin typeface="Helvetica-Bold"/>
              </a:rPr>
              <a:t>2. Rechtsgrundlagen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b="1">
              <a:solidFill>
                <a:srgbClr val="3333CD"/>
              </a:solidFill>
              <a:latin typeface="Helvetica-Bold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b="1">
                <a:solidFill>
                  <a:srgbClr val="3333CD"/>
                </a:solidFill>
                <a:latin typeface="Helvetica-Bold"/>
              </a:rPr>
              <a:t>2.1 </a:t>
            </a:r>
            <a:r>
              <a:rPr lang="de-DE" altLang="de-DE" sz="2000" b="1">
                <a:solidFill>
                  <a:srgbClr val="3333CD"/>
                </a:solidFill>
                <a:latin typeface="Helvetica-Bold"/>
              </a:rPr>
              <a:t>Aufgabenträger / Aufgaben der Gemeinden,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000" b="1">
                <a:solidFill>
                  <a:srgbClr val="3333CD"/>
                </a:solidFill>
                <a:latin typeface="Helvetica-Bold"/>
              </a:rPr>
              <a:t>der Landkreise und der kreisfreien Städte sowie des Landes</a:t>
            </a:r>
            <a:endParaRPr lang="de-DE" altLang="de-DE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131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hteck 1"/>
          <p:cNvSpPr>
            <a:spLocks noChangeArrowheads="1"/>
          </p:cNvSpPr>
          <p:nvPr/>
        </p:nvSpPr>
        <p:spPr bwMode="auto">
          <a:xfrm>
            <a:off x="468313" y="1125538"/>
            <a:ext cx="8567737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 b="1">
                <a:solidFill>
                  <a:srgbClr val="3333CD"/>
                </a:solidFill>
                <a:latin typeface="Helvetica-Bold"/>
              </a:rPr>
              <a:t>Aufgabenträger des Brandschutzes und der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 b="1">
                <a:solidFill>
                  <a:srgbClr val="3333CD"/>
                </a:solidFill>
                <a:latin typeface="Helvetica-Bold"/>
              </a:rPr>
              <a:t>Allgemeinen Hilfe (§ 2 LBKG)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>
                <a:solidFill>
                  <a:srgbClr val="000000"/>
                </a:solidFill>
                <a:latin typeface="Helvetica" pitchFamily="34" charset="0"/>
              </a:rPr>
              <a:t>Aufgabenträger sind: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>
                <a:solidFill>
                  <a:srgbClr val="CD3300"/>
                </a:solidFill>
                <a:latin typeface="Helvetica" pitchFamily="34" charset="0"/>
              </a:rPr>
              <a:t>	• </a:t>
            </a:r>
            <a:r>
              <a:rPr lang="de-DE" altLang="de-DE" sz="1800" b="1">
                <a:solidFill>
                  <a:srgbClr val="CD3300"/>
                </a:solidFill>
                <a:latin typeface="Helvetica-Bold"/>
              </a:rPr>
              <a:t>die Gemeinden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>
                <a:solidFill>
                  <a:srgbClr val="000000"/>
                </a:solidFill>
                <a:latin typeface="Helvetica" pitchFamily="34" charset="0"/>
              </a:rPr>
              <a:t>	für den Brandschutz und die Allgemeine Hilfe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800">
              <a:solidFill>
                <a:srgbClr val="000000"/>
              </a:solidFill>
              <a:latin typeface="Helvetica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>
                <a:solidFill>
                  <a:srgbClr val="CD3300"/>
                </a:solidFill>
                <a:latin typeface="Helvetica" pitchFamily="34" charset="0"/>
              </a:rPr>
              <a:t>• </a:t>
            </a:r>
            <a:r>
              <a:rPr lang="de-DE" altLang="de-DE" sz="1800" b="1">
                <a:solidFill>
                  <a:srgbClr val="CD3300"/>
                </a:solidFill>
                <a:latin typeface="Helvetica-Bold"/>
              </a:rPr>
              <a:t>die Landkreise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>
                <a:solidFill>
                  <a:srgbClr val="000000"/>
                </a:solidFill>
                <a:latin typeface="Helvetica" pitchFamily="34" charset="0"/>
              </a:rPr>
              <a:t>für den überörtlichen Brandschutz und die überörtliche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>
                <a:solidFill>
                  <a:srgbClr val="000000"/>
                </a:solidFill>
                <a:latin typeface="Helvetica" pitchFamily="34" charset="0"/>
              </a:rPr>
              <a:t>Allgemeine Hilfe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800">
              <a:solidFill>
                <a:srgbClr val="000000"/>
              </a:solidFill>
              <a:latin typeface="Helvetica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>
                <a:solidFill>
                  <a:srgbClr val="CD3300"/>
                </a:solidFill>
                <a:latin typeface="Helvetica" pitchFamily="34" charset="0"/>
              </a:rPr>
              <a:t>• </a:t>
            </a:r>
            <a:r>
              <a:rPr lang="de-DE" altLang="de-DE" sz="1800" b="1">
                <a:solidFill>
                  <a:srgbClr val="CD3300"/>
                </a:solidFill>
                <a:latin typeface="Helvetica-Bold"/>
              </a:rPr>
              <a:t>die Landkreise und kreisfreien Städte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>
                <a:solidFill>
                  <a:srgbClr val="000000"/>
                </a:solidFill>
                <a:latin typeface="Helvetica" pitchFamily="34" charset="0"/>
              </a:rPr>
              <a:t>für den Katastrophenschutz und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800">
              <a:solidFill>
                <a:srgbClr val="000000"/>
              </a:solidFill>
              <a:latin typeface="Helvetica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>
                <a:solidFill>
                  <a:srgbClr val="CD3300"/>
                </a:solidFill>
                <a:latin typeface="Helvetica" pitchFamily="34" charset="0"/>
              </a:rPr>
              <a:t>• </a:t>
            </a:r>
            <a:r>
              <a:rPr lang="de-DE" altLang="de-DE" sz="1800" b="1">
                <a:solidFill>
                  <a:srgbClr val="CD3300"/>
                </a:solidFill>
                <a:latin typeface="Helvetica-Bold"/>
              </a:rPr>
              <a:t>das Land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>
                <a:solidFill>
                  <a:srgbClr val="000000"/>
                </a:solidFill>
                <a:latin typeface="Helvetica" pitchFamily="34" charset="0"/>
              </a:rPr>
              <a:t>für die zentralen Aufgaben des Brandschutzes, der Allgemeinen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>
                <a:solidFill>
                  <a:srgbClr val="000000"/>
                </a:solidFill>
                <a:latin typeface="Helvetica" pitchFamily="34" charset="0"/>
              </a:rPr>
              <a:t>Hilfe und des Katastrophenschutzes sowie die Aufgaben des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>
                <a:solidFill>
                  <a:srgbClr val="000000"/>
                </a:solidFill>
                <a:latin typeface="Helvetica" pitchFamily="34" charset="0"/>
              </a:rPr>
              <a:t>vorbeugenden Gefahrenschutzes nach diesem Gesetz.</a:t>
            </a:r>
            <a:endParaRPr lang="de-DE" altLang="de-DE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3468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hteck 1"/>
          <p:cNvSpPr>
            <a:spLocks noChangeArrowheads="1"/>
          </p:cNvSpPr>
          <p:nvPr/>
        </p:nvSpPr>
        <p:spPr bwMode="auto">
          <a:xfrm>
            <a:off x="250825" y="1350963"/>
            <a:ext cx="871378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 b="1">
                <a:solidFill>
                  <a:srgbClr val="3333CD"/>
                </a:solidFill>
                <a:latin typeface="Helvetica-Bold"/>
              </a:rPr>
              <a:t>Aufgabenträger des Brandschutzes und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 b="1">
                <a:solidFill>
                  <a:srgbClr val="3333CD"/>
                </a:solidFill>
                <a:latin typeface="Helvetica-Bold"/>
              </a:rPr>
              <a:t>	der Allgemeinen Hilfe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800" b="1">
              <a:solidFill>
                <a:srgbClr val="3333CD"/>
              </a:solidFill>
              <a:latin typeface="Helvetica-Bold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 b="1">
                <a:solidFill>
                  <a:srgbClr val="000000"/>
                </a:solidFill>
                <a:latin typeface="Helvetica-Bold"/>
              </a:rPr>
              <a:t>	143 </a:t>
            </a:r>
            <a:r>
              <a:rPr lang="de-DE" altLang="de-DE" sz="1800">
                <a:solidFill>
                  <a:srgbClr val="000000"/>
                </a:solidFill>
                <a:latin typeface="Helvetica" pitchFamily="34" charset="0"/>
              </a:rPr>
              <a:t>Verbandsgemeinden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 b="1">
                <a:solidFill>
                  <a:srgbClr val="000000"/>
                </a:solidFill>
                <a:latin typeface="Helvetica-Bold"/>
              </a:rPr>
              <a:t>	  25 </a:t>
            </a:r>
            <a:r>
              <a:rPr lang="de-DE" altLang="de-DE" sz="1800">
                <a:solidFill>
                  <a:srgbClr val="000000"/>
                </a:solidFill>
                <a:latin typeface="Helvetica" pitchFamily="34" charset="0"/>
              </a:rPr>
              <a:t>Stadtverwaltungen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 b="1">
                <a:solidFill>
                  <a:srgbClr val="000000"/>
                </a:solidFill>
                <a:latin typeface="Helvetica-Bold"/>
              </a:rPr>
              <a:t>	  30 </a:t>
            </a:r>
            <a:r>
              <a:rPr lang="de-DE" altLang="de-DE" sz="1800">
                <a:solidFill>
                  <a:srgbClr val="000000"/>
                </a:solidFill>
                <a:latin typeface="Helvetica" pitchFamily="34" charset="0"/>
              </a:rPr>
              <a:t>verbandsfreie Gemeinden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800">
              <a:solidFill>
                <a:srgbClr val="000000"/>
              </a:solidFill>
              <a:latin typeface="Helvetica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800">
              <a:solidFill>
                <a:srgbClr val="000000"/>
              </a:solidFill>
              <a:latin typeface="Helvetica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 b="1">
                <a:solidFill>
                  <a:srgbClr val="CD3300"/>
                </a:solidFill>
                <a:latin typeface="Helvetica-Bold"/>
              </a:rPr>
              <a:t>Aufgabenträger des Katastrophenschutzes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800" b="1">
              <a:solidFill>
                <a:srgbClr val="CD3300"/>
              </a:solidFill>
              <a:latin typeface="Helvetica-Bold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 b="1">
                <a:solidFill>
                  <a:srgbClr val="000000"/>
                </a:solidFill>
                <a:latin typeface="Helvetica-Bold"/>
              </a:rPr>
              <a:t>24 </a:t>
            </a:r>
            <a:r>
              <a:rPr lang="de-DE" altLang="de-DE" sz="1800">
                <a:solidFill>
                  <a:srgbClr val="000000"/>
                </a:solidFill>
                <a:latin typeface="Helvetica" pitchFamily="34" charset="0"/>
              </a:rPr>
              <a:t>Landkreise und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 b="1">
                <a:solidFill>
                  <a:srgbClr val="000000"/>
                </a:solidFill>
                <a:latin typeface="Helvetica-Bold"/>
              </a:rPr>
              <a:t>12 </a:t>
            </a:r>
            <a:r>
              <a:rPr lang="de-DE" altLang="de-DE" sz="1800">
                <a:solidFill>
                  <a:srgbClr val="000000"/>
                </a:solidFill>
                <a:latin typeface="Helvetica" pitchFamily="34" charset="0"/>
              </a:rPr>
              <a:t>kreisfreie Städte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800">
              <a:solidFill>
                <a:srgbClr val="000000"/>
              </a:solidFill>
              <a:latin typeface="Helvetica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800">
              <a:solidFill>
                <a:srgbClr val="000000"/>
              </a:solidFill>
              <a:latin typeface="Helvetica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800">
              <a:solidFill>
                <a:srgbClr val="000000"/>
              </a:solidFill>
              <a:latin typeface="Helvetica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 b="1">
                <a:solidFill>
                  <a:srgbClr val="000000"/>
                </a:solidFill>
                <a:latin typeface="Helvetica-Bold"/>
              </a:rPr>
              <a:t>Bundesland Rheinland-Pfalz</a:t>
            </a:r>
            <a:endParaRPr lang="de-DE" altLang="de-DE" sz="1800">
              <a:solidFill>
                <a:srgbClr val="000000"/>
              </a:solidFill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465263"/>
            <a:ext cx="3311525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hteck 2"/>
          <p:cNvSpPr>
            <a:spLocks noChangeArrowheads="1"/>
          </p:cNvSpPr>
          <p:nvPr/>
        </p:nvSpPr>
        <p:spPr bwMode="auto">
          <a:xfrm>
            <a:off x="5508625" y="5707063"/>
            <a:ext cx="24368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Fläche: 19.854,21</a:t>
            </a:r>
            <a:r>
              <a:rPr lang="de-DE" altLang="de-DE" sz="1600" baseline="3000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3"/>
              </a:rPr>
              <a:t>[1]</a:t>
            </a:r>
            <a:r>
              <a:rPr lang="de-DE" altLang="de-DE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km² </a:t>
            </a:r>
          </a:p>
        </p:txBody>
      </p:sp>
      <p:sp>
        <p:nvSpPr>
          <p:cNvPr id="15365" name="Rechteck 4"/>
          <p:cNvSpPr>
            <a:spLocks noChangeArrowheads="1"/>
          </p:cNvSpPr>
          <p:nvPr/>
        </p:nvSpPr>
        <p:spPr bwMode="auto">
          <a:xfrm>
            <a:off x="5292725" y="981075"/>
            <a:ext cx="36687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Einwohnerzahl:  4.084.844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(31. Dezember 2018) </a:t>
            </a:r>
          </a:p>
        </p:txBody>
      </p:sp>
    </p:spTree>
    <p:extLst>
      <p:ext uri="{BB962C8B-B14F-4D97-AF65-F5344CB8AC3E}">
        <p14:creationId xmlns:p14="http://schemas.microsoft.com/office/powerpoint/2010/main" val="26584434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llipse 6"/>
          <p:cNvSpPr>
            <a:spLocks noChangeArrowheads="1"/>
          </p:cNvSpPr>
          <p:nvPr/>
        </p:nvSpPr>
        <p:spPr bwMode="auto">
          <a:xfrm>
            <a:off x="3373438" y="2852738"/>
            <a:ext cx="2220912" cy="1303337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0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Aufgaben der Gemeinden</a:t>
            </a:r>
          </a:p>
        </p:txBody>
      </p:sp>
      <p:sp>
        <p:nvSpPr>
          <p:cNvPr id="13" name="Ellipse 12"/>
          <p:cNvSpPr>
            <a:spLocks noChangeArrowheads="1"/>
          </p:cNvSpPr>
          <p:nvPr/>
        </p:nvSpPr>
        <p:spPr bwMode="auto">
          <a:xfrm>
            <a:off x="6516688" y="1714500"/>
            <a:ext cx="2159000" cy="1282700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für Ausbildung und Fortbildung sorgen</a:t>
            </a:r>
          </a:p>
        </p:txBody>
      </p:sp>
      <p:sp>
        <p:nvSpPr>
          <p:cNvPr id="14" name="Ellipse 13"/>
          <p:cNvSpPr>
            <a:spLocks noChangeArrowheads="1"/>
          </p:cNvSpPr>
          <p:nvPr/>
        </p:nvSpPr>
        <p:spPr bwMode="auto">
          <a:xfrm>
            <a:off x="323850" y="3941763"/>
            <a:ext cx="2571750" cy="1216025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Maßnahmen zur Gefahrenabwehr treffen</a:t>
            </a:r>
          </a:p>
        </p:txBody>
      </p:sp>
      <p:sp>
        <p:nvSpPr>
          <p:cNvPr id="15" name="Ellipse 14"/>
          <p:cNvSpPr>
            <a:spLocks noChangeArrowheads="1"/>
          </p:cNvSpPr>
          <p:nvPr/>
        </p:nvSpPr>
        <p:spPr bwMode="auto">
          <a:xfrm>
            <a:off x="3373438" y="4811713"/>
            <a:ext cx="2300287" cy="1243012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Selbsthilfe der Bevölkerung fördern</a:t>
            </a:r>
          </a:p>
        </p:txBody>
      </p:sp>
      <p:sp>
        <p:nvSpPr>
          <p:cNvPr id="16" name="Ellipse 15"/>
          <p:cNvSpPr>
            <a:spLocks noChangeArrowheads="1"/>
          </p:cNvSpPr>
          <p:nvPr/>
        </p:nvSpPr>
        <p:spPr bwMode="auto">
          <a:xfrm>
            <a:off x="6300788" y="3965575"/>
            <a:ext cx="2019300" cy="1128713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Alarm- und Einsatzpläne aufstellen</a:t>
            </a:r>
          </a:p>
        </p:txBody>
      </p:sp>
      <p:sp>
        <p:nvSpPr>
          <p:cNvPr id="17" name="Ellipse 16"/>
          <p:cNvSpPr>
            <a:spLocks noChangeArrowheads="1"/>
          </p:cNvSpPr>
          <p:nvPr/>
        </p:nvSpPr>
        <p:spPr bwMode="auto">
          <a:xfrm>
            <a:off x="684213" y="1663700"/>
            <a:ext cx="2211387" cy="1333500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Unentgeltlich gegenseitige Hilfe leisten</a:t>
            </a:r>
          </a:p>
        </p:txBody>
      </p:sp>
      <p:sp>
        <p:nvSpPr>
          <p:cNvPr id="18" name="Ellipse 17"/>
          <p:cNvSpPr>
            <a:spLocks noChangeArrowheads="1"/>
          </p:cNvSpPr>
          <p:nvPr/>
        </p:nvSpPr>
        <p:spPr bwMode="auto">
          <a:xfrm>
            <a:off x="3298825" y="1098550"/>
            <a:ext cx="2178050" cy="1128713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Feuerwehr aufstellen und ausstatten</a:t>
            </a:r>
          </a:p>
        </p:txBody>
      </p:sp>
      <p:sp>
        <p:nvSpPr>
          <p:cNvPr id="16393" name="Pfeil nach rechts 18"/>
          <p:cNvSpPr>
            <a:spLocks noChangeArrowheads="1"/>
          </p:cNvSpPr>
          <p:nvPr/>
        </p:nvSpPr>
        <p:spPr bwMode="auto">
          <a:xfrm rot="-1926898">
            <a:off x="5648325" y="2922588"/>
            <a:ext cx="503238" cy="346075"/>
          </a:xfrm>
          <a:prstGeom prst="rightArrow">
            <a:avLst>
              <a:gd name="adj1" fmla="val 50000"/>
              <a:gd name="adj2" fmla="val 498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6394" name="Pfeil nach rechts 19"/>
          <p:cNvSpPr>
            <a:spLocks noChangeArrowheads="1"/>
          </p:cNvSpPr>
          <p:nvPr/>
        </p:nvSpPr>
        <p:spPr bwMode="auto">
          <a:xfrm rot="1766204">
            <a:off x="5551488" y="3840163"/>
            <a:ext cx="504825" cy="346075"/>
          </a:xfrm>
          <a:prstGeom prst="rightArrow">
            <a:avLst>
              <a:gd name="adj1" fmla="val 50000"/>
              <a:gd name="adj2" fmla="val 500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6395" name="Pfeil nach rechts 20"/>
          <p:cNvSpPr>
            <a:spLocks noChangeArrowheads="1"/>
          </p:cNvSpPr>
          <p:nvPr/>
        </p:nvSpPr>
        <p:spPr bwMode="auto">
          <a:xfrm rot="5400000">
            <a:off x="4270375" y="4338638"/>
            <a:ext cx="504825" cy="346075"/>
          </a:xfrm>
          <a:prstGeom prst="rightArrow">
            <a:avLst>
              <a:gd name="adj1" fmla="val 50000"/>
              <a:gd name="adj2" fmla="val 500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6396" name="Pfeil nach rechts 21"/>
          <p:cNvSpPr>
            <a:spLocks noChangeArrowheads="1"/>
          </p:cNvSpPr>
          <p:nvPr/>
        </p:nvSpPr>
        <p:spPr bwMode="auto">
          <a:xfrm rot="8515234">
            <a:off x="2932113" y="3824288"/>
            <a:ext cx="504825" cy="346075"/>
          </a:xfrm>
          <a:prstGeom prst="rightArrow">
            <a:avLst>
              <a:gd name="adj1" fmla="val 50000"/>
              <a:gd name="adj2" fmla="val 500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6397" name="Pfeil nach rechts 22"/>
          <p:cNvSpPr>
            <a:spLocks noChangeArrowheads="1"/>
          </p:cNvSpPr>
          <p:nvPr/>
        </p:nvSpPr>
        <p:spPr bwMode="auto">
          <a:xfrm rot="-8500303">
            <a:off x="2932113" y="2755900"/>
            <a:ext cx="504825" cy="346075"/>
          </a:xfrm>
          <a:prstGeom prst="rightArrow">
            <a:avLst>
              <a:gd name="adj1" fmla="val 50000"/>
              <a:gd name="adj2" fmla="val 500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6398" name="Pfeil nach rechts 23"/>
          <p:cNvSpPr>
            <a:spLocks noChangeArrowheads="1"/>
          </p:cNvSpPr>
          <p:nvPr/>
        </p:nvSpPr>
        <p:spPr bwMode="auto">
          <a:xfrm rot="-5400000">
            <a:off x="4249738" y="2344738"/>
            <a:ext cx="504825" cy="346075"/>
          </a:xfrm>
          <a:prstGeom prst="rightArrow">
            <a:avLst>
              <a:gd name="adj1" fmla="val 50000"/>
              <a:gd name="adj2" fmla="val 500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7690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llipse 6"/>
          <p:cNvSpPr>
            <a:spLocks noChangeArrowheads="1"/>
          </p:cNvSpPr>
          <p:nvPr/>
        </p:nvSpPr>
        <p:spPr bwMode="auto">
          <a:xfrm>
            <a:off x="3390900" y="2854325"/>
            <a:ext cx="2220913" cy="1404938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Aufgaben der kreisfreien Städte</a:t>
            </a:r>
          </a:p>
        </p:txBody>
      </p:sp>
      <p:sp>
        <p:nvSpPr>
          <p:cNvPr id="13" name="Ellipse 12"/>
          <p:cNvSpPr>
            <a:spLocks noChangeArrowheads="1"/>
          </p:cNvSpPr>
          <p:nvPr/>
        </p:nvSpPr>
        <p:spPr bwMode="auto">
          <a:xfrm>
            <a:off x="6300788" y="1663700"/>
            <a:ext cx="2374900" cy="1333500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400" b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Stäbe für KatS aufstellen</a:t>
            </a:r>
          </a:p>
        </p:txBody>
      </p:sp>
      <p:sp>
        <p:nvSpPr>
          <p:cNvPr id="14" name="Ellipse 13"/>
          <p:cNvSpPr>
            <a:spLocks noChangeArrowheads="1"/>
          </p:cNvSpPr>
          <p:nvPr/>
        </p:nvSpPr>
        <p:spPr bwMode="auto">
          <a:xfrm>
            <a:off x="323850" y="3941763"/>
            <a:ext cx="2571750" cy="1216025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Alarm- und Einsatzpläne für KatS aufstellen</a:t>
            </a:r>
          </a:p>
        </p:txBody>
      </p:sp>
      <p:sp>
        <p:nvSpPr>
          <p:cNvPr id="16" name="Ellipse 15"/>
          <p:cNvSpPr>
            <a:spLocks noChangeArrowheads="1"/>
          </p:cNvSpPr>
          <p:nvPr/>
        </p:nvSpPr>
        <p:spPr bwMode="auto">
          <a:xfrm>
            <a:off x="6300788" y="3965575"/>
            <a:ext cx="2592387" cy="1550988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für Aus- und Fortbildung der KatS-Angehörigen sorgen</a:t>
            </a:r>
          </a:p>
        </p:txBody>
      </p:sp>
      <p:sp>
        <p:nvSpPr>
          <p:cNvPr id="17" name="Ellipse 16"/>
          <p:cNvSpPr>
            <a:spLocks noChangeArrowheads="1"/>
          </p:cNvSpPr>
          <p:nvPr/>
        </p:nvSpPr>
        <p:spPr bwMode="auto">
          <a:xfrm>
            <a:off x="379413" y="1746250"/>
            <a:ext cx="2500312" cy="1349375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Sonstige Maßnahmen zur Gefahrenverhütung treffen</a:t>
            </a:r>
          </a:p>
        </p:txBody>
      </p:sp>
      <p:sp>
        <p:nvSpPr>
          <p:cNvPr id="18" name="Ellipse 17"/>
          <p:cNvSpPr>
            <a:spLocks noChangeArrowheads="1"/>
          </p:cNvSpPr>
          <p:nvPr/>
        </p:nvSpPr>
        <p:spPr bwMode="auto">
          <a:xfrm>
            <a:off x="3298825" y="1098550"/>
            <a:ext cx="2178050" cy="1128713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Einheiten und Einrichtungen im KatS aufstellen</a:t>
            </a:r>
          </a:p>
        </p:txBody>
      </p:sp>
      <p:sp>
        <p:nvSpPr>
          <p:cNvPr id="17416" name="Pfeil nach rechts 18"/>
          <p:cNvSpPr>
            <a:spLocks noChangeArrowheads="1"/>
          </p:cNvSpPr>
          <p:nvPr/>
        </p:nvSpPr>
        <p:spPr bwMode="auto">
          <a:xfrm rot="-1926898">
            <a:off x="5648325" y="2922588"/>
            <a:ext cx="503238" cy="346075"/>
          </a:xfrm>
          <a:prstGeom prst="rightArrow">
            <a:avLst>
              <a:gd name="adj1" fmla="val 50000"/>
              <a:gd name="adj2" fmla="val 498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7417" name="Pfeil nach rechts 19"/>
          <p:cNvSpPr>
            <a:spLocks noChangeArrowheads="1"/>
          </p:cNvSpPr>
          <p:nvPr/>
        </p:nvSpPr>
        <p:spPr bwMode="auto">
          <a:xfrm rot="1766204">
            <a:off x="5570538" y="3840163"/>
            <a:ext cx="504825" cy="346075"/>
          </a:xfrm>
          <a:prstGeom prst="rightArrow">
            <a:avLst>
              <a:gd name="adj1" fmla="val 50000"/>
              <a:gd name="adj2" fmla="val 500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7418" name="Pfeil nach rechts 21"/>
          <p:cNvSpPr>
            <a:spLocks noChangeArrowheads="1"/>
          </p:cNvSpPr>
          <p:nvPr/>
        </p:nvSpPr>
        <p:spPr bwMode="auto">
          <a:xfrm rot="8515234">
            <a:off x="2932113" y="3824288"/>
            <a:ext cx="504825" cy="346075"/>
          </a:xfrm>
          <a:prstGeom prst="rightArrow">
            <a:avLst>
              <a:gd name="adj1" fmla="val 50000"/>
              <a:gd name="adj2" fmla="val 500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7419" name="Pfeil nach rechts 22"/>
          <p:cNvSpPr>
            <a:spLocks noChangeArrowheads="1"/>
          </p:cNvSpPr>
          <p:nvPr/>
        </p:nvSpPr>
        <p:spPr bwMode="auto">
          <a:xfrm rot="-8500303">
            <a:off x="2932113" y="2755900"/>
            <a:ext cx="504825" cy="346075"/>
          </a:xfrm>
          <a:prstGeom prst="rightArrow">
            <a:avLst>
              <a:gd name="adj1" fmla="val 50000"/>
              <a:gd name="adj2" fmla="val 500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7420" name="Pfeil nach rechts 23"/>
          <p:cNvSpPr>
            <a:spLocks noChangeArrowheads="1"/>
          </p:cNvSpPr>
          <p:nvPr/>
        </p:nvSpPr>
        <p:spPr bwMode="auto">
          <a:xfrm rot="-5400000">
            <a:off x="4249738" y="2344738"/>
            <a:ext cx="504825" cy="346075"/>
          </a:xfrm>
          <a:prstGeom prst="rightArrow">
            <a:avLst>
              <a:gd name="adj1" fmla="val 50000"/>
              <a:gd name="adj2" fmla="val 500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6790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 bwMode="auto">
          <a:xfrm>
            <a:off x="3390900" y="2854325"/>
            <a:ext cx="2220913" cy="140493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Aufgaben der Landkreise</a:t>
            </a:r>
          </a:p>
        </p:txBody>
      </p:sp>
      <p:sp>
        <p:nvSpPr>
          <p:cNvPr id="13" name="Ellipse 12"/>
          <p:cNvSpPr>
            <a:spLocks noChangeArrowheads="1"/>
          </p:cNvSpPr>
          <p:nvPr/>
        </p:nvSpPr>
        <p:spPr bwMode="auto">
          <a:xfrm>
            <a:off x="6300788" y="1663700"/>
            <a:ext cx="2374900" cy="1333500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400" b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Stäbe für KatS bereitzuhalten</a:t>
            </a:r>
          </a:p>
        </p:txBody>
      </p:sp>
      <p:sp>
        <p:nvSpPr>
          <p:cNvPr id="14" name="Ellipse 13"/>
          <p:cNvSpPr>
            <a:spLocks noChangeArrowheads="1"/>
          </p:cNvSpPr>
          <p:nvPr/>
        </p:nvSpPr>
        <p:spPr bwMode="auto">
          <a:xfrm>
            <a:off x="323850" y="3941763"/>
            <a:ext cx="2571750" cy="1216025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Alarm- und Einsatzpläne aufstellen</a:t>
            </a:r>
          </a:p>
        </p:txBody>
      </p:sp>
      <p:sp>
        <p:nvSpPr>
          <p:cNvPr id="16" name="Ellipse 15"/>
          <p:cNvSpPr>
            <a:spLocks noChangeArrowheads="1"/>
          </p:cNvSpPr>
          <p:nvPr/>
        </p:nvSpPr>
        <p:spPr bwMode="auto">
          <a:xfrm>
            <a:off x="6300788" y="3965575"/>
            <a:ext cx="2592387" cy="1550988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für Aus- und Fortbildung des KatS- und Stabpersonals sorgen</a:t>
            </a:r>
          </a:p>
        </p:txBody>
      </p:sp>
      <p:sp>
        <p:nvSpPr>
          <p:cNvPr id="17" name="Ellipse 16"/>
          <p:cNvSpPr>
            <a:spLocks noChangeArrowheads="1"/>
          </p:cNvSpPr>
          <p:nvPr/>
        </p:nvSpPr>
        <p:spPr bwMode="auto">
          <a:xfrm>
            <a:off x="179388" y="1746250"/>
            <a:ext cx="2879725" cy="1349375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sonstige Maßnahmen zur Gefahrenverhütung treffen</a:t>
            </a:r>
          </a:p>
        </p:txBody>
      </p:sp>
      <p:sp>
        <p:nvSpPr>
          <p:cNvPr id="18" name="Ellipse 17"/>
          <p:cNvSpPr>
            <a:spLocks noChangeArrowheads="1"/>
          </p:cNvSpPr>
          <p:nvPr/>
        </p:nvSpPr>
        <p:spPr bwMode="auto">
          <a:xfrm>
            <a:off x="3316288" y="1038225"/>
            <a:ext cx="2295525" cy="1231900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Bauliche Anlagen, Einheiten für die überörtliche Allgemeine Hilfe bereitzuhalten</a:t>
            </a:r>
          </a:p>
        </p:txBody>
      </p:sp>
      <p:sp>
        <p:nvSpPr>
          <p:cNvPr id="18440" name="Pfeil nach rechts 18"/>
          <p:cNvSpPr>
            <a:spLocks noChangeArrowheads="1"/>
          </p:cNvSpPr>
          <p:nvPr/>
        </p:nvSpPr>
        <p:spPr bwMode="auto">
          <a:xfrm rot="-1926898">
            <a:off x="5648325" y="2922588"/>
            <a:ext cx="503238" cy="346075"/>
          </a:xfrm>
          <a:prstGeom prst="rightArrow">
            <a:avLst>
              <a:gd name="adj1" fmla="val 50000"/>
              <a:gd name="adj2" fmla="val 498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8441" name="Pfeil nach rechts 19"/>
          <p:cNvSpPr>
            <a:spLocks noChangeArrowheads="1"/>
          </p:cNvSpPr>
          <p:nvPr/>
        </p:nvSpPr>
        <p:spPr bwMode="auto">
          <a:xfrm rot="1766204">
            <a:off x="5602288" y="4024313"/>
            <a:ext cx="504825" cy="346075"/>
          </a:xfrm>
          <a:prstGeom prst="rightArrow">
            <a:avLst>
              <a:gd name="adj1" fmla="val 50000"/>
              <a:gd name="adj2" fmla="val 500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8442" name="Pfeil nach rechts 21"/>
          <p:cNvSpPr>
            <a:spLocks noChangeArrowheads="1"/>
          </p:cNvSpPr>
          <p:nvPr/>
        </p:nvSpPr>
        <p:spPr bwMode="auto">
          <a:xfrm rot="8515234">
            <a:off x="2932113" y="3824288"/>
            <a:ext cx="504825" cy="346075"/>
          </a:xfrm>
          <a:prstGeom prst="rightArrow">
            <a:avLst>
              <a:gd name="adj1" fmla="val 50000"/>
              <a:gd name="adj2" fmla="val 500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8443" name="Pfeil nach rechts 22"/>
          <p:cNvSpPr>
            <a:spLocks noChangeArrowheads="1"/>
          </p:cNvSpPr>
          <p:nvPr/>
        </p:nvSpPr>
        <p:spPr bwMode="auto">
          <a:xfrm rot="-8500303">
            <a:off x="2932113" y="2755900"/>
            <a:ext cx="504825" cy="346075"/>
          </a:xfrm>
          <a:prstGeom prst="rightArrow">
            <a:avLst>
              <a:gd name="adj1" fmla="val 50000"/>
              <a:gd name="adj2" fmla="val 500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8444" name="Pfeil nach rechts 23"/>
          <p:cNvSpPr>
            <a:spLocks noChangeArrowheads="1"/>
          </p:cNvSpPr>
          <p:nvPr/>
        </p:nvSpPr>
        <p:spPr bwMode="auto">
          <a:xfrm rot="-5400000">
            <a:off x="4249738" y="2344738"/>
            <a:ext cx="504825" cy="346075"/>
          </a:xfrm>
          <a:prstGeom prst="rightArrow">
            <a:avLst>
              <a:gd name="adj1" fmla="val 50000"/>
              <a:gd name="adj2" fmla="val 500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5572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 bwMode="auto">
          <a:xfrm>
            <a:off x="3498850" y="2963863"/>
            <a:ext cx="2044700" cy="12223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Aufgaben des Landes</a:t>
            </a:r>
          </a:p>
        </p:txBody>
      </p:sp>
      <p:sp>
        <p:nvSpPr>
          <p:cNvPr id="13" name="Ellipse 12"/>
          <p:cNvSpPr>
            <a:spLocks noChangeArrowheads="1"/>
          </p:cNvSpPr>
          <p:nvPr/>
        </p:nvSpPr>
        <p:spPr bwMode="auto">
          <a:xfrm>
            <a:off x="6273800" y="1908175"/>
            <a:ext cx="2376488" cy="1333500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Stäbe bilden, die für den KatS notwendig sind</a:t>
            </a:r>
          </a:p>
        </p:txBody>
      </p:sp>
      <p:sp>
        <p:nvSpPr>
          <p:cNvPr id="14" name="Ellipse 13"/>
          <p:cNvSpPr>
            <a:spLocks noChangeArrowheads="1"/>
          </p:cNvSpPr>
          <p:nvPr/>
        </p:nvSpPr>
        <p:spPr bwMode="auto">
          <a:xfrm>
            <a:off x="323850" y="3941763"/>
            <a:ext cx="2571750" cy="1216025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die Gemeinden und Landkreise beraten</a:t>
            </a:r>
          </a:p>
        </p:txBody>
      </p:sp>
      <p:sp>
        <p:nvSpPr>
          <p:cNvPr id="16" name="Ellipse 15"/>
          <p:cNvSpPr>
            <a:spLocks noChangeArrowheads="1"/>
          </p:cNvSpPr>
          <p:nvPr/>
        </p:nvSpPr>
        <p:spPr bwMode="auto">
          <a:xfrm>
            <a:off x="6300788" y="3965575"/>
            <a:ext cx="2592387" cy="1550988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Erforderlichenfalls den Einsatz der Feuerwehren/KatS Einheiten anordnen</a:t>
            </a:r>
          </a:p>
        </p:txBody>
      </p:sp>
      <p:sp>
        <p:nvSpPr>
          <p:cNvPr id="17" name="Ellipse 16"/>
          <p:cNvSpPr>
            <a:spLocks noChangeArrowheads="1"/>
          </p:cNvSpPr>
          <p:nvPr/>
        </p:nvSpPr>
        <p:spPr bwMode="auto">
          <a:xfrm>
            <a:off x="169863" y="1746250"/>
            <a:ext cx="2879725" cy="1349375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die zusätzliche Ausrüstung für den KatS stützpunktartig bereithalten</a:t>
            </a:r>
          </a:p>
        </p:txBody>
      </p:sp>
      <p:sp>
        <p:nvSpPr>
          <p:cNvPr id="18" name="Ellipse 17"/>
          <p:cNvSpPr>
            <a:spLocks noChangeArrowheads="1"/>
          </p:cNvSpPr>
          <p:nvPr/>
        </p:nvSpPr>
        <p:spPr bwMode="auto">
          <a:xfrm>
            <a:off x="3316288" y="1038225"/>
            <a:ext cx="2295525" cy="1231900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Alarm- und Einsatzpläne z.B. für kerntechnische Anlagen aufstellen</a:t>
            </a:r>
          </a:p>
        </p:txBody>
      </p:sp>
      <p:sp>
        <p:nvSpPr>
          <p:cNvPr id="19464" name="Pfeil nach rechts 18"/>
          <p:cNvSpPr>
            <a:spLocks noChangeArrowheads="1"/>
          </p:cNvSpPr>
          <p:nvPr/>
        </p:nvSpPr>
        <p:spPr bwMode="auto">
          <a:xfrm rot="-1926898">
            <a:off x="5648325" y="2922588"/>
            <a:ext cx="503238" cy="346075"/>
          </a:xfrm>
          <a:prstGeom prst="rightArrow">
            <a:avLst>
              <a:gd name="adj1" fmla="val 50000"/>
              <a:gd name="adj2" fmla="val 498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9465" name="Pfeil nach rechts 19"/>
          <p:cNvSpPr>
            <a:spLocks noChangeArrowheads="1"/>
          </p:cNvSpPr>
          <p:nvPr/>
        </p:nvSpPr>
        <p:spPr bwMode="auto">
          <a:xfrm rot="1766204">
            <a:off x="5602288" y="4024313"/>
            <a:ext cx="504825" cy="346075"/>
          </a:xfrm>
          <a:prstGeom prst="rightArrow">
            <a:avLst>
              <a:gd name="adj1" fmla="val 50000"/>
              <a:gd name="adj2" fmla="val 500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9466" name="Pfeil nach rechts 21"/>
          <p:cNvSpPr>
            <a:spLocks noChangeArrowheads="1"/>
          </p:cNvSpPr>
          <p:nvPr/>
        </p:nvSpPr>
        <p:spPr bwMode="auto">
          <a:xfrm rot="8515234">
            <a:off x="2932113" y="3824288"/>
            <a:ext cx="504825" cy="346075"/>
          </a:xfrm>
          <a:prstGeom prst="rightArrow">
            <a:avLst>
              <a:gd name="adj1" fmla="val 50000"/>
              <a:gd name="adj2" fmla="val 500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9467" name="Pfeil nach rechts 22"/>
          <p:cNvSpPr>
            <a:spLocks noChangeArrowheads="1"/>
          </p:cNvSpPr>
          <p:nvPr/>
        </p:nvSpPr>
        <p:spPr bwMode="auto">
          <a:xfrm rot="-8500303">
            <a:off x="2932113" y="2755900"/>
            <a:ext cx="504825" cy="346075"/>
          </a:xfrm>
          <a:prstGeom prst="rightArrow">
            <a:avLst>
              <a:gd name="adj1" fmla="val 50000"/>
              <a:gd name="adj2" fmla="val 500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9468" name="Pfeil nach rechts 23"/>
          <p:cNvSpPr>
            <a:spLocks noChangeArrowheads="1"/>
          </p:cNvSpPr>
          <p:nvPr/>
        </p:nvSpPr>
        <p:spPr bwMode="auto">
          <a:xfrm rot="-5400000">
            <a:off x="4249738" y="2401888"/>
            <a:ext cx="504825" cy="346075"/>
          </a:xfrm>
          <a:prstGeom prst="rightArrow">
            <a:avLst>
              <a:gd name="adj1" fmla="val 50000"/>
              <a:gd name="adj2" fmla="val 500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5" name="Ellipse 14"/>
          <p:cNvSpPr>
            <a:spLocks noChangeArrowheads="1"/>
          </p:cNvSpPr>
          <p:nvPr/>
        </p:nvSpPr>
        <p:spPr bwMode="auto">
          <a:xfrm>
            <a:off x="3189288" y="4833938"/>
            <a:ext cx="2573337" cy="1214437"/>
          </a:xfrm>
          <a:prstGeom prst="ellipse">
            <a:avLst/>
          </a:prstGeom>
          <a:solidFill>
            <a:srgbClr val="BBF52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eine LFKS einrichten und unterhalten</a:t>
            </a:r>
          </a:p>
        </p:txBody>
      </p:sp>
      <p:sp>
        <p:nvSpPr>
          <p:cNvPr id="19470" name="Pfeil nach rechts 20"/>
          <p:cNvSpPr>
            <a:spLocks noChangeArrowheads="1"/>
          </p:cNvSpPr>
          <p:nvPr/>
        </p:nvSpPr>
        <p:spPr bwMode="auto">
          <a:xfrm rot="5400000">
            <a:off x="4250532" y="4360069"/>
            <a:ext cx="503237" cy="346075"/>
          </a:xfrm>
          <a:prstGeom prst="rightArrow">
            <a:avLst>
              <a:gd name="adj1" fmla="val 50000"/>
              <a:gd name="adj2" fmla="val 4989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803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  <p:bldP spid="15" grpId="0" animBg="1"/>
    </p:bldLst>
  </p:timing>
</p:sld>
</file>

<file path=ppt/theme/theme1.xml><?xml version="1.0" encoding="utf-8"?>
<a:theme xmlns:a="http://schemas.openxmlformats.org/drawingml/2006/main" name="_KAB-Folien-Layout-längsformat">
  <a:themeElements>
    <a:clrScheme name="_KAB-Folien-Layout-längs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_KAB-Folien-Layout-längsforma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_KAB-Folien-Layout-längs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KAB-Folien-Layout-längs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Bildschirmpräsentation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_KAB-Folien-Layout-längsformat</vt:lpstr>
      <vt:lpstr>Deckblatt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LFKS Rheinland-Pfalz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Deckblatt</dc:title>
  <dc:creator>Marc Ackermann</dc:creator>
  <cp:lastModifiedBy>Marc Ackermann</cp:lastModifiedBy>
  <cp:revision>1</cp:revision>
  <dcterms:created xsi:type="dcterms:W3CDTF">2019-10-10T05:49:13Z</dcterms:created>
  <dcterms:modified xsi:type="dcterms:W3CDTF">2019-10-10T05:50:37Z</dcterms:modified>
</cp:coreProperties>
</file>