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55"/>
  </p:notesMasterIdLst>
  <p:sldIdLst>
    <p:sldId id="272" r:id="rId5"/>
    <p:sldId id="273" r:id="rId6"/>
    <p:sldId id="274" r:id="rId7"/>
    <p:sldId id="315" r:id="rId8"/>
    <p:sldId id="314" r:id="rId9"/>
    <p:sldId id="275" r:id="rId10"/>
    <p:sldId id="276" r:id="rId11"/>
    <p:sldId id="277" r:id="rId12"/>
    <p:sldId id="279" r:id="rId13"/>
    <p:sldId id="280" r:id="rId14"/>
    <p:sldId id="281" r:id="rId15"/>
    <p:sldId id="317" r:id="rId16"/>
    <p:sldId id="282" r:id="rId17"/>
    <p:sldId id="321" r:id="rId18"/>
    <p:sldId id="283" r:id="rId19"/>
    <p:sldId id="318" r:id="rId20"/>
    <p:sldId id="284" r:id="rId21"/>
    <p:sldId id="316" r:id="rId22"/>
    <p:sldId id="287" r:id="rId23"/>
    <p:sldId id="288" r:id="rId24"/>
    <p:sldId id="289" r:id="rId25"/>
    <p:sldId id="322" r:id="rId26"/>
    <p:sldId id="328" r:id="rId27"/>
    <p:sldId id="286" r:id="rId28"/>
    <p:sldId id="320" r:id="rId29"/>
    <p:sldId id="295" r:id="rId30"/>
    <p:sldId id="296" r:id="rId31"/>
    <p:sldId id="297" r:id="rId32"/>
    <p:sldId id="298" r:id="rId33"/>
    <p:sldId id="319" r:id="rId34"/>
    <p:sldId id="299" r:id="rId35"/>
    <p:sldId id="300" r:id="rId36"/>
    <p:sldId id="301" r:id="rId37"/>
    <p:sldId id="323" r:id="rId38"/>
    <p:sldId id="302" r:id="rId39"/>
    <p:sldId id="303" r:id="rId40"/>
    <p:sldId id="306" r:id="rId41"/>
    <p:sldId id="307" r:id="rId42"/>
    <p:sldId id="304" r:id="rId43"/>
    <p:sldId id="324" r:id="rId44"/>
    <p:sldId id="305" r:id="rId45"/>
    <p:sldId id="326" r:id="rId46"/>
    <p:sldId id="308" r:id="rId47"/>
    <p:sldId id="325" r:id="rId48"/>
    <p:sldId id="327" r:id="rId49"/>
    <p:sldId id="309" r:id="rId50"/>
    <p:sldId id="310" r:id="rId51"/>
    <p:sldId id="311" r:id="rId52"/>
    <p:sldId id="312" r:id="rId53"/>
    <p:sldId id="313" r:id="rId5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FF"/>
    <a:srgbClr val="008000"/>
    <a:srgbClr val="FFCC99"/>
    <a:srgbClr val="FFCC66"/>
    <a:srgbClr val="99FFCC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22" autoAdjust="0"/>
  </p:normalViewPr>
  <p:slideViewPr>
    <p:cSldViewPr>
      <p:cViewPr varScale="1">
        <p:scale>
          <a:sx n="119" d="100"/>
          <a:sy n="119" d="100"/>
        </p:scale>
        <p:origin x="1374" y="102"/>
      </p:cViewPr>
      <p:guideLst>
        <p:guide orient="horz" pos="164"/>
        <p:guide pos="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notesViewPr>
    <p:cSldViewPr>
      <p:cViewPr varScale="1">
        <p:scale>
          <a:sx n="75" d="100"/>
          <a:sy n="75" d="100"/>
        </p:scale>
        <p:origin x="-3414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9F854AC-C034-48AC-8CFF-77CC06AFAD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7" tIns="45723" rIns="91447" bIns="45723" numCol="1" anchor="t" anchorCtr="0" compatLnSpc="1">
            <a:prstTxWarp prst="textNoShape">
              <a:avLst/>
            </a:prstTxWarp>
          </a:bodyPr>
          <a:lstStyle>
            <a:lvl1pPr defTabSz="913854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6AE158F-1CD4-4F16-81B7-366C9C911A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7" tIns="45723" rIns="91447" bIns="45723" numCol="1" anchor="t" anchorCtr="0" compatLnSpc="1">
            <a:prstTxWarp prst="textNoShape">
              <a:avLst/>
            </a:prstTxWarp>
          </a:bodyPr>
          <a:lstStyle>
            <a:lvl1pPr algn="r" defTabSz="913854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FB9CA5B-3050-48B2-893E-F64CD548B36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7FC5FCC6-C370-4AF4-AB9D-B3FC3931E1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7" tIns="45723" rIns="91447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Textformatierung des Masters zu bearbeiten.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85DF8A07-1D9A-4396-89D3-96F4B01A2F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7" tIns="45723" rIns="91447" bIns="45723" numCol="1" anchor="b" anchorCtr="0" compatLnSpc="1">
            <a:prstTxWarp prst="textNoShape">
              <a:avLst/>
            </a:prstTxWarp>
          </a:bodyPr>
          <a:lstStyle>
            <a:lvl1pPr defTabSz="913854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8ABD9D9C-FD7B-47FF-852A-507F12A37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7" tIns="45723" rIns="91447" bIns="45723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DC46E754-3B8E-45C2-A51E-0920027314B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8898844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1085232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92856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586398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3364875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2897953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939861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302034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6618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335886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032875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">
            <a:extLst>
              <a:ext uri="{FF2B5EF4-FFF2-40B4-BE49-F238E27FC236}">
                <a16:creationId xmlns:a16="http://schemas.microsoft.com/office/drawing/2014/main" id="{A0494FB6-5F9B-432C-8973-D45E8167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4800"/>
            <a:ext cx="185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DE" altLang="de-DE" sz="1000" b="1">
                <a:latin typeface="Arial" charset="0"/>
              </a:rPr>
              <a:t>Feuerwehr-Kreisausbildung</a:t>
            </a:r>
          </a:p>
          <a:p>
            <a:pPr algn="ctr">
              <a:defRPr/>
            </a:pPr>
            <a:r>
              <a:rPr lang="de-DE" altLang="de-DE" sz="1000" b="1">
                <a:latin typeface="Arial" charset="0"/>
              </a:rPr>
              <a:t>Rheinland-Pfalz</a:t>
            </a:r>
            <a:endParaRPr lang="de-DE" altLang="de-DE" sz="1600" b="1">
              <a:latin typeface="Arial" charset="0"/>
            </a:endParaRPr>
          </a:p>
        </p:txBody>
      </p:sp>
      <p:sp>
        <p:nvSpPr>
          <p:cNvPr id="1027" name="Text Box 4">
            <a:extLst>
              <a:ext uri="{FF2B5EF4-FFF2-40B4-BE49-F238E27FC236}">
                <a16:creationId xmlns:a16="http://schemas.microsoft.com/office/drawing/2014/main" id="{10B3EB67-0F2B-41DA-8420-3D71A03D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600"/>
            <a:ext cx="276066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altLang="de-DE" sz="800" b="1">
                <a:latin typeface="Arial" charset="0"/>
              </a:rPr>
              <a:t>Lehrgang: Truppführer</a:t>
            </a:r>
          </a:p>
          <a:p>
            <a:pPr>
              <a:defRPr/>
            </a:pPr>
            <a:r>
              <a:rPr lang="de-DE" altLang="de-DE" sz="800" b="1">
                <a:latin typeface="Arial" charset="0"/>
              </a:rPr>
              <a:t>Thema:      Brennen und Löschen</a:t>
            </a:r>
          </a:p>
          <a:p>
            <a:pPr>
              <a:defRPr/>
            </a:pPr>
            <a:r>
              <a:rPr lang="de-DE" altLang="de-DE" sz="800" b="1">
                <a:latin typeface="Arial" charset="0"/>
              </a:rPr>
              <a:t>                   - Löschmittel / Löschmitteleigenschaften /</a:t>
            </a:r>
          </a:p>
          <a:p>
            <a:pPr>
              <a:defRPr/>
            </a:pPr>
            <a:r>
              <a:rPr lang="de-DE" altLang="de-DE" sz="800" b="1">
                <a:latin typeface="Arial" charset="0"/>
              </a:rPr>
              <a:t>                     Löschwirkungen</a:t>
            </a:r>
          </a:p>
          <a:p>
            <a:pPr>
              <a:defRPr/>
            </a:pPr>
            <a:r>
              <a:rPr lang="de-DE" altLang="de-DE" sz="800" b="1">
                <a:latin typeface="Arial" charset="0"/>
              </a:rPr>
              <a:t>Stand:        01/2023</a:t>
            </a:r>
          </a:p>
          <a:p>
            <a:pPr>
              <a:defRPr/>
            </a:pPr>
            <a:endParaRPr lang="de-DE" altLang="de-DE" sz="1000" b="1">
              <a:latin typeface="Arial" charset="0"/>
            </a:endParaRPr>
          </a:p>
        </p:txBody>
      </p:sp>
      <p:sp>
        <p:nvSpPr>
          <p:cNvPr id="1028" name="Line 5">
            <a:extLst>
              <a:ext uri="{FF2B5EF4-FFF2-40B4-BE49-F238E27FC236}">
                <a16:creationId xmlns:a16="http://schemas.microsoft.com/office/drawing/2014/main" id="{817C0350-FEFF-45BD-8D4B-04FDD9797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90600"/>
            <a:ext cx="800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9" name="Line 6">
            <a:extLst>
              <a:ext uri="{FF2B5EF4-FFF2-40B4-BE49-F238E27FC236}">
                <a16:creationId xmlns:a16="http://schemas.microsoft.com/office/drawing/2014/main" id="{81BF35C0-2BBA-4134-991F-FF378AD55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096000"/>
            <a:ext cx="800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0" name="Picture 7" descr="Rplfarb3">
            <a:extLst>
              <a:ext uri="{FF2B5EF4-FFF2-40B4-BE49-F238E27FC236}">
                <a16:creationId xmlns:a16="http://schemas.microsoft.com/office/drawing/2014/main" id="{1787D414-1A30-4F49-8B16-A4F0CE08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5508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8">
            <a:extLst>
              <a:ext uri="{FF2B5EF4-FFF2-40B4-BE49-F238E27FC236}">
                <a16:creationId xmlns:a16="http://schemas.microsoft.com/office/drawing/2014/main" id="{C85B3C53-D6E5-41D3-AA30-A69177295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172200"/>
            <a:ext cx="3162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altLang="de-DE" sz="800">
                <a:latin typeface="Arial" charset="0"/>
              </a:rPr>
              <a:t>© Feuerwehr- und Katastrophenschutzakademie Rheinland-Pfalz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de/imgres?imgurl=http://fhh.hamburg.de/stadt/Aktuell/behoerden/justizbehoerde/zz-stammdaten/bilddaten/waage-blauton,property%3Dthumbnail.jpg&amp;imgrefurl=http://fhh.hamburg.de/stadt/Aktuell/justiz/e-justice/start.html&amp;h=60&amp;w=48&amp;sz=2&amp;hl=de&amp;start=24&amp;tbnid=F6kmcuXLxukR-M:&amp;tbnh=60&amp;tbnw=48&amp;prev=/images%3Fq%3DSymbol%2BWaage%26start%3D18%26ndsp%3D18%26svnum%3D10%26hl%3Dde%26lr%3D%26sa%3DN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fischers-fotogalerie.ch/images/bildnr.wass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de/imgres?imgurl=http://www.bioland.de/wissen/bilder/fotos/arg_luft.jpg&amp;imgrefurl=http://www.bioland.de/wissen/argument_10.html&amp;h=237&amp;w=158&amp;sz=23&amp;hl=de&amp;start=8&amp;tbnid=s06m1k6TM7BruM:&amp;tbnh=109&amp;tbnw=73&amp;prev=/images%3Fq%3DLuft%26svnum%3D10%26hl%3Dde%26lr%3D%26sa%3D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google.de/imgres?imgurl=http://www.ff-voesendorf.at/schaummittel.jpg&amp;imgrefurl=http://www.ff-voesendorf.at/Worterbuch.htm&amp;h=480&amp;w=444&amp;sz=21&amp;hl=de&amp;start=1&amp;tbnid=kIloeeWxLcMzgM:&amp;tbnh=129&amp;tbnw=119&amp;prev=/images%3Fq%3DSchaummittel%26svnum%3D10%26hl%3Dde%26lr%3D%26sa%3DG" TargetMode="External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">
            <a:extLst>
              <a:ext uri="{FF2B5EF4-FFF2-40B4-BE49-F238E27FC236}">
                <a16:creationId xmlns:a16="http://schemas.microsoft.com/office/drawing/2014/main" id="{87405212-22C3-42E3-950E-AA206375C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946275"/>
            <a:ext cx="6921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4339" name="Rectangle 21">
            <a:extLst>
              <a:ext uri="{FF2B5EF4-FFF2-40B4-BE49-F238E27FC236}">
                <a16:creationId xmlns:a16="http://schemas.microsoft.com/office/drawing/2014/main" id="{E6C4143A-90D6-4FD7-8F04-E4DDD502F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2049463"/>
            <a:ext cx="19129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4340" name="Rectangle 22">
            <a:extLst>
              <a:ext uri="{FF2B5EF4-FFF2-40B4-BE49-F238E27FC236}">
                <a16:creationId xmlns:a16="http://schemas.microsoft.com/office/drawing/2014/main" id="{652388AA-EE13-47CC-9C27-0FB647D8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2065338"/>
            <a:ext cx="17414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Lehrgang:</a:t>
            </a:r>
            <a:endParaRPr lang="de-DE" altLang="de-DE" sz="1800" b="1">
              <a:latin typeface="Arial" panose="020B0604020202020204" pitchFamily="34" charset="0"/>
            </a:endParaRPr>
          </a:p>
        </p:txBody>
      </p:sp>
      <p:sp>
        <p:nvSpPr>
          <p:cNvPr id="14341" name="Rectangle 23">
            <a:extLst>
              <a:ext uri="{FF2B5EF4-FFF2-40B4-BE49-F238E27FC236}">
                <a16:creationId xmlns:a16="http://schemas.microsoft.com/office/drawing/2014/main" id="{DC74684D-CBFF-4224-BF3A-29119B2C9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049463"/>
            <a:ext cx="50355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4342" name="Rectangle 24">
            <a:extLst>
              <a:ext uri="{FF2B5EF4-FFF2-40B4-BE49-F238E27FC236}">
                <a16:creationId xmlns:a16="http://schemas.microsoft.com/office/drawing/2014/main" id="{17E7CF04-E90E-40DD-A5D7-3352BDE90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065338"/>
            <a:ext cx="20367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Truppführer</a:t>
            </a:r>
            <a:endParaRPr lang="de-DE" altLang="de-DE" sz="1800" b="1">
              <a:latin typeface="Arial" panose="020B0604020202020204" pitchFamily="34" charset="0"/>
            </a:endParaRPr>
          </a:p>
        </p:txBody>
      </p:sp>
      <p:sp>
        <p:nvSpPr>
          <p:cNvPr id="14343" name="Rectangle 25">
            <a:extLst>
              <a:ext uri="{FF2B5EF4-FFF2-40B4-BE49-F238E27FC236}">
                <a16:creationId xmlns:a16="http://schemas.microsoft.com/office/drawing/2014/main" id="{F2D698D2-ABD0-40AA-A14B-149A923A2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600" y="3284538"/>
            <a:ext cx="43513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800" b="1">
                <a:solidFill>
                  <a:srgbClr val="0000CC"/>
                </a:solidFill>
                <a:latin typeface="Arial" panose="020B0604020202020204" pitchFamily="34" charset="0"/>
              </a:rPr>
              <a:t>3.  </a:t>
            </a:r>
            <a:r>
              <a:rPr lang="de-DE" altLang="de-DE" sz="2800" b="1">
                <a:solidFill>
                  <a:schemeClr val="accent2"/>
                </a:solidFill>
                <a:latin typeface="Arial" panose="020B0604020202020204" pitchFamily="34" charset="0"/>
              </a:rPr>
              <a:t>Brennen und  Löschen</a:t>
            </a:r>
            <a:endParaRPr lang="de-DE" altLang="de-DE" sz="1800" b="1">
              <a:latin typeface="Arial" panose="020B0604020202020204" pitchFamily="34" charset="0"/>
            </a:endParaRPr>
          </a:p>
        </p:txBody>
      </p:sp>
      <p:sp>
        <p:nvSpPr>
          <p:cNvPr id="14344" name="Text Box 26">
            <a:extLst>
              <a:ext uri="{FF2B5EF4-FFF2-40B4-BE49-F238E27FC236}">
                <a16:creationId xmlns:a16="http://schemas.microsoft.com/office/drawing/2014/main" id="{15FBAB59-7AC9-48C2-9812-66330D1CE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3836988"/>
            <a:ext cx="445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600" b="1">
                <a:solidFill>
                  <a:schemeClr val="accent2"/>
                </a:solidFill>
                <a:latin typeface="Arial" panose="020B0604020202020204" pitchFamily="34" charset="0"/>
              </a:rPr>
              <a:t>3.1 Löschmittel / Löschmitteleigenschaften /</a:t>
            </a:r>
          </a:p>
          <a:p>
            <a:r>
              <a:rPr lang="de-DE" altLang="de-DE" sz="1600" b="1">
                <a:solidFill>
                  <a:schemeClr val="accent2"/>
                </a:solidFill>
                <a:latin typeface="Arial" panose="020B0604020202020204" pitchFamily="34" charset="0"/>
              </a:rPr>
              <a:t>      Löschwirkungen</a:t>
            </a:r>
            <a:endParaRPr lang="de-DE" altLang="de-DE" sz="1800" b="1">
              <a:latin typeface="Arial" panose="020B0604020202020204" pitchFamily="34" charset="0"/>
            </a:endParaRPr>
          </a:p>
        </p:txBody>
      </p:sp>
      <p:sp>
        <p:nvSpPr>
          <p:cNvPr id="14345" name="Rectangle 28">
            <a:extLst>
              <a:ext uri="{FF2B5EF4-FFF2-40B4-BE49-F238E27FC236}">
                <a16:creationId xmlns:a16="http://schemas.microsoft.com/office/drawing/2014/main" id="{3554AD05-1B82-44F9-95C6-1FA8AE9682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04025" y="6308725"/>
            <a:ext cx="58578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700">
                <a:solidFill>
                  <a:schemeClr val="bg1"/>
                </a:solidFill>
                <a:latin typeface="Arial" panose="020B0604020202020204" pitchFamily="34" charset="0"/>
              </a:rPr>
              <a:t>Deckblatt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A9839BD5-A30E-4122-AD62-F16F625F2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57338"/>
            <a:ext cx="754062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elektrische Leitfähigkeit (Mindestabstände in elektrischen Anlagen)</a:t>
            </a:r>
          </a:p>
          <a:p>
            <a:pPr lvl="1" eaLnBrk="1" hangingPunct="1">
              <a:lnSpc>
                <a:spcPct val="130000"/>
              </a:lnSpc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gefährliche Reaktion mit Säuren und Laugen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090C3B4D-FA2E-40AC-9493-ED25A6FE8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5538"/>
            <a:ext cx="692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Sicherheitsrelevante Aspekte des Löschmittels Wasser: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69634806-C079-49DA-B222-F129AB383C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59338" y="6308725"/>
            <a:ext cx="26749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Sicherheitsrelevante Aspekte des Löschmittels Wasser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64009324-1340-4970-AAC0-037BB7E14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49488"/>
            <a:ext cx="65659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thermische Dissoziation bei hohen Brandtemperaturen</a:t>
            </a:r>
          </a:p>
          <a:p>
            <a:pPr lvl="1" eaLnBrk="1" hangingPunct="1">
              <a:lnSpc>
                <a:spcPct val="130000"/>
              </a:lnSpc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Expansion des Wasserdampfes z.B. Schornsteinbrände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8BD3F03C-57AA-45DB-8657-B39F485D9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2997200"/>
            <a:ext cx="59451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Volumenvergrößerung beim Gefrieren um ca. 10%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062591DD-5369-40B5-A2C4-1FDA8C556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51225"/>
            <a:ext cx="66516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Gefahr für die Umwelt durch kontaminiertes Löschwasser.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5" grpId="0"/>
      <p:bldP spid="78856" grpId="0"/>
      <p:bldP spid="788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3B2B5677-9401-4338-A5D1-9610110FF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125538"/>
            <a:ext cx="364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Gefahren beim Löscheinsatz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5B19D000-84AF-4C78-BE95-BD2A2EE72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628775"/>
            <a:ext cx="7797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 b="1">
                <a:solidFill>
                  <a:srgbClr val="CC3300"/>
                </a:solidFill>
                <a:latin typeface="Arial" panose="020B0604020202020204" pitchFamily="34" charset="0"/>
              </a:rPr>
              <a:t>Bedenkliche Anwendbarkeit:</a:t>
            </a:r>
          </a:p>
          <a:p>
            <a:pPr>
              <a:buFontTx/>
              <a:buChar char="-"/>
            </a:pPr>
            <a:r>
              <a:rPr lang="de-DE" altLang="de-DE" sz="1800">
                <a:latin typeface="Arial" panose="020B0604020202020204" pitchFamily="34" charset="0"/>
              </a:rPr>
              <a:t> Temperaturen unter 0° C</a:t>
            </a:r>
          </a:p>
          <a:p>
            <a:pPr>
              <a:buFontTx/>
              <a:buChar char="-"/>
            </a:pPr>
            <a:r>
              <a:rPr lang="de-DE" altLang="de-DE" sz="1800">
                <a:latin typeface="Arial" panose="020B0604020202020204" pitchFamily="34" charset="0"/>
              </a:rPr>
              <a:t> quell- und saugfähigen Stoffen (z.B. bei Getreide = Gefahr der Sprengung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des Behälters wegen der Volumenveränderung)</a:t>
            </a: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94B6738B-70BC-476B-B549-D11D7A871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789363"/>
            <a:ext cx="75311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 b="1">
                <a:solidFill>
                  <a:srgbClr val="CC3300"/>
                </a:solidFill>
                <a:latin typeface="Arial" panose="020B0604020202020204" pitchFamily="34" charset="0"/>
              </a:rPr>
              <a:t>Gefährliche Anwendbarkeit:</a:t>
            </a:r>
          </a:p>
          <a:p>
            <a:pPr>
              <a:buFontTx/>
              <a:buChar char="-"/>
            </a:pPr>
            <a:r>
              <a:rPr lang="de-DE" altLang="de-DE" sz="1800">
                <a:latin typeface="Arial" panose="020B0604020202020204" pitchFamily="34" charset="0"/>
              </a:rPr>
              <a:t> Metallbrände (Dissoziation = Zersetzung von Wasserdampf) mit Gefahr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der Knallgasbildung</a:t>
            </a:r>
          </a:p>
        </p:txBody>
      </p:sp>
      <p:sp>
        <p:nvSpPr>
          <p:cNvPr id="24581" name="Rectangle 8">
            <a:extLst>
              <a:ext uri="{FF2B5EF4-FFF2-40B4-BE49-F238E27FC236}">
                <a16:creationId xmlns:a16="http://schemas.microsoft.com/office/drawing/2014/main" id="{CCFE6B63-C6A3-4501-A3CD-D03240C2E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95963" y="6237288"/>
            <a:ext cx="152241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Gefahren beim Löscheinsatz</a:t>
            </a:r>
          </a:p>
        </p:txBody>
      </p:sp>
      <p:sp>
        <p:nvSpPr>
          <p:cNvPr id="77833" name="Text Box 9">
            <a:extLst>
              <a:ext uri="{FF2B5EF4-FFF2-40B4-BE49-F238E27FC236}">
                <a16:creationId xmlns:a16="http://schemas.microsoft.com/office/drawing/2014/main" id="{C01D1A5D-E8F4-4E01-A4D2-3344A819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2743200"/>
            <a:ext cx="6978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- Wasser bei künstlichen Düngemitteln</a:t>
            </a:r>
          </a:p>
          <a:p>
            <a:pPr>
              <a:buFontTx/>
              <a:buChar char="-"/>
            </a:pPr>
            <a:r>
              <a:rPr lang="de-DE" altLang="de-DE" sz="1800">
                <a:latin typeface="Arial" panose="020B0604020202020204" pitchFamily="34" charset="0"/>
              </a:rPr>
              <a:t> Wasserschäden z.B. in Wohngebäuden oder erhebliche Gewichts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zunahme des Brandschutts.</a:t>
            </a:r>
          </a:p>
        </p:txBody>
      </p:sp>
      <p:sp>
        <p:nvSpPr>
          <p:cNvPr id="77834" name="Text Box 10">
            <a:extLst>
              <a:ext uri="{FF2B5EF4-FFF2-40B4-BE49-F238E27FC236}">
                <a16:creationId xmlns:a16="http://schemas.microsoft.com/office/drawing/2014/main" id="{1B4B3F79-F557-444A-BD8F-9976D70DC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4591050"/>
            <a:ext cx="748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- Schornsteinbrände (Expansion des Wasserdampfes)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z.B. Gefahr der Sprengung des Kamins durch die enorme Ausdehnung</a:t>
            </a:r>
          </a:p>
        </p:txBody>
      </p:sp>
      <p:sp>
        <p:nvSpPr>
          <p:cNvPr id="77835" name="Text Box 11">
            <a:extLst>
              <a:ext uri="{FF2B5EF4-FFF2-40B4-BE49-F238E27FC236}">
                <a16:creationId xmlns:a16="http://schemas.microsoft.com/office/drawing/2014/main" id="{A4272BD0-5E7D-428C-9F2C-EFB7F2238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167313"/>
            <a:ext cx="752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- Chemikalien, die gefährlich mit Wasser reagieren (Alkali- und Erdalkali-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metalle, Karbid, ungelöschter Kalk usw.)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8" grpId="0"/>
      <p:bldP spid="77833" grpId="0"/>
      <p:bldP spid="77834" grpId="0"/>
      <p:bldP spid="778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B4858B97-6C1D-4501-887F-3CBCCB120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106488"/>
            <a:ext cx="5332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Gefahren beim Löscheinsatz (Fortsetzung)</a:t>
            </a: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49F16C39-5CDF-4132-B4D3-B122CCA7D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789363"/>
            <a:ext cx="7334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 b="1">
                <a:solidFill>
                  <a:srgbClr val="CC3300"/>
                </a:solidFill>
                <a:latin typeface="Arial" panose="020B0604020202020204" pitchFamily="34" charset="0"/>
              </a:rPr>
              <a:t>Anwendung in elektrischen Anlagen:</a:t>
            </a:r>
          </a:p>
          <a:p>
            <a:pPr>
              <a:buFontTx/>
              <a:buChar char="-"/>
            </a:pPr>
            <a:r>
              <a:rPr lang="de-DE" altLang="de-DE" sz="1800">
                <a:latin typeface="Arial" panose="020B0604020202020204" pitchFamily="34" charset="0"/>
              </a:rPr>
              <a:t> Die festgelegten Mindestabstände nach VDE 0132 sind grundsätzlich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einzuhalten.</a:t>
            </a:r>
          </a:p>
        </p:txBody>
      </p:sp>
      <p:sp>
        <p:nvSpPr>
          <p:cNvPr id="89095" name="Text Box 7">
            <a:extLst>
              <a:ext uri="{FF2B5EF4-FFF2-40B4-BE49-F238E27FC236}">
                <a16:creationId xmlns:a16="http://schemas.microsoft.com/office/drawing/2014/main" id="{8D415E6C-095C-47F4-BD75-A0671F2C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57338"/>
            <a:ext cx="8096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de-DE" altLang="de-DE" sz="1800">
                <a:latin typeface="Arial" panose="020B0604020202020204" pitchFamily="34" charset="0"/>
              </a:rPr>
              <a:t> Wasser als Löschmittel in der Brandklasse B = Brände von Flüssigkeiten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oder flüssig werdende Stoffe, wie z.B. Öl, Fett, Benzin, Wachs, Bitumen usw.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(Gefahr der Fettexplosion oder Ausbreitung des brennenden Stoffes und des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Brandes)</a:t>
            </a:r>
          </a:p>
        </p:txBody>
      </p:sp>
      <p:sp>
        <p:nvSpPr>
          <p:cNvPr id="25605" name="Rectangle 10">
            <a:extLst>
              <a:ext uri="{FF2B5EF4-FFF2-40B4-BE49-F238E27FC236}">
                <a16:creationId xmlns:a16="http://schemas.microsoft.com/office/drawing/2014/main" id="{249F929D-D20E-4847-B358-6D3717E849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51500" y="6237288"/>
            <a:ext cx="14509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700">
                <a:solidFill>
                  <a:schemeClr val="bg1"/>
                </a:solidFill>
                <a:latin typeface="Arial" panose="020B0604020202020204" pitchFamily="34" charset="0"/>
              </a:rPr>
              <a:t>Gefahren beim Löscheinsatz</a:t>
            </a:r>
          </a:p>
        </p:txBody>
      </p:sp>
      <p:sp>
        <p:nvSpPr>
          <p:cNvPr id="89099" name="Text Box 11">
            <a:extLst>
              <a:ext uri="{FF2B5EF4-FFF2-40B4-BE49-F238E27FC236}">
                <a16:creationId xmlns:a16="http://schemas.microsoft.com/office/drawing/2014/main" id="{A8A31303-3C79-489A-9627-E6F08133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2689225"/>
            <a:ext cx="775335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de-DE" altLang="de-DE" sz="1800">
                <a:latin typeface="Arial" panose="020B0604020202020204" pitchFamily="34" charset="0"/>
              </a:rPr>
              <a:t> Wasser als Löschmittel in der Brandklasse C, z.B. Versuch des Löschens</a:t>
            </a:r>
          </a:p>
          <a:p>
            <a:pPr>
              <a:lnSpc>
                <a:spcPct val="90000"/>
              </a:lnSpc>
            </a:pPr>
            <a:r>
              <a:rPr lang="de-DE" altLang="de-DE" sz="1800">
                <a:latin typeface="Arial" panose="020B0604020202020204" pitchFamily="34" charset="0"/>
              </a:rPr>
              <a:t>  von Gasbränden</a:t>
            </a:r>
          </a:p>
        </p:txBody>
      </p:sp>
      <p:sp>
        <p:nvSpPr>
          <p:cNvPr id="89100" name="Text Box 12">
            <a:extLst>
              <a:ext uri="{FF2B5EF4-FFF2-40B4-BE49-F238E27FC236}">
                <a16:creationId xmlns:a16="http://schemas.microsoft.com/office/drawing/2014/main" id="{BD79F4B2-D221-4A40-A383-CD244B35F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24213"/>
            <a:ext cx="810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de-DE" altLang="de-DE" sz="1800">
                <a:latin typeface="Arial" panose="020B0604020202020204" pitchFamily="34" charset="0"/>
              </a:rPr>
              <a:t> Gefahr bei größeren Glutmassen in geschlossenen Räumen (Wasserdampf).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5" grpId="0"/>
      <p:bldP spid="89099" grpId="0"/>
      <p:bldP spid="89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1A50B7E3-F206-4449-A454-68E6706FE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125538"/>
            <a:ext cx="646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Strahlrohrabstände im Bereich elektrischer Anlagen</a:t>
            </a: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272B81D7-2838-4178-A26A-8426D499D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300663"/>
            <a:ext cx="74771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600" b="1">
                <a:solidFill>
                  <a:srgbClr val="FF3300"/>
                </a:solidFill>
                <a:latin typeface="Arial" panose="020B0604020202020204" pitchFamily="34" charset="0"/>
              </a:rPr>
              <a:t>Hinweis: </a:t>
            </a:r>
            <a:r>
              <a:rPr lang="de-DE" altLang="de-DE" sz="1600">
                <a:solidFill>
                  <a:srgbClr val="FF3300"/>
                </a:solidFill>
                <a:latin typeface="Arial" panose="020B0604020202020204" pitchFamily="34" charset="0"/>
              </a:rPr>
              <a:t>Bei Hohlstrahlrohren sind die Sicherheitsabstände gemäß Hersteller-</a:t>
            </a:r>
          </a:p>
          <a:p>
            <a:pPr>
              <a:lnSpc>
                <a:spcPct val="70000"/>
              </a:lnSpc>
            </a:pPr>
            <a:r>
              <a:rPr lang="de-DE" altLang="de-DE" sz="1600">
                <a:solidFill>
                  <a:srgbClr val="FF3300"/>
                </a:solidFill>
                <a:latin typeface="Arial" panose="020B0604020202020204" pitchFamily="34" charset="0"/>
              </a:rPr>
              <a:t>               angaben zu berücksichtigen!</a:t>
            </a:r>
          </a:p>
        </p:txBody>
      </p:sp>
      <p:grpSp>
        <p:nvGrpSpPr>
          <p:cNvPr id="76814" name="Group 14">
            <a:extLst>
              <a:ext uri="{FF2B5EF4-FFF2-40B4-BE49-F238E27FC236}">
                <a16:creationId xmlns:a16="http://schemas.microsoft.com/office/drawing/2014/main" id="{CCB42E65-13DD-47CF-BA25-8382DBE0D0EC}"/>
              </a:ext>
            </a:extLst>
          </p:cNvPr>
          <p:cNvGrpSpPr>
            <a:grpSpLocks/>
          </p:cNvGrpSpPr>
          <p:nvPr/>
        </p:nvGrpSpPr>
        <p:grpSpPr bwMode="auto">
          <a:xfrm>
            <a:off x="781050" y="1489075"/>
            <a:ext cx="7345363" cy="3840163"/>
            <a:chOff x="492" y="938"/>
            <a:chExt cx="4627" cy="2419"/>
          </a:xfrm>
        </p:grpSpPr>
        <p:sp>
          <p:nvSpPr>
            <p:cNvPr id="26630" name="Rectangle 9">
              <a:extLst>
                <a:ext uri="{FF2B5EF4-FFF2-40B4-BE49-F238E27FC236}">
                  <a16:creationId xmlns:a16="http://schemas.microsoft.com/office/drawing/2014/main" id="{573DF6C7-83EB-4FE2-A38F-16F3E8CF4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3203"/>
              <a:ext cx="21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000" b="1">
                  <a:latin typeface="Arial" panose="020B0604020202020204" pitchFamily="34" charset="0"/>
                </a:rPr>
                <a:t>Bildquelle: GUV-I 8651 Sicherheit im Feuerwehrdienst</a:t>
              </a:r>
            </a:p>
          </p:txBody>
        </p:sp>
        <p:pic>
          <p:nvPicPr>
            <p:cNvPr id="26631" name="Picture 11">
              <a:extLst>
                <a:ext uri="{FF2B5EF4-FFF2-40B4-BE49-F238E27FC236}">
                  <a16:creationId xmlns:a16="http://schemas.microsoft.com/office/drawing/2014/main" id="{F19229FB-6506-491B-ADA0-695467C6A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938"/>
              <a:ext cx="457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629" name="Rectangle 13">
            <a:extLst>
              <a:ext uri="{FF2B5EF4-FFF2-40B4-BE49-F238E27FC236}">
                <a16:creationId xmlns:a16="http://schemas.microsoft.com/office/drawing/2014/main" id="{6DBA0C9D-CA4E-4DC5-B9AB-636A20CF95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19700" y="6308725"/>
            <a:ext cx="26035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Strahlrohrabstände im Bereich elektrischer Anlagen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>
            <a:extLst>
              <a:ext uri="{FF2B5EF4-FFF2-40B4-BE49-F238E27FC236}">
                <a16:creationId xmlns:a16="http://schemas.microsoft.com/office/drawing/2014/main" id="{2B695F2E-5B0C-436C-A4B7-311C7DA46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77041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Der Einsatzleiter hat den Löschwasserabfluss zu kontrollieren und 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die notwendigen Schutzmaßnahmen zu veranlassen, falls das 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abfließende Löschwasser kontaminiert ist.</a:t>
            </a:r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C6FD590F-19B8-4A79-A18E-1A3A35CB1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116013"/>
            <a:ext cx="4021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Maßnahmen zum Umweltschutz</a:t>
            </a:r>
          </a:p>
        </p:txBody>
      </p:sp>
      <p:sp>
        <p:nvSpPr>
          <p:cNvPr id="27652" name="Rectangle 7">
            <a:extLst>
              <a:ext uri="{FF2B5EF4-FFF2-40B4-BE49-F238E27FC236}">
                <a16:creationId xmlns:a16="http://schemas.microsoft.com/office/drawing/2014/main" id="{6215BBF1-049D-4352-9F98-0D3341491B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08625" y="6237288"/>
            <a:ext cx="15938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700">
                <a:solidFill>
                  <a:schemeClr val="bg1"/>
                </a:solidFill>
                <a:latin typeface="Arial" panose="020B0604020202020204" pitchFamily="34" charset="0"/>
              </a:rPr>
              <a:t>Maßnahmen zum Umweltschutz</a:t>
            </a:r>
          </a:p>
        </p:txBody>
      </p:sp>
      <p:sp>
        <p:nvSpPr>
          <p:cNvPr id="93192" name="Text Box 8">
            <a:extLst>
              <a:ext uri="{FF2B5EF4-FFF2-40B4-BE49-F238E27FC236}">
                <a16:creationId xmlns:a16="http://schemas.microsoft.com/office/drawing/2014/main" id="{ED0DDA7D-67C2-475C-86B7-7979903BB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2708275"/>
            <a:ext cx="77041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Der Eintritt von kontaminiertem Löschwasser ins offene Gewässer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oder Kanalnetz (insbesondere Trennsystem/Oberflächenentwässerung)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ist zu unterbinden.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1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BB4563B9-B643-452F-A95D-E8B6763E2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1106488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Löschmittel Schaum</a:t>
            </a:r>
          </a:p>
        </p:txBody>
      </p:sp>
      <p:grpSp>
        <p:nvGrpSpPr>
          <p:cNvPr id="75806" name="Group 30">
            <a:extLst>
              <a:ext uri="{FF2B5EF4-FFF2-40B4-BE49-F238E27FC236}">
                <a16:creationId xmlns:a16="http://schemas.microsoft.com/office/drawing/2014/main" id="{5600695C-1747-4690-86C8-ADB95F3DCC98}"/>
              </a:ext>
            </a:extLst>
          </p:cNvPr>
          <p:cNvGrpSpPr>
            <a:grpSpLocks/>
          </p:cNvGrpSpPr>
          <p:nvPr/>
        </p:nvGrpSpPr>
        <p:grpSpPr bwMode="auto">
          <a:xfrm>
            <a:off x="879475" y="1576388"/>
            <a:ext cx="7219950" cy="1492250"/>
            <a:chOff x="554" y="993"/>
            <a:chExt cx="4548" cy="940"/>
          </a:xfrm>
        </p:grpSpPr>
        <p:sp>
          <p:nvSpPr>
            <p:cNvPr id="28691" name="Text Box 5">
              <a:extLst>
                <a:ext uri="{FF2B5EF4-FFF2-40B4-BE49-F238E27FC236}">
                  <a16:creationId xmlns:a16="http://schemas.microsoft.com/office/drawing/2014/main" id="{ADBFB79E-89BB-4008-B140-8EC099EDB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" y="993"/>
              <a:ext cx="45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800">
                  <a:latin typeface="Arial" panose="020B0604020202020204" pitchFamily="34" charset="0"/>
                </a:rPr>
                <a:t>besteht aus den Komponenten:</a:t>
              </a:r>
            </a:p>
            <a:p>
              <a:r>
                <a:rPr lang="de-DE" altLang="de-DE" sz="1800" b="1">
                  <a:solidFill>
                    <a:srgbClr val="CC3300"/>
                  </a:solidFill>
                  <a:latin typeface="Arial" panose="020B0604020202020204" pitchFamily="34" charset="0"/>
                </a:rPr>
                <a:t>      Wasser                          Schaummittel                            und Luft</a:t>
              </a:r>
            </a:p>
          </p:txBody>
        </p:sp>
        <p:pic>
          <p:nvPicPr>
            <p:cNvPr id="28692" name="Picture 7" descr="bildnr">
              <a:hlinkClick r:id="rId2"/>
              <a:extLst>
                <a:ext uri="{FF2B5EF4-FFF2-40B4-BE49-F238E27FC236}">
                  <a16:creationId xmlns:a16="http://schemas.microsoft.com/office/drawing/2014/main" id="{1BA1BF17-E42F-4840-85AF-E82E55146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389"/>
              <a:ext cx="64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9" descr="schaummittel">
              <a:hlinkClick r:id="rId4"/>
              <a:extLst>
                <a:ext uri="{FF2B5EF4-FFF2-40B4-BE49-F238E27FC236}">
                  <a16:creationId xmlns:a16="http://schemas.microsoft.com/office/drawing/2014/main" id="{53C6F23D-74F0-4C3B-8ACD-3E250CE41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" y="1389"/>
              <a:ext cx="477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4" name="Picture 11" descr="arg_luft">
              <a:hlinkClick r:id="rId6"/>
              <a:extLst>
                <a:ext uri="{FF2B5EF4-FFF2-40B4-BE49-F238E27FC236}">
                  <a16:creationId xmlns:a16="http://schemas.microsoft.com/office/drawing/2014/main" id="{045D2629-176E-4D87-B4CD-FE9F8EACD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389"/>
              <a:ext cx="49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791" name="Text Box 15">
            <a:extLst>
              <a:ext uri="{FF2B5EF4-FFF2-40B4-BE49-F238E27FC236}">
                <a16:creationId xmlns:a16="http://schemas.microsoft.com/office/drawing/2014/main" id="{69C8842A-69F5-4BF5-990B-66B3A7D44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076700"/>
            <a:ext cx="560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Im Innern der Schaumblasen ist </a:t>
            </a:r>
            <a:r>
              <a:rPr lang="de-DE" altLang="de-DE" sz="1800" b="1" u="sng">
                <a:solidFill>
                  <a:srgbClr val="CC3300"/>
                </a:solidFill>
                <a:latin typeface="Arial" panose="020B0604020202020204" pitchFamily="34" charset="0"/>
              </a:rPr>
              <a:t>Luft</a:t>
            </a:r>
            <a:r>
              <a:rPr lang="de-DE" altLang="de-DE" sz="1800" b="1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eingeschlossen.</a:t>
            </a:r>
            <a:endParaRPr lang="de-DE" altLang="de-DE" sz="1800">
              <a:latin typeface="Arial" panose="020B0604020202020204" pitchFamily="34" charset="0"/>
            </a:endParaRPr>
          </a:p>
        </p:txBody>
      </p:sp>
      <p:grpSp>
        <p:nvGrpSpPr>
          <p:cNvPr id="75807" name="Group 31">
            <a:extLst>
              <a:ext uri="{FF2B5EF4-FFF2-40B4-BE49-F238E27FC236}">
                <a16:creationId xmlns:a16="http://schemas.microsoft.com/office/drawing/2014/main" id="{9C2206DE-F1E2-448D-B542-0D6D56140F9A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068638"/>
            <a:ext cx="6623050" cy="1081087"/>
            <a:chOff x="521" y="1933"/>
            <a:chExt cx="4172" cy="681"/>
          </a:xfrm>
        </p:grpSpPr>
        <p:sp>
          <p:nvSpPr>
            <p:cNvPr id="28683" name="Text Box 12">
              <a:extLst>
                <a:ext uri="{FF2B5EF4-FFF2-40B4-BE49-F238E27FC236}">
                  <a16:creationId xmlns:a16="http://schemas.microsoft.com/office/drawing/2014/main" id="{CE45BFC0-7B85-45C9-9E99-5D3CF9604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933"/>
              <a:ext cx="4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800" b="1" u="sng">
                  <a:solidFill>
                    <a:srgbClr val="CC3300"/>
                  </a:solidFill>
                  <a:latin typeface="Arial" panose="020B0604020202020204" pitchFamily="34" charset="0"/>
                </a:rPr>
                <a:t>Wasser</a:t>
              </a:r>
              <a:r>
                <a:rPr lang="de-DE" altLang="de-DE" sz="1800">
                  <a:latin typeface="Arial" panose="020B0604020202020204" pitchFamily="34" charset="0"/>
                </a:rPr>
                <a:t> und </a:t>
              </a:r>
              <a:r>
                <a:rPr lang="de-DE" altLang="de-DE" sz="1800" b="1" u="sng">
                  <a:solidFill>
                    <a:srgbClr val="CC3300"/>
                  </a:solidFill>
                  <a:latin typeface="Arial" panose="020B0604020202020204" pitchFamily="34" charset="0"/>
                </a:rPr>
                <a:t>Schaummittel</a:t>
              </a:r>
              <a:r>
                <a:rPr lang="de-DE" altLang="de-DE" sz="1800" b="1">
                  <a:solidFill>
                    <a:srgbClr val="CC33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de-DE" sz="1800">
                  <a:latin typeface="Arial" panose="020B0604020202020204" pitchFamily="34" charset="0"/>
                </a:rPr>
                <a:t>bilden die Haut der Schaumblasen.</a:t>
              </a:r>
              <a:endParaRPr lang="de-DE" altLang="de-DE" sz="1800" u="sng">
                <a:latin typeface="Arial" panose="020B0604020202020204" pitchFamily="34" charset="0"/>
              </a:endParaRPr>
            </a:p>
          </p:txBody>
        </p:sp>
        <p:sp>
          <p:nvSpPr>
            <p:cNvPr id="28684" name="AutoShape 13">
              <a:extLst>
                <a:ext uri="{FF2B5EF4-FFF2-40B4-BE49-F238E27FC236}">
                  <a16:creationId xmlns:a16="http://schemas.microsoft.com/office/drawing/2014/main" id="{F6AB73C6-AB6A-4310-9C04-CCFE99084B6A}"/>
                </a:ext>
              </a:extLst>
            </p:cNvPr>
            <p:cNvSpPr>
              <a:spLocks/>
            </p:cNvSpPr>
            <p:nvPr/>
          </p:nvSpPr>
          <p:spPr bwMode="auto">
            <a:xfrm rot="5400444" flipH="1">
              <a:off x="1200" y="1890"/>
              <a:ext cx="183" cy="723"/>
            </a:xfrm>
            <a:prstGeom prst="leftBrace">
              <a:avLst>
                <a:gd name="adj1" fmla="val 32923"/>
                <a:gd name="adj2" fmla="val 4990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685" name="Line 14">
              <a:extLst>
                <a:ext uri="{FF2B5EF4-FFF2-40B4-BE49-F238E27FC236}">
                  <a16:creationId xmlns:a16="http://schemas.microsoft.com/office/drawing/2014/main" id="{46997F25-8209-4B75-892A-705A9EBD3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2387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792" name="Oval 16">
              <a:extLst>
                <a:ext uri="{FF2B5EF4-FFF2-40B4-BE49-F238E27FC236}">
                  <a16:creationId xmlns:a16="http://schemas.microsoft.com/office/drawing/2014/main" id="{46340F34-37D6-4990-93C9-3841ABCE9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296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75794" name="Oval 18">
              <a:extLst>
                <a:ext uri="{FF2B5EF4-FFF2-40B4-BE49-F238E27FC236}">
                  <a16:creationId xmlns:a16="http://schemas.microsoft.com/office/drawing/2014/main" id="{7E3A19AC-A8BB-4484-A064-B89EA6173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296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75795" name="Oval 19">
              <a:extLst>
                <a:ext uri="{FF2B5EF4-FFF2-40B4-BE49-F238E27FC236}">
                  <a16:creationId xmlns:a16="http://schemas.microsoft.com/office/drawing/2014/main" id="{E12C9C3B-CCDD-4030-8C91-7000B91DF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296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75796" name="Oval 20">
              <a:extLst>
                <a:ext uri="{FF2B5EF4-FFF2-40B4-BE49-F238E27FC236}">
                  <a16:creationId xmlns:a16="http://schemas.microsoft.com/office/drawing/2014/main" id="{7B56C863-AE26-449F-A8F5-9BF826B4A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296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28690" name="Line 21">
              <a:extLst>
                <a:ext uri="{FF2B5EF4-FFF2-40B4-BE49-F238E27FC236}">
                  <a16:creationId xmlns:a16="http://schemas.microsoft.com/office/drawing/2014/main" id="{3116450D-F16C-455F-9A70-24D4DC30B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44" y="2387"/>
              <a:ext cx="454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5808" name="Group 32">
            <a:extLst>
              <a:ext uri="{FF2B5EF4-FFF2-40B4-BE49-F238E27FC236}">
                <a16:creationId xmlns:a16="http://schemas.microsoft.com/office/drawing/2014/main" id="{F0427490-1F55-4FF3-9052-1A01FBF41F21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4502150"/>
            <a:ext cx="8175625" cy="1155700"/>
            <a:chOff x="223" y="2836"/>
            <a:chExt cx="5150" cy="728"/>
          </a:xfrm>
        </p:grpSpPr>
        <p:pic>
          <p:nvPicPr>
            <p:cNvPr id="28681" name="Picture 23" descr="waage-blauton,property%3Dthumbnail">
              <a:hlinkClick r:id="rId8"/>
              <a:extLst>
                <a:ext uri="{FF2B5EF4-FFF2-40B4-BE49-F238E27FC236}">
                  <a16:creationId xmlns:a16="http://schemas.microsoft.com/office/drawing/2014/main" id="{74C60D0B-522C-4DA9-8B76-586393E51E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2886"/>
              <a:ext cx="543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Text Box 24">
              <a:extLst>
                <a:ext uri="{FF2B5EF4-FFF2-40B4-BE49-F238E27FC236}">
                  <a16:creationId xmlns:a16="http://schemas.microsoft.com/office/drawing/2014/main" id="{4AE42C9A-8D02-4A47-BAD2-30FF66D2F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2836"/>
              <a:ext cx="440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800">
                  <a:latin typeface="Arial" panose="020B0604020202020204" pitchFamily="34" charset="0"/>
                </a:rPr>
                <a:t>Das Verhältnis zwischen Schaumvolumen und dem Volumen von</a:t>
              </a:r>
            </a:p>
            <a:p>
              <a:r>
                <a:rPr lang="de-DE" altLang="de-DE" sz="1800">
                  <a:latin typeface="Arial" panose="020B0604020202020204" pitchFamily="34" charset="0"/>
                </a:rPr>
                <a:t>Wasser + Schaummittel wird Verschäumung oder Verschäumungs-</a:t>
              </a:r>
            </a:p>
            <a:p>
              <a:r>
                <a:rPr lang="de-DE" altLang="de-DE" sz="1800">
                  <a:latin typeface="Arial" panose="020B0604020202020204" pitchFamily="34" charset="0"/>
                </a:rPr>
                <a:t>zahl genannt.</a:t>
              </a:r>
              <a:endParaRPr lang="de-DE" altLang="de-DE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75802" name="Text Box 26">
            <a:extLst>
              <a:ext uri="{FF2B5EF4-FFF2-40B4-BE49-F238E27FC236}">
                <a16:creationId xmlns:a16="http://schemas.microsoft.com/office/drawing/2014/main" id="{701B85BF-1B5F-4FC4-990D-D1430365F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373688"/>
            <a:ext cx="654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Je größer die Verschäumung ist, desto leichter ist der erzeugte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Schaum, d.h. er enthält mehr Luft.</a:t>
            </a:r>
            <a:endParaRPr lang="de-DE" altLang="de-DE" sz="1800" b="1">
              <a:latin typeface="Arial" panose="020B0604020202020204" pitchFamily="34" charset="0"/>
            </a:endParaRPr>
          </a:p>
        </p:txBody>
      </p:sp>
      <p:sp>
        <p:nvSpPr>
          <p:cNvPr id="28680" name="Rectangle 29">
            <a:extLst>
              <a:ext uri="{FF2B5EF4-FFF2-40B4-BE49-F238E27FC236}">
                <a16:creationId xmlns:a16="http://schemas.microsoft.com/office/drawing/2014/main" id="{69399D09-A560-49E6-9EE2-F4AB235A89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95963" y="6237288"/>
            <a:ext cx="12350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Löschmittel Schaum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1" grpId="0"/>
      <p:bldP spid="758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>
            <a:extLst>
              <a:ext uri="{FF2B5EF4-FFF2-40B4-BE49-F238E27FC236}">
                <a16:creationId xmlns:a16="http://schemas.microsoft.com/office/drawing/2014/main" id="{AED299C5-04FA-4A4A-BA4E-3934C45F7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06488"/>
            <a:ext cx="3487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Anwendungsmöglichkeiten</a:t>
            </a:r>
          </a:p>
        </p:txBody>
      </p:sp>
      <p:sp>
        <p:nvSpPr>
          <p:cNvPr id="90120" name="Text Box 8">
            <a:extLst>
              <a:ext uri="{FF2B5EF4-FFF2-40B4-BE49-F238E27FC236}">
                <a16:creationId xmlns:a16="http://schemas.microsoft.com/office/drawing/2014/main" id="{AA376484-3A50-48C5-8EBF-56692860F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357563"/>
            <a:ext cx="338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Einteilung in Schaumarten</a:t>
            </a:r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F4B724E9-278E-4921-85A9-6DF67DE0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689100"/>
            <a:ext cx="7893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Welche Schaumart im Brandfall am zweckmäßigsten ist, hängt nicht nur von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der Art und Menge der brennenden Stoffe, sondern auch von den vorhan-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denen äußeren Umständen des Einsatzes ab.</a:t>
            </a:r>
          </a:p>
        </p:txBody>
      </p:sp>
      <p:sp>
        <p:nvSpPr>
          <p:cNvPr id="90127" name="Text Box 15">
            <a:extLst>
              <a:ext uri="{FF2B5EF4-FFF2-40B4-BE49-F238E27FC236}">
                <a16:creationId xmlns:a16="http://schemas.microsoft.com/office/drawing/2014/main" id="{04C438CC-16FD-48C0-8B21-53F796A35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4591050"/>
            <a:ext cx="785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Mittelschaum	   20 bis 200-fach		z.B. Brandbek. bei Kellerbrand</a:t>
            </a:r>
          </a:p>
        </p:txBody>
      </p:sp>
      <p:sp>
        <p:nvSpPr>
          <p:cNvPr id="90128" name="Text Box 16">
            <a:extLst>
              <a:ext uri="{FF2B5EF4-FFF2-40B4-BE49-F238E27FC236}">
                <a16:creationId xmlns:a16="http://schemas.microsoft.com/office/drawing/2014/main" id="{51AE2A21-10FA-4861-9C17-8465D603C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929188"/>
            <a:ext cx="711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Leichtschaum	 200 bis 1000-fach	z.B. Flutung von Hallen</a:t>
            </a:r>
          </a:p>
        </p:txBody>
      </p:sp>
      <p:grpSp>
        <p:nvGrpSpPr>
          <p:cNvPr id="90132" name="Group 20">
            <a:extLst>
              <a:ext uri="{FF2B5EF4-FFF2-40B4-BE49-F238E27FC236}">
                <a16:creationId xmlns:a16="http://schemas.microsoft.com/office/drawing/2014/main" id="{BC570AE9-4763-42B7-8A43-3DA1711121EC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860800"/>
            <a:ext cx="7816850" cy="752475"/>
            <a:chOff x="431" y="2432"/>
            <a:chExt cx="4924" cy="474"/>
          </a:xfrm>
        </p:grpSpPr>
        <p:sp>
          <p:nvSpPr>
            <p:cNvPr id="29705" name="Text Box 6">
              <a:extLst>
                <a:ext uri="{FF2B5EF4-FFF2-40B4-BE49-F238E27FC236}">
                  <a16:creationId xmlns:a16="http://schemas.microsoft.com/office/drawing/2014/main" id="{C788763A-52B4-4168-B314-D49727BA0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432"/>
              <a:ext cx="39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2000" b="1">
                  <a:solidFill>
                    <a:srgbClr val="CC3300"/>
                  </a:solidFill>
                  <a:latin typeface="Arial" panose="020B0604020202020204" pitchFamily="34" charset="0"/>
                </a:rPr>
                <a:t>Schaumart	  Verschäumung	Anwendung</a:t>
              </a: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29706" name="Text Box 14">
              <a:extLst>
                <a:ext uri="{FF2B5EF4-FFF2-40B4-BE49-F238E27FC236}">
                  <a16:creationId xmlns:a16="http://schemas.microsoft.com/office/drawing/2014/main" id="{F063B146-4764-4F0B-8833-40FF0FCE4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" y="2675"/>
              <a:ext cx="49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800">
                  <a:latin typeface="Arial" panose="020B0604020202020204" pitchFamily="34" charset="0"/>
                </a:rPr>
                <a:t>Schwerschaum	     4 bis 20-fach		z.B. Schaumteppich im Freien</a:t>
              </a:r>
            </a:p>
          </p:txBody>
        </p:sp>
        <p:sp>
          <p:nvSpPr>
            <p:cNvPr id="29707" name="Line 17">
              <a:extLst>
                <a:ext uri="{FF2B5EF4-FFF2-40B4-BE49-F238E27FC236}">
                  <a16:creationId xmlns:a16="http://schemas.microsoft.com/office/drawing/2014/main" id="{CD64B6CA-FB42-4104-8A16-B66CE3AE2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2647"/>
              <a:ext cx="48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704" name="Rectangle 19">
            <a:extLst>
              <a:ext uri="{FF2B5EF4-FFF2-40B4-BE49-F238E27FC236}">
                <a16:creationId xmlns:a16="http://schemas.microsoft.com/office/drawing/2014/main" id="{3F1F871B-B7E3-499F-972B-771BF3EA0B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16463" y="6308725"/>
            <a:ext cx="29622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Anwendungsmöglichkeiten und Anwendung in Schaumarten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/>
      <p:bldP spid="90123" grpId="0"/>
      <p:bldP spid="90127" grpId="0"/>
      <p:bldP spid="901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6">
            <a:extLst>
              <a:ext uri="{FF2B5EF4-FFF2-40B4-BE49-F238E27FC236}">
                <a16:creationId xmlns:a16="http://schemas.microsoft.com/office/drawing/2014/main" id="{AF1B0589-5D5D-4FFC-9776-131671FC0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421063"/>
            <a:ext cx="5832475" cy="3317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800" b="1">
                <a:latin typeface="Arial" panose="020B0604020202020204" pitchFamily="34" charset="0"/>
              </a:rPr>
              <a:t>Armaturen / Geräte  zur Schaumausbringung</a:t>
            </a:r>
            <a:r>
              <a:rPr lang="de-DE" altLang="de-DE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4763" name="Rectangle 11">
            <a:extLst>
              <a:ext uri="{FF2B5EF4-FFF2-40B4-BE49-F238E27FC236}">
                <a16:creationId xmlns:a16="http://schemas.microsoft.com/office/drawing/2014/main" id="{516FC632-78E1-458F-B314-81EEA7D77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700213"/>
            <a:ext cx="5832475" cy="331787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800" b="1">
                <a:latin typeface="Arial" panose="020B0604020202020204" pitchFamily="34" charset="0"/>
              </a:rPr>
              <a:t>Mechanisch erzeugter Löschschaum</a:t>
            </a:r>
            <a:r>
              <a:rPr lang="de-DE" altLang="de-DE" sz="18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74779" name="Group 27">
            <a:extLst>
              <a:ext uri="{FF2B5EF4-FFF2-40B4-BE49-F238E27FC236}">
                <a16:creationId xmlns:a16="http://schemas.microsoft.com/office/drawing/2014/main" id="{D962F709-EE62-432B-A2A7-FD679D86CC05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2032000"/>
            <a:ext cx="1676400" cy="1389063"/>
            <a:chOff x="1020" y="1280"/>
            <a:chExt cx="1056" cy="875"/>
          </a:xfrm>
        </p:grpSpPr>
        <p:sp>
          <p:nvSpPr>
            <p:cNvPr id="30744" name="Rectangle 3">
              <a:extLst>
                <a:ext uri="{FF2B5EF4-FFF2-40B4-BE49-F238E27FC236}">
                  <a16:creationId xmlns:a16="http://schemas.microsoft.com/office/drawing/2014/main" id="{E36B25C7-05C1-4599-9125-64AF68B13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405"/>
              <a:ext cx="1056" cy="50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de-DE" sz="1800" b="1">
                  <a:latin typeface="Arial" panose="020B0604020202020204" pitchFamily="34" charset="0"/>
                </a:rPr>
                <a:t>Strahlrohr-</a:t>
              </a:r>
            </a:p>
            <a:p>
              <a:pPr algn="ctr" eaLnBrk="1" hangingPunct="1"/>
              <a:r>
                <a:rPr lang="de-DE" altLang="de-DE" sz="1800" b="1">
                  <a:latin typeface="Arial" panose="020B0604020202020204" pitchFamily="34" charset="0"/>
                </a:rPr>
                <a:t>verschäumt</a:t>
              </a:r>
            </a:p>
          </p:txBody>
        </p:sp>
        <p:sp>
          <p:nvSpPr>
            <p:cNvPr id="30745" name="Line 12">
              <a:extLst>
                <a:ext uri="{FF2B5EF4-FFF2-40B4-BE49-F238E27FC236}">
                  <a16:creationId xmlns:a16="http://schemas.microsoft.com/office/drawing/2014/main" id="{D94007C3-2C98-4952-9F2B-69414439B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9" y="1280"/>
              <a:ext cx="0" cy="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6" name="Line 15">
              <a:extLst>
                <a:ext uri="{FF2B5EF4-FFF2-40B4-BE49-F238E27FC236}">
                  <a16:creationId xmlns:a16="http://schemas.microsoft.com/office/drawing/2014/main" id="{3C8B046D-9321-4530-9A77-5091F8485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9" y="1905"/>
              <a:ext cx="0" cy="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4780" name="Group 28">
            <a:extLst>
              <a:ext uri="{FF2B5EF4-FFF2-40B4-BE49-F238E27FC236}">
                <a16:creationId xmlns:a16="http://schemas.microsoft.com/office/drawing/2014/main" id="{50941976-A22B-4275-A7A9-F7D633780353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3752850"/>
            <a:ext cx="1676400" cy="2051050"/>
            <a:chOff x="1020" y="2364"/>
            <a:chExt cx="1056" cy="1292"/>
          </a:xfrm>
        </p:grpSpPr>
        <p:sp>
          <p:nvSpPr>
            <p:cNvPr id="30742" name="Rectangle 7">
              <a:extLst>
                <a:ext uri="{FF2B5EF4-FFF2-40B4-BE49-F238E27FC236}">
                  <a16:creationId xmlns:a16="http://schemas.microsoft.com/office/drawing/2014/main" id="{6D49B42F-D2F2-417A-B8CA-E1CDB83F2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656"/>
              <a:ext cx="1056" cy="1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de-DE" sz="1600" b="1">
                  <a:latin typeface="Arial" panose="020B0604020202020204" pitchFamily="34" charset="0"/>
                </a:rPr>
                <a:t>Schaumrohre</a:t>
              </a:r>
            </a:p>
            <a:p>
              <a:pPr algn="ctr" eaLnBrk="1" hangingPunct="1"/>
              <a:endParaRPr lang="de-DE" altLang="de-DE" sz="1600" b="1"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de-DE" altLang="de-DE" sz="1600" b="1">
                  <a:latin typeface="Arial" panose="020B0604020202020204" pitchFamily="34" charset="0"/>
                </a:rPr>
                <a:t>Hohlstrahlrohre</a:t>
              </a:r>
            </a:p>
            <a:p>
              <a:pPr algn="ctr" eaLnBrk="1" hangingPunct="1"/>
              <a:r>
                <a:rPr lang="de-DE" altLang="de-DE" sz="1600" b="1">
                  <a:latin typeface="Arial" panose="020B0604020202020204" pitchFamily="34" charset="0"/>
                </a:rPr>
                <a:t>mit und ohne </a:t>
              </a:r>
            </a:p>
            <a:p>
              <a:pPr algn="ctr" eaLnBrk="1" hangingPunct="1"/>
              <a:r>
                <a:rPr lang="de-DE" altLang="de-DE" sz="1600" b="1">
                  <a:latin typeface="Arial" panose="020B0604020202020204" pitchFamily="34" charset="0"/>
                </a:rPr>
                <a:t>Schaumaufsatz</a:t>
              </a:r>
            </a:p>
          </p:txBody>
        </p:sp>
        <p:sp>
          <p:nvSpPr>
            <p:cNvPr id="30743" name="Line 16">
              <a:extLst>
                <a:ext uri="{FF2B5EF4-FFF2-40B4-BE49-F238E27FC236}">
                  <a16:creationId xmlns:a16="http://schemas.microsoft.com/office/drawing/2014/main" id="{1BE15216-13A4-4897-8727-BB55A57D0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9" y="2364"/>
              <a:ext cx="0" cy="2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4781" name="Group 29">
            <a:extLst>
              <a:ext uri="{FF2B5EF4-FFF2-40B4-BE49-F238E27FC236}">
                <a16:creationId xmlns:a16="http://schemas.microsoft.com/office/drawing/2014/main" id="{E1078C6C-6D07-4F7E-B19E-4548B0D2A62A}"/>
              </a:ext>
            </a:extLst>
          </p:cNvPr>
          <p:cNvGrpSpPr>
            <a:grpSpLocks/>
          </p:cNvGrpSpPr>
          <p:nvPr/>
        </p:nvGrpSpPr>
        <p:grpSpPr bwMode="auto">
          <a:xfrm>
            <a:off x="3630613" y="2032000"/>
            <a:ext cx="1676400" cy="1389063"/>
            <a:chOff x="2287" y="1280"/>
            <a:chExt cx="1056" cy="875"/>
          </a:xfrm>
        </p:grpSpPr>
        <p:sp>
          <p:nvSpPr>
            <p:cNvPr id="30739" name="Rectangle 4" descr="Kleines Konfetti">
              <a:extLst>
                <a:ext uri="{FF2B5EF4-FFF2-40B4-BE49-F238E27FC236}">
                  <a16:creationId xmlns:a16="http://schemas.microsoft.com/office/drawing/2014/main" id="{9FB9F0F4-EE07-4DEB-8474-BC24338A6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1405"/>
              <a:ext cx="1056" cy="501"/>
            </a:xfrm>
            <a:prstGeom prst="rect">
              <a:avLst/>
            </a:prstGeom>
            <a:pattFill prst="sm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de-DE" sz="1800" b="1">
                  <a:latin typeface="Arial" panose="020B0604020202020204" pitchFamily="34" charset="0"/>
                </a:rPr>
                <a:t>Gebläse-</a:t>
              </a:r>
            </a:p>
            <a:p>
              <a:pPr algn="ctr" eaLnBrk="1" hangingPunct="1"/>
              <a:r>
                <a:rPr lang="de-DE" altLang="de-DE" sz="1800" b="1">
                  <a:latin typeface="Arial" panose="020B0604020202020204" pitchFamily="34" charset="0"/>
                </a:rPr>
                <a:t>verschäumt</a:t>
              </a:r>
            </a:p>
          </p:txBody>
        </p:sp>
        <p:sp>
          <p:nvSpPr>
            <p:cNvPr id="30740" name="Line 13">
              <a:extLst>
                <a:ext uri="{FF2B5EF4-FFF2-40B4-BE49-F238E27FC236}">
                  <a16:creationId xmlns:a16="http://schemas.microsoft.com/office/drawing/2014/main" id="{E86D6585-A7D9-49ED-A2D9-6FFAAD828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4" y="1280"/>
              <a:ext cx="0" cy="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1" name="Line 17">
              <a:extLst>
                <a:ext uri="{FF2B5EF4-FFF2-40B4-BE49-F238E27FC236}">
                  <a16:creationId xmlns:a16="http://schemas.microsoft.com/office/drawing/2014/main" id="{0E056752-8097-46AA-B225-7B142E32B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4" y="1905"/>
              <a:ext cx="0" cy="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4782" name="Group 30">
            <a:extLst>
              <a:ext uri="{FF2B5EF4-FFF2-40B4-BE49-F238E27FC236}">
                <a16:creationId xmlns:a16="http://schemas.microsoft.com/office/drawing/2014/main" id="{FF0DA320-DF3B-45AC-B71A-91CFFAEAEC15}"/>
              </a:ext>
            </a:extLst>
          </p:cNvPr>
          <p:cNvGrpSpPr>
            <a:grpSpLocks/>
          </p:cNvGrpSpPr>
          <p:nvPr/>
        </p:nvGrpSpPr>
        <p:grpSpPr bwMode="auto">
          <a:xfrm>
            <a:off x="3630613" y="3752850"/>
            <a:ext cx="1676400" cy="2051050"/>
            <a:chOff x="2287" y="2364"/>
            <a:chExt cx="1056" cy="1292"/>
          </a:xfrm>
        </p:grpSpPr>
        <p:sp>
          <p:nvSpPr>
            <p:cNvPr id="30737" name="Rectangle 8">
              <a:extLst>
                <a:ext uri="{FF2B5EF4-FFF2-40B4-BE49-F238E27FC236}">
                  <a16:creationId xmlns:a16="http://schemas.microsoft.com/office/drawing/2014/main" id="{DDB23AB5-AE9C-4BA5-B0C4-C7E152A2E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2656"/>
              <a:ext cx="1056" cy="1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de-DE" sz="1600" b="1">
                  <a:latin typeface="Arial" panose="020B0604020202020204" pitchFamily="34" charset="0"/>
                </a:rPr>
                <a:t>Leichtschaum-</a:t>
              </a:r>
            </a:p>
            <a:p>
              <a:pPr algn="ctr" eaLnBrk="1" hangingPunct="1"/>
              <a:r>
                <a:rPr lang="de-DE" altLang="de-DE" sz="1600" b="1">
                  <a:latin typeface="Arial" panose="020B0604020202020204" pitchFamily="34" charset="0"/>
                </a:rPr>
                <a:t>Generator</a:t>
              </a:r>
            </a:p>
            <a:p>
              <a:pPr algn="ctr" eaLnBrk="1" hangingPunct="1"/>
              <a:endParaRPr lang="de-DE" altLang="de-DE" sz="1600" b="1"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de-DE" altLang="de-DE" sz="1600" b="1">
                  <a:latin typeface="Arial" panose="020B0604020202020204" pitchFamily="34" charset="0"/>
                </a:rPr>
                <a:t>Belüftungsgerät</a:t>
              </a:r>
            </a:p>
            <a:p>
              <a:pPr algn="ctr" eaLnBrk="1" hangingPunct="1"/>
              <a:r>
                <a:rPr lang="de-DE" altLang="de-DE" sz="1600" b="1">
                  <a:latin typeface="Arial" panose="020B0604020202020204" pitchFamily="34" charset="0"/>
                </a:rPr>
                <a:t>(„Auer“-Turbine)</a:t>
              </a:r>
            </a:p>
          </p:txBody>
        </p:sp>
        <p:sp>
          <p:nvSpPr>
            <p:cNvPr id="30738" name="Line 18">
              <a:extLst>
                <a:ext uri="{FF2B5EF4-FFF2-40B4-BE49-F238E27FC236}">
                  <a16:creationId xmlns:a16="http://schemas.microsoft.com/office/drawing/2014/main" id="{8C796A2A-27C9-49D0-AA6C-75E77F352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4" y="2364"/>
              <a:ext cx="0" cy="2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4783" name="Group 31">
            <a:extLst>
              <a:ext uri="{FF2B5EF4-FFF2-40B4-BE49-F238E27FC236}">
                <a16:creationId xmlns:a16="http://schemas.microsoft.com/office/drawing/2014/main" id="{ED493630-6630-4C91-A93E-057FCFED3C61}"/>
              </a:ext>
            </a:extLst>
          </p:cNvPr>
          <p:cNvGrpSpPr>
            <a:grpSpLocks/>
          </p:cNvGrpSpPr>
          <p:nvPr/>
        </p:nvGrpSpPr>
        <p:grpSpPr bwMode="auto">
          <a:xfrm>
            <a:off x="5708650" y="2032000"/>
            <a:ext cx="1743075" cy="1389063"/>
            <a:chOff x="3596" y="1280"/>
            <a:chExt cx="1098" cy="875"/>
          </a:xfrm>
        </p:grpSpPr>
        <p:sp>
          <p:nvSpPr>
            <p:cNvPr id="30734" name="Rectangle 5">
              <a:extLst>
                <a:ext uri="{FF2B5EF4-FFF2-40B4-BE49-F238E27FC236}">
                  <a16:creationId xmlns:a16="http://schemas.microsoft.com/office/drawing/2014/main" id="{79B6307A-A067-43E1-899C-6B21A75AB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1405"/>
              <a:ext cx="1098" cy="50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de-DE" sz="1800" b="1">
                  <a:latin typeface="Arial" panose="020B0604020202020204" pitchFamily="34" charset="0"/>
                </a:rPr>
                <a:t>Druckluft-</a:t>
              </a:r>
            </a:p>
            <a:p>
              <a:pPr algn="ctr" eaLnBrk="1" hangingPunct="1"/>
              <a:r>
                <a:rPr lang="de-DE" altLang="de-DE" sz="1800" b="1">
                  <a:latin typeface="Arial" panose="020B0604020202020204" pitchFamily="34" charset="0"/>
                </a:rPr>
                <a:t>verschäumt</a:t>
              </a:r>
            </a:p>
          </p:txBody>
        </p:sp>
        <p:sp>
          <p:nvSpPr>
            <p:cNvPr id="30735" name="Line 14">
              <a:extLst>
                <a:ext uri="{FF2B5EF4-FFF2-40B4-BE49-F238E27FC236}">
                  <a16:creationId xmlns:a16="http://schemas.microsoft.com/office/drawing/2014/main" id="{98CC2B34-1CD7-4E60-9C59-1575172BF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" y="1280"/>
              <a:ext cx="0" cy="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36" name="Line 19">
              <a:extLst>
                <a:ext uri="{FF2B5EF4-FFF2-40B4-BE49-F238E27FC236}">
                  <a16:creationId xmlns:a16="http://schemas.microsoft.com/office/drawing/2014/main" id="{92F4FC4F-1073-43E9-AF08-4CCC4A308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" y="1905"/>
              <a:ext cx="0" cy="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4784" name="Group 32">
            <a:extLst>
              <a:ext uri="{FF2B5EF4-FFF2-40B4-BE49-F238E27FC236}">
                <a16:creationId xmlns:a16="http://schemas.microsoft.com/office/drawing/2014/main" id="{5A9EF02B-2FF2-4127-BF08-A8057E3B0DAB}"/>
              </a:ext>
            </a:extLst>
          </p:cNvPr>
          <p:cNvGrpSpPr>
            <a:grpSpLocks/>
          </p:cNvGrpSpPr>
          <p:nvPr/>
        </p:nvGrpSpPr>
        <p:grpSpPr bwMode="auto">
          <a:xfrm>
            <a:off x="5775325" y="3752850"/>
            <a:ext cx="1676400" cy="2051050"/>
            <a:chOff x="3638" y="2364"/>
            <a:chExt cx="1056" cy="1292"/>
          </a:xfrm>
        </p:grpSpPr>
        <p:sp>
          <p:nvSpPr>
            <p:cNvPr id="30732" name="Rectangle 9">
              <a:extLst>
                <a:ext uri="{FF2B5EF4-FFF2-40B4-BE49-F238E27FC236}">
                  <a16:creationId xmlns:a16="http://schemas.microsoft.com/office/drawing/2014/main" id="{462785F7-79D8-41CA-BC57-AECF1B8D9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2656"/>
              <a:ext cx="1056" cy="1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de-DE" sz="1600" b="1">
                  <a:latin typeface="Arial" panose="020B0604020202020204" pitchFamily="34" charset="0"/>
                </a:rPr>
                <a:t>Runddüse</a:t>
              </a:r>
            </a:p>
            <a:p>
              <a:pPr algn="ctr" eaLnBrk="1" hangingPunct="1"/>
              <a:endParaRPr lang="de-DE" altLang="de-DE" sz="1600" b="1"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de-DE" altLang="de-DE" sz="1600" b="1">
                  <a:latin typeface="Arial" panose="020B0604020202020204" pitchFamily="34" charset="0"/>
                </a:rPr>
                <a:t>Hohlstrahlrohre</a:t>
              </a:r>
            </a:p>
            <a:p>
              <a:pPr algn="ctr" eaLnBrk="1" hangingPunct="1"/>
              <a:endParaRPr lang="de-DE" altLang="de-DE" sz="1600" b="1"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de-DE" altLang="de-DE" sz="1600" b="1">
                  <a:latin typeface="Arial" panose="020B0604020202020204" pitchFamily="34" charset="0"/>
                </a:rPr>
                <a:t>Mehrzweck-SR</a:t>
              </a:r>
            </a:p>
          </p:txBody>
        </p:sp>
        <p:sp>
          <p:nvSpPr>
            <p:cNvPr id="30733" name="Line 20">
              <a:extLst>
                <a:ext uri="{FF2B5EF4-FFF2-40B4-BE49-F238E27FC236}">
                  <a16:creationId xmlns:a16="http://schemas.microsoft.com/office/drawing/2014/main" id="{768C9F0C-2E3C-4536-AF1B-885C3A688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" y="2364"/>
              <a:ext cx="0" cy="2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0730" name="Text Box 22">
            <a:extLst>
              <a:ext uri="{FF2B5EF4-FFF2-40B4-BE49-F238E27FC236}">
                <a16:creationId xmlns:a16="http://schemas.microsoft.com/office/drawing/2014/main" id="{E91FBEE5-F943-4276-B97C-2F0D2ECF6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116013"/>
            <a:ext cx="400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Einteilung nach Herstellungsart</a:t>
            </a:r>
          </a:p>
        </p:txBody>
      </p:sp>
      <p:sp>
        <p:nvSpPr>
          <p:cNvPr id="30731" name="Rectangle 26">
            <a:extLst>
              <a:ext uri="{FF2B5EF4-FFF2-40B4-BE49-F238E27FC236}">
                <a16:creationId xmlns:a16="http://schemas.microsoft.com/office/drawing/2014/main" id="{5F9A8CBD-BB79-4EA7-8E8C-729645BED7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64163" y="6308725"/>
            <a:ext cx="173831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Einteilung nach Herstellungsart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nimBg="1"/>
      <p:bldP spid="747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63" name="Group 23">
            <a:extLst>
              <a:ext uri="{FF2B5EF4-FFF2-40B4-BE49-F238E27FC236}">
                <a16:creationId xmlns:a16="http://schemas.microsoft.com/office/drawing/2014/main" id="{9A8B3DD0-A622-4EC5-9539-B259F3B2A4ED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060575"/>
            <a:ext cx="3448050" cy="2360613"/>
            <a:chOff x="385" y="1298"/>
            <a:chExt cx="2172" cy="1487"/>
          </a:xfrm>
        </p:grpSpPr>
        <p:graphicFrame>
          <p:nvGraphicFramePr>
            <p:cNvPr id="31758" name="Object 3">
              <a:extLst>
                <a:ext uri="{FF2B5EF4-FFF2-40B4-BE49-F238E27FC236}">
                  <a16:creationId xmlns:a16="http://schemas.microsoft.com/office/drawing/2014/main" id="{9F732510-0950-4F41-8321-5567AB3D8B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3" y="1417"/>
            <a:ext cx="47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5" name="Bitmap" r:id="rId3" imgW="2610214" imgH="2572109" progId="Paint.Picture">
                    <p:embed/>
                  </p:oleObj>
                </mc:Choice>
                <mc:Fallback>
                  <p:oleObj name="Bitmap" r:id="rId3" imgW="2610214" imgH="2572109" progId="Paint.Picture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3" y="1417"/>
                          <a:ext cx="47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9" name="Object 4">
              <a:extLst>
                <a:ext uri="{FF2B5EF4-FFF2-40B4-BE49-F238E27FC236}">
                  <a16:creationId xmlns:a16="http://schemas.microsoft.com/office/drawing/2014/main" id="{0C204189-9B19-43BD-A5FF-0DF93DAFCD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53" y="1793"/>
            <a:ext cx="477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6" name="Bitmap" r:id="rId5" imgW="2343477" imgH="1952898" progId="Paint.Picture">
                    <p:embed/>
                  </p:oleObj>
                </mc:Choice>
                <mc:Fallback>
                  <p:oleObj name="Bitmap" r:id="rId5" imgW="2343477" imgH="1952898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" y="1793"/>
                          <a:ext cx="477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0" name="Object 5">
              <a:extLst>
                <a:ext uri="{FF2B5EF4-FFF2-40B4-BE49-F238E27FC236}">
                  <a16:creationId xmlns:a16="http://schemas.microsoft.com/office/drawing/2014/main" id="{F9D5CAE1-D3A3-42C1-A5E8-701FD1CEB1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90" y="1852"/>
            <a:ext cx="564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7" name="Bitmap" r:id="rId7" imgW="2876190" imgH="1352381" progId="Paint.Picture">
                    <p:embed/>
                  </p:oleObj>
                </mc:Choice>
                <mc:Fallback>
                  <p:oleObj name="Bitmap" r:id="rId7" imgW="2876190" imgH="1352381" progId="Paint.Pictur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0" y="1852"/>
                          <a:ext cx="564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61" name="Freeform 6">
              <a:extLst>
                <a:ext uri="{FF2B5EF4-FFF2-40B4-BE49-F238E27FC236}">
                  <a16:creationId xmlns:a16="http://schemas.microsoft.com/office/drawing/2014/main" id="{10382DE3-8A6D-4C3B-92DC-5966D0AB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1298"/>
              <a:ext cx="376" cy="547"/>
            </a:xfrm>
            <a:custGeom>
              <a:avLst/>
              <a:gdLst>
                <a:gd name="T0" fmla="*/ 329 w 393"/>
                <a:gd name="T1" fmla="*/ 363 h 627"/>
                <a:gd name="T2" fmla="*/ 177 w 393"/>
                <a:gd name="T3" fmla="*/ 48 h 627"/>
                <a:gd name="T4" fmla="*/ 26 w 393"/>
                <a:gd name="T5" fmla="*/ 74 h 627"/>
                <a:gd name="T6" fmla="*/ 26 w 393"/>
                <a:gd name="T7" fmla="*/ 127 h 6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3" h="627">
                  <a:moveTo>
                    <a:pt x="393" y="627"/>
                  </a:moveTo>
                  <a:cubicBezTo>
                    <a:pt x="332" y="396"/>
                    <a:pt x="271" y="166"/>
                    <a:pt x="211" y="83"/>
                  </a:cubicBezTo>
                  <a:cubicBezTo>
                    <a:pt x="151" y="0"/>
                    <a:pt x="60" y="105"/>
                    <a:pt x="30" y="128"/>
                  </a:cubicBezTo>
                  <a:cubicBezTo>
                    <a:pt x="0" y="151"/>
                    <a:pt x="30" y="204"/>
                    <a:pt x="30" y="219"/>
                  </a:cubicBezTo>
                </a:path>
              </a:pathLst>
            </a:cu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2" name="Freeform 7">
              <a:extLst>
                <a:ext uri="{FF2B5EF4-FFF2-40B4-BE49-F238E27FC236}">
                  <a16:creationId xmlns:a16="http://schemas.microsoft.com/office/drawing/2014/main" id="{DB87487C-56B0-451F-B89F-B4AD6FA60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" y="1912"/>
              <a:ext cx="868" cy="172"/>
            </a:xfrm>
            <a:custGeom>
              <a:avLst/>
              <a:gdLst>
                <a:gd name="T0" fmla="*/ 758 w 908"/>
                <a:gd name="T1" fmla="*/ 35 h 197"/>
                <a:gd name="T2" fmla="*/ 569 w 908"/>
                <a:gd name="T3" fmla="*/ 62 h 197"/>
                <a:gd name="T4" fmla="*/ 455 w 908"/>
                <a:gd name="T5" fmla="*/ 114 h 197"/>
                <a:gd name="T6" fmla="*/ 266 w 908"/>
                <a:gd name="T7" fmla="*/ 62 h 197"/>
                <a:gd name="T8" fmla="*/ 76 w 908"/>
                <a:gd name="T9" fmla="*/ 9 h 197"/>
                <a:gd name="T10" fmla="*/ 0 w 908"/>
                <a:gd name="T11" fmla="*/ 9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8" h="197">
                  <a:moveTo>
                    <a:pt x="908" y="61"/>
                  </a:moveTo>
                  <a:cubicBezTo>
                    <a:pt x="824" y="72"/>
                    <a:pt x="741" y="83"/>
                    <a:pt x="681" y="106"/>
                  </a:cubicBezTo>
                  <a:cubicBezTo>
                    <a:pt x="621" y="129"/>
                    <a:pt x="605" y="197"/>
                    <a:pt x="545" y="197"/>
                  </a:cubicBezTo>
                  <a:cubicBezTo>
                    <a:pt x="485" y="197"/>
                    <a:pt x="394" y="136"/>
                    <a:pt x="318" y="106"/>
                  </a:cubicBezTo>
                  <a:cubicBezTo>
                    <a:pt x="242" y="76"/>
                    <a:pt x="144" y="30"/>
                    <a:pt x="91" y="15"/>
                  </a:cubicBezTo>
                  <a:cubicBezTo>
                    <a:pt x="38" y="0"/>
                    <a:pt x="15" y="15"/>
                    <a:pt x="0" y="15"/>
                  </a:cubicBezTo>
                </a:path>
              </a:pathLst>
            </a:custGeom>
            <a:noFill/>
            <a:ln w="889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3" name="Freeform 10">
              <a:extLst>
                <a:ext uri="{FF2B5EF4-FFF2-40B4-BE49-F238E27FC236}">
                  <a16:creationId xmlns:a16="http://schemas.microsoft.com/office/drawing/2014/main" id="{720324DB-D8FA-4036-B1EA-1D36AA29F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1971"/>
              <a:ext cx="261" cy="1"/>
            </a:xfrm>
            <a:custGeom>
              <a:avLst/>
              <a:gdLst>
                <a:gd name="T0" fmla="*/ 0 w 273"/>
                <a:gd name="T1" fmla="*/ 0 h 1"/>
                <a:gd name="T2" fmla="*/ 228 w 27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3" h="1">
                  <a:moveTo>
                    <a:pt x="0" y="0"/>
                  </a:moveTo>
                  <a:cubicBezTo>
                    <a:pt x="114" y="0"/>
                    <a:pt x="228" y="0"/>
                    <a:pt x="273" y="0"/>
                  </a:cubicBezTo>
                </a:path>
              </a:pathLst>
            </a:custGeom>
            <a:noFill/>
            <a:ln w="920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4" name="Text Box 13">
              <a:extLst>
                <a:ext uri="{FF2B5EF4-FFF2-40B4-BE49-F238E27FC236}">
                  <a16:creationId xmlns:a16="http://schemas.microsoft.com/office/drawing/2014/main" id="{3ED0680E-BC5A-4955-AD89-A0C4E9C95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3" y="2208"/>
              <a:ext cx="52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Z 2</a:t>
              </a:r>
            </a:p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Z 4(R)</a:t>
              </a:r>
            </a:p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Z 8(R)</a:t>
              </a:r>
            </a:p>
          </p:txBody>
        </p:sp>
      </p:grpSp>
      <p:grpSp>
        <p:nvGrpSpPr>
          <p:cNvPr id="87064" name="Group 24">
            <a:extLst>
              <a:ext uri="{FF2B5EF4-FFF2-40B4-BE49-F238E27FC236}">
                <a16:creationId xmlns:a16="http://schemas.microsoft.com/office/drawing/2014/main" id="{7664CF4F-B355-4DA4-BD19-979312208112}"/>
              </a:ext>
            </a:extLst>
          </p:cNvPr>
          <p:cNvGrpSpPr>
            <a:grpSpLocks/>
          </p:cNvGrpSpPr>
          <p:nvPr/>
        </p:nvGrpSpPr>
        <p:grpSpPr bwMode="auto">
          <a:xfrm>
            <a:off x="4052888" y="2060575"/>
            <a:ext cx="4406900" cy="1362075"/>
            <a:chOff x="2553" y="1298"/>
            <a:chExt cx="2776" cy="858"/>
          </a:xfrm>
        </p:grpSpPr>
        <p:graphicFrame>
          <p:nvGraphicFramePr>
            <p:cNvPr id="31754" name="Object 8">
              <a:extLst>
                <a:ext uri="{FF2B5EF4-FFF2-40B4-BE49-F238E27FC236}">
                  <a16:creationId xmlns:a16="http://schemas.microsoft.com/office/drawing/2014/main" id="{667FDBF4-6B38-49B1-8C61-52A65EA0A15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20" y="1892"/>
            <a:ext cx="1041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8" name="Bitmap" r:id="rId9" imgW="4963218" imgH="933580" progId="Paint.Picture">
                    <p:embed/>
                  </p:oleObj>
                </mc:Choice>
                <mc:Fallback>
                  <p:oleObj name="Bitmap" r:id="rId9" imgW="4963218" imgH="933580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0" y="1892"/>
                          <a:ext cx="1041" cy="1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5" name="Freeform 11">
              <a:extLst>
                <a:ext uri="{FF2B5EF4-FFF2-40B4-BE49-F238E27FC236}">
                  <a16:creationId xmlns:a16="http://schemas.microsoft.com/office/drawing/2014/main" id="{5E93670E-0916-4DEB-8004-462A1B399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945"/>
              <a:ext cx="867" cy="211"/>
            </a:xfrm>
            <a:custGeom>
              <a:avLst/>
              <a:gdLst>
                <a:gd name="T0" fmla="*/ 0 w 907"/>
                <a:gd name="T1" fmla="*/ 17 h 242"/>
                <a:gd name="T2" fmla="*/ 189 w 907"/>
                <a:gd name="T3" fmla="*/ 17 h 242"/>
                <a:gd name="T4" fmla="*/ 303 w 907"/>
                <a:gd name="T5" fmla="*/ 122 h 242"/>
                <a:gd name="T6" fmla="*/ 455 w 907"/>
                <a:gd name="T7" fmla="*/ 122 h 242"/>
                <a:gd name="T8" fmla="*/ 530 w 907"/>
                <a:gd name="T9" fmla="*/ 44 h 242"/>
                <a:gd name="T10" fmla="*/ 643 w 907"/>
                <a:gd name="T11" fmla="*/ 17 h 242"/>
                <a:gd name="T12" fmla="*/ 757 w 907"/>
                <a:gd name="T13" fmla="*/ 17 h 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7" h="242">
                  <a:moveTo>
                    <a:pt x="0" y="30"/>
                  </a:moveTo>
                  <a:cubicBezTo>
                    <a:pt x="83" y="15"/>
                    <a:pt x="167" y="0"/>
                    <a:pt x="227" y="30"/>
                  </a:cubicBezTo>
                  <a:cubicBezTo>
                    <a:pt x="287" y="60"/>
                    <a:pt x="310" y="182"/>
                    <a:pt x="363" y="212"/>
                  </a:cubicBezTo>
                  <a:cubicBezTo>
                    <a:pt x="416" y="242"/>
                    <a:pt x="500" y="235"/>
                    <a:pt x="545" y="212"/>
                  </a:cubicBezTo>
                  <a:cubicBezTo>
                    <a:pt x="590" y="189"/>
                    <a:pt x="598" y="106"/>
                    <a:pt x="635" y="76"/>
                  </a:cubicBezTo>
                  <a:cubicBezTo>
                    <a:pt x="672" y="46"/>
                    <a:pt x="726" y="38"/>
                    <a:pt x="771" y="30"/>
                  </a:cubicBezTo>
                  <a:cubicBezTo>
                    <a:pt x="816" y="22"/>
                    <a:pt x="884" y="30"/>
                    <a:pt x="907" y="30"/>
                  </a:cubicBezTo>
                </a:path>
              </a:pathLst>
            </a:custGeom>
            <a:noFill/>
            <a:ln w="92075">
              <a:pattFill prst="sphere">
                <a:fgClr>
                  <a:schemeClr val="accent2"/>
                </a:fgClr>
                <a:bgClr>
                  <a:srgbClr val="FFFF00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6" name="AutoShape 12" descr="Große Konfetti">
              <a:extLst>
                <a:ext uri="{FF2B5EF4-FFF2-40B4-BE49-F238E27FC236}">
                  <a16:creationId xmlns:a16="http://schemas.microsoft.com/office/drawing/2014/main" id="{FCB9269E-40B6-45B3-8584-D710D729D0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55" y="1546"/>
              <a:ext cx="281" cy="8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509 h 21600"/>
                <a:gd name="T14" fmla="*/ 17065 w 21600"/>
                <a:gd name="T15" fmla="*/ 170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7" name="Text Box 15">
              <a:extLst>
                <a:ext uri="{FF2B5EF4-FFF2-40B4-BE49-F238E27FC236}">
                  <a16:creationId xmlns:a16="http://schemas.microsoft.com/office/drawing/2014/main" id="{12120FD3-6041-4E48-B403-B3BBDAFA3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4" y="1298"/>
              <a:ext cx="33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S 2</a:t>
              </a:r>
            </a:p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S 4</a:t>
              </a:r>
            </a:p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S 8</a:t>
              </a:r>
            </a:p>
          </p:txBody>
        </p:sp>
      </p:grpSp>
      <p:grpSp>
        <p:nvGrpSpPr>
          <p:cNvPr id="87065" name="Group 25">
            <a:extLst>
              <a:ext uri="{FF2B5EF4-FFF2-40B4-BE49-F238E27FC236}">
                <a16:creationId xmlns:a16="http://schemas.microsoft.com/office/drawing/2014/main" id="{07CCBDCE-7A90-48CD-A8B8-5E10FBF38B36}"/>
              </a:ext>
            </a:extLst>
          </p:cNvPr>
          <p:cNvGrpSpPr>
            <a:grpSpLocks/>
          </p:cNvGrpSpPr>
          <p:nvPr/>
        </p:nvGrpSpPr>
        <p:grpSpPr bwMode="auto">
          <a:xfrm>
            <a:off x="5705475" y="3381375"/>
            <a:ext cx="2754313" cy="2344738"/>
            <a:chOff x="3594" y="2130"/>
            <a:chExt cx="1735" cy="1477"/>
          </a:xfrm>
        </p:grpSpPr>
        <p:graphicFrame>
          <p:nvGraphicFramePr>
            <p:cNvPr id="31751" name="Object 9">
              <a:extLst>
                <a:ext uri="{FF2B5EF4-FFF2-40B4-BE49-F238E27FC236}">
                  <a16:creationId xmlns:a16="http://schemas.microsoft.com/office/drawing/2014/main" id="{8C8604DC-7546-4AD2-A18C-DCA13AFDFE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94" y="2288"/>
            <a:ext cx="867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9" name="Bitmap" r:id="rId11" imgW="4123810" imgH="1800476" progId="Paint.Picture">
                    <p:embed/>
                  </p:oleObj>
                </mc:Choice>
                <mc:Fallback>
                  <p:oleObj name="Bitmap" r:id="rId11" imgW="4123810" imgH="1800476" progId="Paint.Pictur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4" y="2288"/>
                          <a:ext cx="867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2" name="AutoShape 14" descr="Große Konfetti">
              <a:extLst>
                <a:ext uri="{FF2B5EF4-FFF2-40B4-BE49-F238E27FC236}">
                  <a16:creationId xmlns:a16="http://schemas.microsoft.com/office/drawing/2014/main" id="{21A47430-E17F-485A-9A89-EF2A566B1F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59" y="2033"/>
              <a:ext cx="673" cy="8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3 w 21600"/>
                <a:gd name="T13" fmla="*/ 4509 h 21600"/>
                <a:gd name="T14" fmla="*/ 17107 w 21600"/>
                <a:gd name="T15" fmla="*/ 170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3" name="Text Box 16">
              <a:extLst>
                <a:ext uri="{FF2B5EF4-FFF2-40B4-BE49-F238E27FC236}">
                  <a16:creationId xmlns:a16="http://schemas.microsoft.com/office/drawing/2014/main" id="{E822E899-1280-41EF-87DD-129E6C3C4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4" y="2684"/>
              <a:ext cx="492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M 2</a:t>
              </a:r>
            </a:p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M 4</a:t>
              </a:r>
            </a:p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M 8</a:t>
              </a:r>
            </a:p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S/M 2</a:t>
              </a:r>
            </a:p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S/M 4</a:t>
              </a:r>
            </a:p>
          </p:txBody>
        </p:sp>
      </p:grpSp>
      <p:sp>
        <p:nvSpPr>
          <p:cNvPr id="31749" name="Text Box 17">
            <a:extLst>
              <a:ext uri="{FF2B5EF4-FFF2-40B4-BE49-F238E27FC236}">
                <a16:creationId xmlns:a16="http://schemas.microsoft.com/office/drawing/2014/main" id="{AE3EDD08-469F-40F2-91BD-7530704A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1027113"/>
            <a:ext cx="6335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Prinzip der herkömmlichen Luftschaumerzeugung</a:t>
            </a:r>
            <a:r>
              <a:rPr lang="de-DE" altLang="de-DE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1750" name="Rectangle 22">
            <a:extLst>
              <a:ext uri="{FF2B5EF4-FFF2-40B4-BE49-F238E27FC236}">
                <a16:creationId xmlns:a16="http://schemas.microsoft.com/office/drawing/2014/main" id="{FFD31F0C-EF59-4ACA-AA66-26917C447A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2363" y="6237288"/>
            <a:ext cx="25304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Prinzip der herkömmlichen Luftschaumerzeugung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0">
            <a:extLst>
              <a:ext uri="{FF2B5EF4-FFF2-40B4-BE49-F238E27FC236}">
                <a16:creationId xmlns:a16="http://schemas.microsoft.com/office/drawing/2014/main" id="{D5367F78-E4FE-447B-97CB-5F3345F82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1116013"/>
            <a:ext cx="464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Beispiel: Schaumerzeugung pro Min.</a:t>
            </a:r>
          </a:p>
        </p:txBody>
      </p:sp>
      <p:sp>
        <p:nvSpPr>
          <p:cNvPr id="71697" name="Text Box 17">
            <a:extLst>
              <a:ext uri="{FF2B5EF4-FFF2-40B4-BE49-F238E27FC236}">
                <a16:creationId xmlns:a16="http://schemas.microsoft.com/office/drawing/2014/main" id="{665424E5-8DB8-40AC-B84F-8E50FD51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445125"/>
            <a:ext cx="7775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600" b="1">
                <a:latin typeface="Arial" panose="020B0604020202020204" pitchFamily="34" charset="0"/>
              </a:rPr>
              <a:t>		400 l / Min.	x VZ 15  = 6000 l Schwerschaum / Min.</a:t>
            </a:r>
          </a:p>
          <a:p>
            <a:pPr eaLnBrk="1" hangingPunct="1"/>
            <a:r>
              <a:rPr lang="de-DE" altLang="de-DE" sz="1600">
                <a:latin typeface="Arial" panose="020B0604020202020204" pitchFamily="34" charset="0"/>
              </a:rPr>
              <a:t>(388 l Wasser + 12 l Schaummittel)        (400 l Wasser / Schaummittel + 5600 l Luft)</a:t>
            </a:r>
            <a:r>
              <a:rPr lang="de-DE" altLang="de-DE" sz="1600" b="1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71723" name="Group 43">
            <a:extLst>
              <a:ext uri="{FF2B5EF4-FFF2-40B4-BE49-F238E27FC236}">
                <a16:creationId xmlns:a16="http://schemas.microsoft.com/office/drawing/2014/main" id="{CB852464-78C6-420F-AE15-81A8651B10D4}"/>
              </a:ext>
            </a:extLst>
          </p:cNvPr>
          <p:cNvGrpSpPr>
            <a:grpSpLocks/>
          </p:cNvGrpSpPr>
          <p:nvPr/>
        </p:nvGrpSpPr>
        <p:grpSpPr bwMode="auto">
          <a:xfrm>
            <a:off x="260350" y="3141663"/>
            <a:ext cx="4648200" cy="2374900"/>
            <a:chOff x="164" y="1979"/>
            <a:chExt cx="2928" cy="1496"/>
          </a:xfrm>
        </p:grpSpPr>
        <p:sp>
          <p:nvSpPr>
            <p:cNvPr id="32792" name="Freeform 7">
              <a:extLst>
                <a:ext uri="{FF2B5EF4-FFF2-40B4-BE49-F238E27FC236}">
                  <a16:creationId xmlns:a16="http://schemas.microsoft.com/office/drawing/2014/main" id="{08AC2BAA-996E-4C86-9B29-40A062054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" y="2683"/>
              <a:ext cx="842" cy="176"/>
            </a:xfrm>
            <a:custGeom>
              <a:avLst/>
              <a:gdLst>
                <a:gd name="T0" fmla="*/ 671 w 908"/>
                <a:gd name="T1" fmla="*/ 38 h 197"/>
                <a:gd name="T2" fmla="*/ 504 w 908"/>
                <a:gd name="T3" fmla="*/ 68 h 197"/>
                <a:gd name="T4" fmla="*/ 402 w 908"/>
                <a:gd name="T5" fmla="*/ 125 h 197"/>
                <a:gd name="T6" fmla="*/ 236 w 908"/>
                <a:gd name="T7" fmla="*/ 68 h 197"/>
                <a:gd name="T8" fmla="*/ 67 w 908"/>
                <a:gd name="T9" fmla="*/ 10 h 197"/>
                <a:gd name="T10" fmla="*/ 0 w 908"/>
                <a:gd name="T11" fmla="*/ 10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8" h="197">
                  <a:moveTo>
                    <a:pt x="908" y="61"/>
                  </a:moveTo>
                  <a:cubicBezTo>
                    <a:pt x="824" y="72"/>
                    <a:pt x="741" y="83"/>
                    <a:pt x="681" y="106"/>
                  </a:cubicBezTo>
                  <a:cubicBezTo>
                    <a:pt x="621" y="129"/>
                    <a:pt x="605" y="197"/>
                    <a:pt x="545" y="197"/>
                  </a:cubicBezTo>
                  <a:cubicBezTo>
                    <a:pt x="485" y="197"/>
                    <a:pt x="394" y="136"/>
                    <a:pt x="318" y="106"/>
                  </a:cubicBezTo>
                  <a:cubicBezTo>
                    <a:pt x="242" y="76"/>
                    <a:pt x="144" y="30"/>
                    <a:pt x="91" y="15"/>
                  </a:cubicBezTo>
                  <a:cubicBezTo>
                    <a:pt x="38" y="0"/>
                    <a:pt x="15" y="15"/>
                    <a:pt x="0" y="15"/>
                  </a:cubicBezTo>
                </a:path>
              </a:pathLst>
            </a:custGeom>
            <a:noFill/>
            <a:ln w="889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2793" name="Object 3">
              <a:extLst>
                <a:ext uri="{FF2B5EF4-FFF2-40B4-BE49-F238E27FC236}">
                  <a16:creationId xmlns:a16="http://schemas.microsoft.com/office/drawing/2014/main" id="{34184BBC-3A9A-4532-95BA-447178B068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94" y="2167"/>
            <a:ext cx="463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6" name="Bitmap" r:id="rId3" imgW="2610214" imgH="2572109" progId="Paint.Picture">
                    <p:embed/>
                  </p:oleObj>
                </mc:Choice>
                <mc:Fallback>
                  <p:oleObj name="Bitmap" r:id="rId3" imgW="2610214" imgH="2572109" progId="Paint.Picture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4" y="2167"/>
                          <a:ext cx="463" cy="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4" name="Object 4">
              <a:extLst>
                <a:ext uri="{FF2B5EF4-FFF2-40B4-BE49-F238E27FC236}">
                  <a16:creationId xmlns:a16="http://schemas.microsoft.com/office/drawing/2014/main" id="{D7E75B58-08F1-4BE9-AC68-06E668CFE42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90" y="2552"/>
            <a:ext cx="463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7" name="Bitmap" r:id="rId5" imgW="2343477" imgH="1952898" progId="Paint.Picture">
                    <p:embed/>
                  </p:oleObj>
                </mc:Choice>
                <mc:Fallback>
                  <p:oleObj name="Bitmap" r:id="rId5" imgW="2343477" imgH="1952898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" y="2552"/>
                          <a:ext cx="463" cy="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5" name="Object 5">
              <a:extLst>
                <a:ext uri="{FF2B5EF4-FFF2-40B4-BE49-F238E27FC236}">
                  <a16:creationId xmlns:a16="http://schemas.microsoft.com/office/drawing/2014/main" id="{54630D83-94F4-4B72-990A-FC0FAA5F32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05" y="2613"/>
            <a:ext cx="547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8" name="Bitmap" r:id="rId7" imgW="2876190" imgH="1352381" progId="Paint.Picture">
                    <p:embed/>
                  </p:oleObj>
                </mc:Choice>
                <mc:Fallback>
                  <p:oleObj name="Bitmap" r:id="rId7" imgW="2876190" imgH="1352381" progId="Paint.Pictur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" y="2613"/>
                          <a:ext cx="547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96" name="Freeform 6">
              <a:extLst>
                <a:ext uri="{FF2B5EF4-FFF2-40B4-BE49-F238E27FC236}">
                  <a16:creationId xmlns:a16="http://schemas.microsoft.com/office/drawing/2014/main" id="{01298E76-0542-46A4-B92F-942F8887B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2046"/>
              <a:ext cx="365" cy="559"/>
            </a:xfrm>
            <a:custGeom>
              <a:avLst/>
              <a:gdLst>
                <a:gd name="T0" fmla="*/ 293 w 393"/>
                <a:gd name="T1" fmla="*/ 396 h 627"/>
                <a:gd name="T2" fmla="*/ 157 w 393"/>
                <a:gd name="T3" fmla="*/ 53 h 627"/>
                <a:gd name="T4" fmla="*/ 22 w 393"/>
                <a:gd name="T5" fmla="*/ 81 h 627"/>
                <a:gd name="T6" fmla="*/ 22 w 393"/>
                <a:gd name="T7" fmla="*/ 138 h 6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3" h="627">
                  <a:moveTo>
                    <a:pt x="393" y="627"/>
                  </a:moveTo>
                  <a:cubicBezTo>
                    <a:pt x="332" y="396"/>
                    <a:pt x="271" y="166"/>
                    <a:pt x="211" y="83"/>
                  </a:cubicBezTo>
                  <a:cubicBezTo>
                    <a:pt x="151" y="0"/>
                    <a:pt x="60" y="105"/>
                    <a:pt x="30" y="128"/>
                  </a:cubicBezTo>
                  <a:cubicBezTo>
                    <a:pt x="0" y="151"/>
                    <a:pt x="30" y="204"/>
                    <a:pt x="30" y="219"/>
                  </a:cubicBezTo>
                </a:path>
              </a:pathLst>
            </a:cu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7" name="Freeform 9">
              <a:extLst>
                <a:ext uri="{FF2B5EF4-FFF2-40B4-BE49-F238E27FC236}">
                  <a16:creationId xmlns:a16="http://schemas.microsoft.com/office/drawing/2014/main" id="{8268345C-0BF7-49BF-9B96-DDC07AD9A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2734"/>
              <a:ext cx="253" cy="1"/>
            </a:xfrm>
            <a:custGeom>
              <a:avLst/>
              <a:gdLst>
                <a:gd name="T0" fmla="*/ 0 w 273"/>
                <a:gd name="T1" fmla="*/ 0 h 1"/>
                <a:gd name="T2" fmla="*/ 201 w 27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3" h="1">
                  <a:moveTo>
                    <a:pt x="0" y="0"/>
                  </a:moveTo>
                  <a:cubicBezTo>
                    <a:pt x="114" y="0"/>
                    <a:pt x="228" y="0"/>
                    <a:pt x="273" y="0"/>
                  </a:cubicBezTo>
                </a:path>
              </a:pathLst>
            </a:custGeom>
            <a:noFill/>
            <a:ln w="920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8" name="Freeform 10">
              <a:extLst>
                <a:ext uri="{FF2B5EF4-FFF2-40B4-BE49-F238E27FC236}">
                  <a16:creationId xmlns:a16="http://schemas.microsoft.com/office/drawing/2014/main" id="{BC529366-A321-4B85-A514-A65ACB449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2707"/>
              <a:ext cx="841" cy="216"/>
            </a:xfrm>
            <a:custGeom>
              <a:avLst/>
              <a:gdLst>
                <a:gd name="T0" fmla="*/ 0 w 907"/>
                <a:gd name="T1" fmla="*/ 19 h 242"/>
                <a:gd name="T2" fmla="*/ 168 w 907"/>
                <a:gd name="T3" fmla="*/ 19 h 242"/>
                <a:gd name="T4" fmla="*/ 268 w 907"/>
                <a:gd name="T5" fmla="*/ 135 h 242"/>
                <a:gd name="T6" fmla="*/ 402 w 907"/>
                <a:gd name="T7" fmla="*/ 135 h 242"/>
                <a:gd name="T8" fmla="*/ 469 w 907"/>
                <a:gd name="T9" fmla="*/ 48 h 242"/>
                <a:gd name="T10" fmla="*/ 570 w 907"/>
                <a:gd name="T11" fmla="*/ 19 h 242"/>
                <a:gd name="T12" fmla="*/ 670 w 907"/>
                <a:gd name="T13" fmla="*/ 19 h 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7" h="242">
                  <a:moveTo>
                    <a:pt x="0" y="30"/>
                  </a:moveTo>
                  <a:cubicBezTo>
                    <a:pt x="83" y="15"/>
                    <a:pt x="167" y="0"/>
                    <a:pt x="227" y="30"/>
                  </a:cubicBezTo>
                  <a:cubicBezTo>
                    <a:pt x="287" y="60"/>
                    <a:pt x="310" y="182"/>
                    <a:pt x="363" y="212"/>
                  </a:cubicBezTo>
                  <a:cubicBezTo>
                    <a:pt x="416" y="242"/>
                    <a:pt x="500" y="235"/>
                    <a:pt x="545" y="212"/>
                  </a:cubicBezTo>
                  <a:cubicBezTo>
                    <a:pt x="590" y="189"/>
                    <a:pt x="598" y="106"/>
                    <a:pt x="635" y="76"/>
                  </a:cubicBezTo>
                  <a:cubicBezTo>
                    <a:pt x="672" y="46"/>
                    <a:pt x="726" y="38"/>
                    <a:pt x="771" y="30"/>
                  </a:cubicBezTo>
                  <a:cubicBezTo>
                    <a:pt x="816" y="22"/>
                    <a:pt x="884" y="30"/>
                    <a:pt x="907" y="30"/>
                  </a:cubicBezTo>
                </a:path>
              </a:pathLst>
            </a:custGeom>
            <a:noFill/>
            <a:ln w="92075">
              <a:pattFill prst="sphere">
                <a:fgClr>
                  <a:schemeClr val="accent2"/>
                </a:fgClr>
                <a:bgClr>
                  <a:srgbClr val="FFFF00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9" name="Text Box 12">
              <a:extLst>
                <a:ext uri="{FF2B5EF4-FFF2-40B4-BE49-F238E27FC236}">
                  <a16:creationId xmlns:a16="http://schemas.microsoft.com/office/drawing/2014/main" id="{FA65C647-9413-41FF-BE93-C38B947DF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" y="2937"/>
              <a:ext cx="5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Z 4(R)</a:t>
              </a:r>
            </a:p>
            <a:p>
              <a:pPr eaLnBrk="1" hangingPunct="1"/>
              <a:endParaRPr lang="de-DE" altLang="de-DE" sz="1800" b="1">
                <a:latin typeface="Arial" panose="020B0604020202020204" pitchFamily="34" charset="0"/>
              </a:endParaRPr>
            </a:p>
          </p:txBody>
        </p:sp>
        <p:sp>
          <p:nvSpPr>
            <p:cNvPr id="32800" name="Text Box 14">
              <a:extLst>
                <a:ext uri="{FF2B5EF4-FFF2-40B4-BE49-F238E27FC236}">
                  <a16:creationId xmlns:a16="http://schemas.microsoft.com/office/drawing/2014/main" id="{7C4685F2-C51E-4443-947E-CB40896B3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979"/>
              <a:ext cx="10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>
                  <a:latin typeface="Arial" panose="020B0604020202020204" pitchFamily="34" charset="0"/>
                </a:rPr>
                <a:t>Mehrbereichs-</a:t>
              </a:r>
            </a:p>
            <a:p>
              <a:pPr eaLnBrk="1" hangingPunct="1"/>
              <a:r>
                <a:rPr lang="de-DE" altLang="de-DE" sz="1800">
                  <a:latin typeface="Arial" panose="020B0604020202020204" pitchFamily="34" charset="0"/>
                </a:rPr>
                <a:t>schaummittel</a:t>
              </a:r>
            </a:p>
          </p:txBody>
        </p:sp>
        <p:sp>
          <p:nvSpPr>
            <p:cNvPr id="32801" name="Text Box 15">
              <a:extLst>
                <a:ext uri="{FF2B5EF4-FFF2-40B4-BE49-F238E27FC236}">
                  <a16:creationId xmlns:a16="http://schemas.microsoft.com/office/drawing/2014/main" id="{3E721BA8-90EB-4B84-B39E-CB751ED13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370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3%</a:t>
              </a:r>
            </a:p>
          </p:txBody>
        </p:sp>
        <p:sp>
          <p:nvSpPr>
            <p:cNvPr id="32802" name="Line 16">
              <a:extLst>
                <a:ext uri="{FF2B5EF4-FFF2-40B4-BE49-F238E27FC236}">
                  <a16:creationId xmlns:a16="http://schemas.microsoft.com/office/drawing/2014/main" id="{35D3F296-8791-47EC-8889-F5029F576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5" y="2572"/>
              <a:ext cx="168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3" name="Line 21">
              <a:extLst>
                <a:ext uri="{FF2B5EF4-FFF2-40B4-BE49-F238E27FC236}">
                  <a16:creationId xmlns:a16="http://schemas.microsoft.com/office/drawing/2014/main" id="{EB1D5FAC-2B48-48E5-AAC9-C64FD531C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4" y="2815"/>
              <a:ext cx="64" cy="6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4" name="Line 22">
              <a:extLst>
                <a:ext uri="{FF2B5EF4-FFF2-40B4-BE49-F238E27FC236}">
                  <a16:creationId xmlns:a16="http://schemas.microsoft.com/office/drawing/2014/main" id="{3A6C967E-E0E8-423C-9717-C750C1D6C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81" y="2478"/>
              <a:ext cx="65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5" name="Line 23">
              <a:extLst>
                <a:ext uri="{FF2B5EF4-FFF2-40B4-BE49-F238E27FC236}">
                  <a16:creationId xmlns:a16="http://schemas.microsoft.com/office/drawing/2014/main" id="{E31777D8-2DC9-4CF1-A2AD-08F3C737D0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9" y="2815"/>
              <a:ext cx="127" cy="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1724" name="Group 44">
            <a:extLst>
              <a:ext uri="{FF2B5EF4-FFF2-40B4-BE49-F238E27FC236}">
                <a16:creationId xmlns:a16="http://schemas.microsoft.com/office/drawing/2014/main" id="{3085AB78-5F2B-490C-BFDF-0A67D267DBD3}"/>
              </a:ext>
            </a:extLst>
          </p:cNvPr>
          <p:cNvGrpSpPr>
            <a:grpSpLocks/>
          </p:cNvGrpSpPr>
          <p:nvPr/>
        </p:nvGrpSpPr>
        <p:grpSpPr bwMode="auto">
          <a:xfrm>
            <a:off x="4710113" y="1628775"/>
            <a:ext cx="3138487" cy="3870325"/>
            <a:chOff x="2967" y="1026"/>
            <a:chExt cx="1977" cy="2438"/>
          </a:xfrm>
        </p:grpSpPr>
        <p:graphicFrame>
          <p:nvGraphicFramePr>
            <p:cNvPr id="32775" name="Object 8">
              <a:extLst>
                <a:ext uri="{FF2B5EF4-FFF2-40B4-BE49-F238E27FC236}">
                  <a16:creationId xmlns:a16="http://schemas.microsoft.com/office/drawing/2014/main" id="{A7583ABA-55DD-4D4C-88DA-26106C5A87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92" y="2653"/>
            <a:ext cx="1010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9" name="Bitmap" r:id="rId9" imgW="4963218" imgH="933580" progId="Paint.Picture">
                    <p:embed/>
                  </p:oleObj>
                </mc:Choice>
                <mc:Fallback>
                  <p:oleObj name="Bitmap" r:id="rId9" imgW="4963218" imgH="933580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" y="2653"/>
                          <a:ext cx="1010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6" name="AutoShape 11" descr="Große Konfetti">
              <a:extLst>
                <a:ext uri="{FF2B5EF4-FFF2-40B4-BE49-F238E27FC236}">
                  <a16:creationId xmlns:a16="http://schemas.microsoft.com/office/drawing/2014/main" id="{9AB01A64-325F-4B64-AC3B-E003E8BC87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80" y="2322"/>
              <a:ext cx="288" cy="8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495 h 21600"/>
                <a:gd name="T14" fmla="*/ 17100 w 21600"/>
                <a:gd name="T15" fmla="*/ 171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77" name="Text Box 13">
              <a:extLst>
                <a:ext uri="{FF2B5EF4-FFF2-40B4-BE49-F238E27FC236}">
                  <a16:creationId xmlns:a16="http://schemas.microsoft.com/office/drawing/2014/main" id="{D0007B14-EFB0-4753-A42F-591FDF03D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" y="2207"/>
              <a:ext cx="5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S 4</a:t>
              </a:r>
            </a:p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(VZ 15)</a:t>
              </a:r>
            </a:p>
          </p:txBody>
        </p:sp>
        <p:sp>
          <p:nvSpPr>
            <p:cNvPr id="32778" name="AutoShape 18">
              <a:extLst>
                <a:ext uri="{FF2B5EF4-FFF2-40B4-BE49-F238E27FC236}">
                  <a16:creationId xmlns:a16="http://schemas.microsoft.com/office/drawing/2014/main" id="{CB09A631-2BDA-4B0D-91C9-48ABFC1A11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371468">
              <a:off x="2967" y="2897"/>
              <a:ext cx="534" cy="404"/>
            </a:xfrm>
            <a:prstGeom prst="cloudCallout">
              <a:avLst>
                <a:gd name="adj1" fmla="val -45648"/>
                <a:gd name="adj2" fmla="val 68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32779" name="Text Box 19">
              <a:extLst>
                <a:ext uri="{FF2B5EF4-FFF2-40B4-BE49-F238E27FC236}">
                  <a16:creationId xmlns:a16="http://schemas.microsoft.com/office/drawing/2014/main" id="{B77E62EE-CB10-47DE-B0ED-12D498124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297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>
                  <a:latin typeface="Arial" panose="020B0604020202020204" pitchFamily="34" charset="0"/>
                </a:rPr>
                <a:t>Luft</a:t>
              </a:r>
            </a:p>
          </p:txBody>
        </p:sp>
        <p:sp>
          <p:nvSpPr>
            <p:cNvPr id="32780" name="Line 24">
              <a:extLst>
                <a:ext uri="{FF2B5EF4-FFF2-40B4-BE49-F238E27FC236}">
                  <a16:creationId xmlns:a16="http://schemas.microsoft.com/office/drawing/2014/main" id="{B2237057-0D2C-4460-BC1C-CA5C889D83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5" y="3261"/>
              <a:ext cx="42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1" name="Line 25">
              <a:extLst>
                <a:ext uri="{FF2B5EF4-FFF2-40B4-BE49-F238E27FC236}">
                  <a16:creationId xmlns:a16="http://schemas.microsoft.com/office/drawing/2014/main" id="{600B2154-4F4C-4007-9E41-3E2A2DB8EC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1" y="2897"/>
              <a:ext cx="85" cy="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782" name="Group 26">
              <a:extLst>
                <a:ext uri="{FF2B5EF4-FFF2-40B4-BE49-F238E27FC236}">
                  <a16:creationId xmlns:a16="http://schemas.microsoft.com/office/drawing/2014/main" id="{89791258-89E3-44DC-8938-7CC893ED4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8" y="1471"/>
              <a:ext cx="1347" cy="527"/>
              <a:chOff x="3560" y="1026"/>
              <a:chExt cx="1452" cy="590"/>
            </a:xfrm>
          </p:grpSpPr>
          <p:sp>
            <p:nvSpPr>
              <p:cNvPr id="32787" name="Line 27">
                <a:extLst>
                  <a:ext uri="{FF2B5EF4-FFF2-40B4-BE49-F238E27FC236}">
                    <a16:creationId xmlns:a16="http://schemas.microsoft.com/office/drawing/2014/main" id="{C88402A4-6AAE-4444-B512-5E0D7E2E7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0" y="1480"/>
                <a:ext cx="14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788" name="Line 28">
                <a:extLst>
                  <a:ext uri="{FF2B5EF4-FFF2-40B4-BE49-F238E27FC236}">
                    <a16:creationId xmlns:a16="http://schemas.microsoft.com/office/drawing/2014/main" id="{CDD05859-48A1-4A9B-B3C4-C1E1966AC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1480"/>
                <a:ext cx="9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789" name="Line 29">
                <a:extLst>
                  <a:ext uri="{FF2B5EF4-FFF2-40B4-BE49-F238E27FC236}">
                    <a16:creationId xmlns:a16="http://schemas.microsoft.com/office/drawing/2014/main" id="{4B9C7498-0416-4647-8578-D64526C8E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1" y="1480"/>
                <a:ext cx="9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790" name="Rectangle 30" descr="Kugeln">
                <a:extLst>
                  <a:ext uri="{FF2B5EF4-FFF2-40B4-BE49-F238E27FC236}">
                    <a16:creationId xmlns:a16="http://schemas.microsoft.com/office/drawing/2014/main" id="{30F00B73-6C57-4A9A-96E0-88CC88A2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1298"/>
                <a:ext cx="182" cy="182"/>
              </a:xfrm>
              <a:prstGeom prst="rect">
                <a:avLst/>
              </a:prstGeom>
              <a:pattFill prst="sphere">
                <a:fgClr>
                  <a:schemeClr val="accent2"/>
                </a:fgClr>
                <a:bgClr>
                  <a:srgbClr val="FFFF0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2791" name="Rectangle 31" descr="Große Konfetti">
                <a:extLst>
                  <a:ext uri="{FF2B5EF4-FFF2-40B4-BE49-F238E27FC236}">
                    <a16:creationId xmlns:a16="http://schemas.microsoft.com/office/drawing/2014/main" id="{29EC2A5B-004B-4676-8C3F-3EE36AF82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" y="1026"/>
                <a:ext cx="499" cy="453"/>
              </a:xfrm>
              <a:prstGeom prst="rect">
                <a:avLst/>
              </a:prstGeom>
              <a:pattFill prst="lgConfetti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32783" name="Text Box 32">
              <a:extLst>
                <a:ext uri="{FF2B5EF4-FFF2-40B4-BE49-F238E27FC236}">
                  <a16:creationId xmlns:a16="http://schemas.microsoft.com/office/drawing/2014/main" id="{CA0B531B-7464-4E7D-B610-DDD13CD16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7" y="1026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VZ 15</a:t>
              </a:r>
            </a:p>
          </p:txBody>
        </p:sp>
        <p:sp>
          <p:nvSpPr>
            <p:cNvPr id="32784" name="Text Box 33">
              <a:extLst>
                <a:ext uri="{FF2B5EF4-FFF2-40B4-BE49-F238E27FC236}">
                  <a16:creationId xmlns:a16="http://schemas.microsoft.com/office/drawing/2014/main" id="{72343D5E-2E04-4D77-8F85-52CA5D33E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1200"/>
              <a:ext cx="1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200" b="1">
                  <a:latin typeface="Arial" panose="020B0604020202020204" pitchFamily="34" charset="0"/>
                </a:rPr>
                <a:t>(aus einem Teil werden 15 Teile</a:t>
              </a:r>
            </a:p>
            <a:p>
              <a:pPr eaLnBrk="1" hangingPunct="1"/>
              <a:r>
                <a:rPr lang="de-DE" altLang="de-DE" sz="1200" b="1">
                  <a:latin typeface="Arial" panose="020B0604020202020204" pitchFamily="34" charset="0"/>
                </a:rPr>
                <a:t>bei gleichem Gewicht)</a:t>
              </a:r>
            </a:p>
          </p:txBody>
        </p:sp>
        <p:sp>
          <p:nvSpPr>
            <p:cNvPr id="32785" name="Line 34">
              <a:extLst>
                <a:ext uri="{FF2B5EF4-FFF2-40B4-BE49-F238E27FC236}">
                  <a16:creationId xmlns:a16="http://schemas.microsoft.com/office/drawing/2014/main" id="{C901E622-0E56-487A-80F9-CFC9CACE9A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9" y="2024"/>
              <a:ext cx="188" cy="6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6" name="Line 35">
              <a:extLst>
                <a:ext uri="{FF2B5EF4-FFF2-40B4-BE49-F238E27FC236}">
                  <a16:creationId xmlns:a16="http://schemas.microsoft.com/office/drawing/2014/main" id="{55734392-8F92-4189-B249-3C2872655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9" y="2024"/>
              <a:ext cx="148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2774" name="Rectangle 42">
            <a:extLst>
              <a:ext uri="{FF2B5EF4-FFF2-40B4-BE49-F238E27FC236}">
                <a16:creationId xmlns:a16="http://schemas.microsoft.com/office/drawing/2014/main" id="{74D793BA-64D5-43E1-A2CA-3384F802B6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51500" y="6237288"/>
            <a:ext cx="1524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700">
                <a:solidFill>
                  <a:schemeClr val="bg1"/>
                </a:solidFill>
                <a:latin typeface="Arial" panose="020B0604020202020204" pitchFamily="34" charset="0"/>
              </a:rPr>
              <a:t>Schaumerzeugung pro Minute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2">
            <a:extLst>
              <a:ext uri="{FF2B5EF4-FFF2-40B4-BE49-F238E27FC236}">
                <a16:creationId xmlns:a16="http://schemas.microsoft.com/office/drawing/2014/main" id="{43A3DD64-38AC-45E9-AFC7-4C24619CBD2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978275" y="1587500"/>
            <a:ext cx="806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500" b="1">
                <a:solidFill>
                  <a:srgbClr val="FFFFFF"/>
                </a:solidFill>
              </a:rPr>
              <a:t>Abkühlen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15363" name="Text Box 76">
            <a:extLst>
              <a:ext uri="{FF2B5EF4-FFF2-40B4-BE49-F238E27FC236}">
                <a16:creationId xmlns:a16="http://schemas.microsoft.com/office/drawing/2014/main" id="{1BB3E812-68F3-48A4-AADF-B25C48674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5538"/>
            <a:ext cx="6791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Störende Einwirkungen auf den Verbrennungsvorgang</a:t>
            </a:r>
          </a:p>
        </p:txBody>
      </p:sp>
      <p:sp>
        <p:nvSpPr>
          <p:cNvPr id="15364" name="Text Box 30">
            <a:extLst>
              <a:ext uri="{FF2B5EF4-FFF2-40B4-BE49-F238E27FC236}">
                <a16:creationId xmlns:a16="http://schemas.microsoft.com/office/drawing/2014/main" id="{0B461806-9328-47D6-BF73-61474A70FE6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872038" y="2795588"/>
            <a:ext cx="812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100" b="1">
                <a:solidFill>
                  <a:schemeClr val="bg1"/>
                </a:solidFill>
                <a:latin typeface="Arial" panose="020B0604020202020204" pitchFamily="34" charset="0"/>
              </a:rPr>
              <a:t>Ersticken</a:t>
            </a:r>
          </a:p>
        </p:txBody>
      </p:sp>
      <p:grpSp>
        <p:nvGrpSpPr>
          <p:cNvPr id="43092" name="Group 84">
            <a:extLst>
              <a:ext uri="{FF2B5EF4-FFF2-40B4-BE49-F238E27FC236}">
                <a16:creationId xmlns:a16="http://schemas.microsoft.com/office/drawing/2014/main" id="{8069211D-ECA6-4544-8D7C-0DBDDC3F6BDA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647950"/>
            <a:ext cx="3421062" cy="2787650"/>
            <a:chOff x="521" y="1668"/>
            <a:chExt cx="2155" cy="1756"/>
          </a:xfrm>
        </p:grpSpPr>
        <p:sp>
          <p:nvSpPr>
            <p:cNvPr id="15401" name="Rectangle 40">
              <a:extLst>
                <a:ext uri="{FF2B5EF4-FFF2-40B4-BE49-F238E27FC236}">
                  <a16:creationId xmlns:a16="http://schemas.microsoft.com/office/drawing/2014/main" id="{056EC97B-08DF-4F49-94D0-F56127EF1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3162"/>
              <a:ext cx="1896" cy="88"/>
            </a:xfrm>
            <a:prstGeom prst="rect">
              <a:avLst/>
            </a:prstGeom>
            <a:solidFill>
              <a:srgbClr val="CCE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02" name="Rectangle 41">
              <a:extLst>
                <a:ext uri="{FF2B5EF4-FFF2-40B4-BE49-F238E27FC236}">
                  <a16:creationId xmlns:a16="http://schemas.microsoft.com/office/drawing/2014/main" id="{AD6959B8-670B-41C7-8E72-AB08C72FF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2079"/>
              <a:ext cx="216" cy="1084"/>
            </a:xfrm>
            <a:prstGeom prst="rect">
              <a:avLst/>
            </a:prstGeom>
            <a:solidFill>
              <a:srgbClr val="FFFFCC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03" name="Freeform 42">
              <a:extLst>
                <a:ext uri="{FF2B5EF4-FFF2-40B4-BE49-F238E27FC236}">
                  <a16:creationId xmlns:a16="http://schemas.microsoft.com/office/drawing/2014/main" id="{89E54E79-D02E-4D00-9C1B-318E2636C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668"/>
              <a:ext cx="2153" cy="412"/>
            </a:xfrm>
            <a:custGeom>
              <a:avLst/>
              <a:gdLst>
                <a:gd name="T0" fmla="*/ 134 w 4307"/>
                <a:gd name="T1" fmla="*/ 0 h 824"/>
                <a:gd name="T2" fmla="*/ 0 w 4307"/>
                <a:gd name="T3" fmla="*/ 52 h 824"/>
                <a:gd name="T4" fmla="*/ 269 w 4307"/>
                <a:gd name="T5" fmla="*/ 52 h 824"/>
                <a:gd name="T6" fmla="*/ 134 w 4307"/>
                <a:gd name="T7" fmla="*/ 0 h 8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07" h="824">
                  <a:moveTo>
                    <a:pt x="2153" y="0"/>
                  </a:moveTo>
                  <a:lnTo>
                    <a:pt x="0" y="824"/>
                  </a:lnTo>
                  <a:lnTo>
                    <a:pt x="4307" y="824"/>
                  </a:lnTo>
                  <a:lnTo>
                    <a:pt x="2153" y="0"/>
                  </a:lnTo>
                  <a:close/>
                </a:path>
              </a:pathLst>
            </a:custGeom>
            <a:solidFill>
              <a:srgbClr val="FF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04" name="Rectangle 43">
              <a:extLst>
                <a:ext uri="{FF2B5EF4-FFF2-40B4-BE49-F238E27FC236}">
                  <a16:creationId xmlns:a16="http://schemas.microsoft.com/office/drawing/2014/main" id="{E0A78469-3D96-48A6-8643-866540C87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1865"/>
              <a:ext cx="82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05" name="Rectangle 44">
              <a:extLst>
                <a:ext uri="{FF2B5EF4-FFF2-40B4-BE49-F238E27FC236}">
                  <a16:creationId xmlns:a16="http://schemas.microsoft.com/office/drawing/2014/main" id="{44CD2352-CBA7-47BF-8CBC-03E882DA8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2079"/>
              <a:ext cx="217" cy="1084"/>
            </a:xfrm>
            <a:prstGeom prst="rect">
              <a:avLst/>
            </a:prstGeom>
            <a:solidFill>
              <a:srgbClr val="FFFFCC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06" name="Rectangle 45">
              <a:extLst>
                <a:ext uri="{FF2B5EF4-FFF2-40B4-BE49-F238E27FC236}">
                  <a16:creationId xmlns:a16="http://schemas.microsoft.com/office/drawing/2014/main" id="{06663E2B-DDD7-4825-80C0-1CF0BA737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" y="2079"/>
              <a:ext cx="216" cy="1084"/>
            </a:xfrm>
            <a:prstGeom prst="rect">
              <a:avLst/>
            </a:prstGeom>
            <a:solidFill>
              <a:srgbClr val="FFFFCC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07" name="Rectangle 46">
              <a:extLst>
                <a:ext uri="{FF2B5EF4-FFF2-40B4-BE49-F238E27FC236}">
                  <a16:creationId xmlns:a16="http://schemas.microsoft.com/office/drawing/2014/main" id="{062D3858-DAFD-4077-A606-96738161F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079"/>
              <a:ext cx="216" cy="1084"/>
            </a:xfrm>
            <a:prstGeom prst="rect">
              <a:avLst/>
            </a:prstGeom>
            <a:solidFill>
              <a:srgbClr val="FFFFCC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08" name="Rectangle 47">
              <a:extLst>
                <a:ext uri="{FF2B5EF4-FFF2-40B4-BE49-F238E27FC236}">
                  <a16:creationId xmlns:a16="http://schemas.microsoft.com/office/drawing/2014/main" id="{B761229D-C03C-44FE-89EA-C51627C73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3249"/>
              <a:ext cx="2025" cy="88"/>
            </a:xfrm>
            <a:prstGeom prst="rect">
              <a:avLst/>
            </a:prstGeom>
            <a:solidFill>
              <a:srgbClr val="CCE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09" name="Rectangle 48">
              <a:extLst>
                <a:ext uri="{FF2B5EF4-FFF2-40B4-BE49-F238E27FC236}">
                  <a16:creationId xmlns:a16="http://schemas.microsoft.com/office/drawing/2014/main" id="{6E2485EE-B708-4DDF-8732-51817E024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335"/>
              <a:ext cx="2155" cy="89"/>
            </a:xfrm>
            <a:prstGeom prst="rect">
              <a:avLst/>
            </a:prstGeom>
            <a:solidFill>
              <a:srgbClr val="CCE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10" name="Rectangle 49">
              <a:extLst>
                <a:ext uri="{FF2B5EF4-FFF2-40B4-BE49-F238E27FC236}">
                  <a16:creationId xmlns:a16="http://schemas.microsoft.com/office/drawing/2014/main" id="{5895B880-FF51-4606-8892-832ACA86E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1853"/>
              <a:ext cx="77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11" name="Rectangle 50">
              <a:extLst>
                <a:ext uri="{FF2B5EF4-FFF2-40B4-BE49-F238E27FC236}">
                  <a16:creationId xmlns:a16="http://schemas.microsoft.com/office/drawing/2014/main" id="{EB791C3A-B8F6-4EA9-BC0B-032C84C70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1875"/>
              <a:ext cx="6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Verbrennung</a:t>
              </a:r>
              <a:endParaRPr lang="de-DE" altLang="de-DE" sz="1400">
                <a:latin typeface="Arial" panose="020B0604020202020204" pitchFamily="34" charset="0"/>
              </a:endParaRPr>
            </a:p>
          </p:txBody>
        </p:sp>
        <p:sp>
          <p:nvSpPr>
            <p:cNvPr id="15412" name="Rectangle 51">
              <a:extLst>
                <a:ext uri="{FF2B5EF4-FFF2-40B4-BE49-F238E27FC236}">
                  <a16:creationId xmlns:a16="http://schemas.microsoft.com/office/drawing/2014/main" id="{A3B01246-6BF9-463D-A3D9-E45411DE8F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87" y="2586"/>
              <a:ext cx="69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Brennbarer Stoff</a:t>
              </a:r>
              <a:endParaRPr lang="de-DE" altLang="de-DE" sz="1400">
                <a:latin typeface="Arial" panose="020B0604020202020204" pitchFamily="34" charset="0"/>
              </a:endParaRPr>
            </a:p>
          </p:txBody>
        </p:sp>
        <p:sp>
          <p:nvSpPr>
            <p:cNvPr id="15413" name="Rectangle 52">
              <a:extLst>
                <a:ext uri="{FF2B5EF4-FFF2-40B4-BE49-F238E27FC236}">
                  <a16:creationId xmlns:a16="http://schemas.microsoft.com/office/drawing/2014/main" id="{FF709CFF-7DC9-4187-8AC3-96C1484F59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157" y="2624"/>
              <a:ext cx="4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Sauerstoff</a:t>
              </a:r>
              <a:endParaRPr lang="de-DE" altLang="de-DE" sz="1400" b="1">
                <a:latin typeface="Arial" panose="020B0604020202020204" pitchFamily="34" charset="0"/>
              </a:endParaRPr>
            </a:p>
          </p:txBody>
        </p:sp>
        <p:sp>
          <p:nvSpPr>
            <p:cNvPr id="15414" name="Rectangle 53">
              <a:extLst>
                <a:ext uri="{FF2B5EF4-FFF2-40B4-BE49-F238E27FC236}">
                  <a16:creationId xmlns:a16="http://schemas.microsoft.com/office/drawing/2014/main" id="{161E59D6-B6E5-4DAF-BCBA-7A80445D5F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452" y="2540"/>
              <a:ext cx="74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Mengenverhältnis</a:t>
              </a:r>
              <a:endParaRPr lang="de-DE" altLang="de-DE" sz="1400" b="1">
                <a:latin typeface="Arial" panose="020B0604020202020204" pitchFamily="34" charset="0"/>
              </a:endParaRPr>
            </a:p>
          </p:txBody>
        </p:sp>
        <p:sp>
          <p:nvSpPr>
            <p:cNvPr id="15415" name="Rectangle 54">
              <a:extLst>
                <a:ext uri="{FF2B5EF4-FFF2-40B4-BE49-F238E27FC236}">
                  <a16:creationId xmlns:a16="http://schemas.microsoft.com/office/drawing/2014/main" id="{BC92BE4B-91D2-4646-8205-BF8F7666A7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14" y="2616"/>
              <a:ext cx="67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Zündtemperatur</a:t>
              </a:r>
              <a:endParaRPr lang="de-DE" altLang="de-DE" sz="1400">
                <a:latin typeface="Arial" panose="020B0604020202020204" pitchFamily="34" charset="0"/>
              </a:endParaRPr>
            </a:p>
          </p:txBody>
        </p:sp>
      </p:grpSp>
      <p:grpSp>
        <p:nvGrpSpPr>
          <p:cNvPr id="43093" name="Group 85">
            <a:extLst>
              <a:ext uri="{FF2B5EF4-FFF2-40B4-BE49-F238E27FC236}">
                <a16:creationId xmlns:a16="http://schemas.microsoft.com/office/drawing/2014/main" id="{98525D53-BD7C-4343-BC72-5504EA0452A2}"/>
              </a:ext>
            </a:extLst>
          </p:cNvPr>
          <p:cNvGrpSpPr>
            <a:grpSpLocks/>
          </p:cNvGrpSpPr>
          <p:nvPr/>
        </p:nvGrpSpPr>
        <p:grpSpPr bwMode="auto">
          <a:xfrm>
            <a:off x="5170488" y="1700213"/>
            <a:ext cx="2819400" cy="1066800"/>
            <a:chOff x="3257" y="1071"/>
            <a:chExt cx="1776" cy="672"/>
          </a:xfrm>
        </p:grpSpPr>
        <p:grpSp>
          <p:nvGrpSpPr>
            <p:cNvPr id="15392" name="Group 33">
              <a:extLst>
                <a:ext uri="{FF2B5EF4-FFF2-40B4-BE49-F238E27FC236}">
                  <a16:creationId xmlns:a16="http://schemas.microsoft.com/office/drawing/2014/main" id="{D31797DC-57DD-4F3A-B962-D6C5D586E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7" y="1071"/>
              <a:ext cx="336" cy="672"/>
              <a:chOff x="3264" y="1248"/>
              <a:chExt cx="336" cy="672"/>
            </a:xfrm>
          </p:grpSpPr>
          <p:sp>
            <p:nvSpPr>
              <p:cNvPr id="15399" name="AutoShape 34">
                <a:extLst>
                  <a:ext uri="{FF2B5EF4-FFF2-40B4-BE49-F238E27FC236}">
                    <a16:creationId xmlns:a16="http://schemas.microsoft.com/office/drawing/2014/main" id="{83412EA4-14EC-4B41-8117-CAE958581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336" cy="67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400" name="Text Box 35">
                <a:extLst>
                  <a:ext uri="{FF2B5EF4-FFF2-40B4-BE49-F238E27FC236}">
                    <a16:creationId xmlns:a16="http://schemas.microsoft.com/office/drawing/2014/main" id="{BD73B1E4-54CF-4727-A36A-48ACC08083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170" y="1438"/>
                <a:ext cx="55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200" b="1">
                    <a:latin typeface="Arial" panose="020B0604020202020204" pitchFamily="34" charset="0"/>
                  </a:rPr>
                  <a:t>Abkühlen</a:t>
                </a:r>
              </a:p>
            </p:txBody>
          </p:sp>
        </p:grpSp>
        <p:grpSp>
          <p:nvGrpSpPr>
            <p:cNvPr id="15393" name="Group 36">
              <a:extLst>
                <a:ext uri="{FF2B5EF4-FFF2-40B4-BE49-F238E27FC236}">
                  <a16:creationId xmlns:a16="http://schemas.microsoft.com/office/drawing/2014/main" id="{7A5EB17D-A616-462D-B353-9C2BA0399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7" y="1071"/>
              <a:ext cx="336" cy="672"/>
              <a:chOff x="4704" y="1248"/>
              <a:chExt cx="336" cy="672"/>
            </a:xfrm>
          </p:grpSpPr>
          <p:sp>
            <p:nvSpPr>
              <p:cNvPr id="15397" name="AutoShape 37">
                <a:extLst>
                  <a:ext uri="{FF2B5EF4-FFF2-40B4-BE49-F238E27FC236}">
                    <a16:creationId xmlns:a16="http://schemas.microsoft.com/office/drawing/2014/main" id="{6F1E1D56-F08B-478E-BE80-A2F030E9A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1248"/>
                <a:ext cx="336" cy="67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398" name="Text Box 38">
                <a:extLst>
                  <a:ext uri="{FF2B5EF4-FFF2-40B4-BE49-F238E27FC236}">
                    <a16:creationId xmlns:a16="http://schemas.microsoft.com/office/drawing/2014/main" id="{5FF749E2-C06D-4F3D-B577-46FC92672B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613" y="1435"/>
                <a:ext cx="54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200" b="1">
                    <a:latin typeface="Arial" panose="020B0604020202020204" pitchFamily="34" charset="0"/>
                  </a:rPr>
                  <a:t>Ersticken</a:t>
                </a:r>
              </a:p>
            </p:txBody>
          </p:sp>
        </p:grpSp>
        <p:grpSp>
          <p:nvGrpSpPr>
            <p:cNvPr id="15394" name="Group 73">
              <a:extLst>
                <a:ext uri="{FF2B5EF4-FFF2-40B4-BE49-F238E27FC236}">
                  <a16:creationId xmlns:a16="http://schemas.microsoft.com/office/drawing/2014/main" id="{6952A75A-D0A0-4147-940C-8A5B0B1B8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5" y="1263"/>
              <a:ext cx="1200" cy="173"/>
              <a:chOff x="3552" y="1440"/>
              <a:chExt cx="1200" cy="173"/>
            </a:xfrm>
          </p:grpSpPr>
          <p:sp>
            <p:nvSpPr>
              <p:cNvPr id="15395" name="Rectangle 74">
                <a:extLst>
                  <a:ext uri="{FF2B5EF4-FFF2-40B4-BE49-F238E27FC236}">
                    <a16:creationId xmlns:a16="http://schemas.microsoft.com/office/drawing/2014/main" id="{C52072E5-43A5-45D6-8D4C-00D4DF70A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1200" cy="14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396" name="Text Box 75">
                <a:extLst>
                  <a:ext uri="{FF2B5EF4-FFF2-40B4-BE49-F238E27FC236}">
                    <a16:creationId xmlns:a16="http://schemas.microsoft.com/office/drawing/2014/main" id="{D24DFC6E-7910-4775-9DA1-644D390C97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9" y="1440"/>
                <a:ext cx="32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200" b="1">
                    <a:latin typeface="Arial" panose="020B0604020202020204" pitchFamily="34" charset="0"/>
                  </a:rPr>
                  <a:t>oder</a:t>
                </a:r>
              </a:p>
            </p:txBody>
          </p:sp>
        </p:grpSp>
      </p:grpSp>
      <p:grpSp>
        <p:nvGrpSpPr>
          <p:cNvPr id="43094" name="Group 86">
            <a:extLst>
              <a:ext uri="{FF2B5EF4-FFF2-40B4-BE49-F238E27FC236}">
                <a16:creationId xmlns:a16="http://schemas.microsoft.com/office/drawing/2014/main" id="{3890A483-4C44-4B02-8D10-A92A6EB579CB}"/>
              </a:ext>
            </a:extLst>
          </p:cNvPr>
          <p:cNvGrpSpPr>
            <a:grpSpLocks/>
          </p:cNvGrpSpPr>
          <p:nvPr/>
        </p:nvGrpSpPr>
        <p:grpSpPr bwMode="auto">
          <a:xfrm>
            <a:off x="4200525" y="2995613"/>
            <a:ext cx="4006850" cy="2517775"/>
            <a:chOff x="2646" y="1887"/>
            <a:chExt cx="2524" cy="1586"/>
          </a:xfrm>
        </p:grpSpPr>
        <p:grpSp>
          <p:nvGrpSpPr>
            <p:cNvPr id="15369" name="Group 55">
              <a:extLst>
                <a:ext uri="{FF2B5EF4-FFF2-40B4-BE49-F238E27FC236}">
                  <a16:creationId xmlns:a16="http://schemas.microsoft.com/office/drawing/2014/main" id="{BC066836-D209-4D2A-91BB-8C85736337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4" y="2079"/>
              <a:ext cx="216" cy="1084"/>
              <a:chOff x="3261" y="2256"/>
              <a:chExt cx="216" cy="1084"/>
            </a:xfrm>
          </p:grpSpPr>
          <p:sp>
            <p:nvSpPr>
              <p:cNvPr id="15390" name="Rectangle 56">
                <a:extLst>
                  <a:ext uri="{FF2B5EF4-FFF2-40B4-BE49-F238E27FC236}">
                    <a16:creationId xmlns:a16="http://schemas.microsoft.com/office/drawing/2014/main" id="{9752EFCA-9DB7-433B-9CD6-FD3CC7F31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" y="2256"/>
                <a:ext cx="216" cy="1084"/>
              </a:xfrm>
              <a:prstGeom prst="rect">
                <a:avLst/>
              </a:prstGeom>
              <a:solidFill>
                <a:srgbClr val="FFFFCC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391" name="Rectangle 57">
                <a:extLst>
                  <a:ext uri="{FF2B5EF4-FFF2-40B4-BE49-F238E27FC236}">
                    <a16:creationId xmlns:a16="http://schemas.microsoft.com/office/drawing/2014/main" id="{F36F05FF-B651-457B-83C3-85040046B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012" y="2745"/>
                <a:ext cx="69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Brennbarer Stoff</a:t>
                </a:r>
                <a:endParaRPr lang="de-DE" altLang="de-DE" sz="1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370" name="Group 58">
              <a:extLst>
                <a:ext uri="{FF2B5EF4-FFF2-40B4-BE49-F238E27FC236}">
                  <a16:creationId xmlns:a16="http://schemas.microsoft.com/office/drawing/2014/main" id="{F2AC4001-5A3E-4D4E-A005-DEEDDB8C4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8" y="2079"/>
              <a:ext cx="217" cy="1084"/>
              <a:chOff x="3645" y="2256"/>
              <a:chExt cx="217" cy="1084"/>
            </a:xfrm>
          </p:grpSpPr>
          <p:sp>
            <p:nvSpPr>
              <p:cNvPr id="15388" name="Rectangle 59">
                <a:extLst>
                  <a:ext uri="{FF2B5EF4-FFF2-40B4-BE49-F238E27FC236}">
                    <a16:creationId xmlns:a16="http://schemas.microsoft.com/office/drawing/2014/main" id="{9BE24EF1-0828-4C20-A16D-1032BEEC8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5" y="2256"/>
                <a:ext cx="217" cy="1084"/>
              </a:xfrm>
              <a:prstGeom prst="rect">
                <a:avLst/>
              </a:prstGeom>
              <a:solidFill>
                <a:srgbClr val="FFFFCC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389" name="Rectangle 60">
                <a:extLst>
                  <a:ext uri="{FF2B5EF4-FFF2-40B4-BE49-F238E27FC236}">
                    <a16:creationId xmlns:a16="http://schemas.microsoft.com/office/drawing/2014/main" id="{6DA045A1-B604-485A-866C-ACBF4B8C1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528" y="2757"/>
                <a:ext cx="43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Sauerstoff</a:t>
                </a:r>
                <a:endParaRPr lang="de-DE" altLang="de-DE" sz="1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371" name="Freeform 61">
              <a:extLst>
                <a:ext uri="{FF2B5EF4-FFF2-40B4-BE49-F238E27FC236}">
                  <a16:creationId xmlns:a16="http://schemas.microsoft.com/office/drawing/2014/main" id="{E20245A6-FD33-406B-A4E3-B50CFBDCD510}"/>
                </a:ext>
              </a:extLst>
            </p:cNvPr>
            <p:cNvSpPr>
              <a:spLocks/>
            </p:cNvSpPr>
            <p:nvPr/>
          </p:nvSpPr>
          <p:spPr bwMode="auto">
            <a:xfrm rot="1079874">
              <a:off x="3017" y="1887"/>
              <a:ext cx="2153" cy="412"/>
            </a:xfrm>
            <a:custGeom>
              <a:avLst/>
              <a:gdLst>
                <a:gd name="T0" fmla="*/ 134 w 4307"/>
                <a:gd name="T1" fmla="*/ 0 h 824"/>
                <a:gd name="T2" fmla="*/ 0 w 4307"/>
                <a:gd name="T3" fmla="*/ 52 h 824"/>
                <a:gd name="T4" fmla="*/ 269 w 4307"/>
                <a:gd name="T5" fmla="*/ 52 h 824"/>
                <a:gd name="T6" fmla="*/ 134 w 4307"/>
                <a:gd name="T7" fmla="*/ 0 h 8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07" h="824">
                  <a:moveTo>
                    <a:pt x="2153" y="0"/>
                  </a:moveTo>
                  <a:lnTo>
                    <a:pt x="0" y="824"/>
                  </a:lnTo>
                  <a:lnTo>
                    <a:pt x="4307" y="824"/>
                  </a:lnTo>
                  <a:lnTo>
                    <a:pt x="2153" y="0"/>
                  </a:lnTo>
                  <a:close/>
                </a:path>
              </a:pathLst>
            </a:custGeom>
            <a:solidFill>
              <a:srgbClr val="FF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372" name="Group 62">
              <a:extLst>
                <a:ext uri="{FF2B5EF4-FFF2-40B4-BE49-F238E27FC236}">
                  <a16:creationId xmlns:a16="http://schemas.microsoft.com/office/drawing/2014/main" id="{C9C14B7A-68A8-48C3-8105-08B207195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2" y="2415"/>
              <a:ext cx="459" cy="748"/>
              <a:chOff x="4029" y="2592"/>
              <a:chExt cx="459" cy="748"/>
            </a:xfrm>
          </p:grpSpPr>
          <p:sp>
            <p:nvSpPr>
              <p:cNvPr id="15384" name="Rectangle 63">
                <a:extLst>
                  <a:ext uri="{FF2B5EF4-FFF2-40B4-BE49-F238E27FC236}">
                    <a16:creationId xmlns:a16="http://schemas.microsoft.com/office/drawing/2014/main" id="{D2CD1BC4-B8A5-433B-9EA8-F6106D528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9" y="2592"/>
                <a:ext cx="216" cy="748"/>
              </a:xfrm>
              <a:prstGeom prst="rect">
                <a:avLst/>
              </a:prstGeom>
              <a:solidFill>
                <a:srgbClr val="FFFFCC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385" name="Rectangle 64">
                <a:extLst>
                  <a:ext uri="{FF2B5EF4-FFF2-40B4-BE49-F238E27FC236}">
                    <a16:creationId xmlns:a16="http://schemas.microsoft.com/office/drawing/2014/main" id="{801152AF-319D-4D25-9B64-E4483726F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808" y="2912"/>
                <a:ext cx="65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Mengenverhält-</a:t>
                </a:r>
                <a:endParaRPr lang="de-DE" altLang="de-DE" sz="14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86" name="Rectangle 65">
                <a:extLst>
                  <a:ext uri="{FF2B5EF4-FFF2-40B4-BE49-F238E27FC236}">
                    <a16:creationId xmlns:a16="http://schemas.microsoft.com/office/drawing/2014/main" id="{58A6D4B2-BEA6-48D1-A324-A59C611EA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237749">
                <a:off x="4272" y="3024"/>
                <a:ext cx="216" cy="316"/>
              </a:xfrm>
              <a:prstGeom prst="rect">
                <a:avLst/>
              </a:prstGeom>
              <a:solidFill>
                <a:srgbClr val="FFFFCC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387" name="Text Box 66">
                <a:extLst>
                  <a:ext uri="{FF2B5EF4-FFF2-40B4-BE49-F238E27FC236}">
                    <a16:creationId xmlns:a16="http://schemas.microsoft.com/office/drawing/2014/main" id="{1184C6A4-6BB9-4224-90D9-55C9B74DD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196278">
                <a:off x="4264" y="3066"/>
                <a:ext cx="25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200" b="1">
                    <a:latin typeface="Arial" panose="020B0604020202020204" pitchFamily="34" charset="0"/>
                  </a:rPr>
                  <a:t>nis</a:t>
                </a:r>
              </a:p>
            </p:txBody>
          </p:sp>
        </p:grpSp>
        <p:grpSp>
          <p:nvGrpSpPr>
            <p:cNvPr id="15373" name="Group 67">
              <a:extLst>
                <a:ext uri="{FF2B5EF4-FFF2-40B4-BE49-F238E27FC236}">
                  <a16:creationId xmlns:a16="http://schemas.microsoft.com/office/drawing/2014/main" id="{4E639AD2-80C8-46E9-B8A6-AE9CA96BBA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2511"/>
              <a:ext cx="453" cy="720"/>
              <a:chOff x="4656" y="2688"/>
              <a:chExt cx="453" cy="720"/>
            </a:xfrm>
          </p:grpSpPr>
          <p:sp>
            <p:nvSpPr>
              <p:cNvPr id="15380" name="Rectangle 68">
                <a:extLst>
                  <a:ext uri="{FF2B5EF4-FFF2-40B4-BE49-F238E27FC236}">
                    <a16:creationId xmlns:a16="http://schemas.microsoft.com/office/drawing/2014/main" id="{6C0BE3BF-63AD-4AE0-B00B-CB19CEA0C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2976"/>
                <a:ext cx="216" cy="364"/>
              </a:xfrm>
              <a:prstGeom prst="rect">
                <a:avLst/>
              </a:prstGeom>
              <a:solidFill>
                <a:srgbClr val="FFFFCC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381" name="Rectangle 69">
                <a:extLst>
                  <a:ext uri="{FF2B5EF4-FFF2-40B4-BE49-F238E27FC236}">
                    <a16:creationId xmlns:a16="http://schemas.microsoft.com/office/drawing/2014/main" id="{71CA7EBE-685F-4F85-8D1B-D43A5A704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633" y="3078"/>
                <a:ext cx="24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Zünd-</a:t>
                </a:r>
                <a:endParaRPr lang="de-DE" altLang="de-DE" sz="1400">
                  <a:latin typeface="Arial" panose="020B0604020202020204" pitchFamily="34" charset="0"/>
                </a:endParaRPr>
              </a:p>
            </p:txBody>
          </p:sp>
          <p:sp>
            <p:nvSpPr>
              <p:cNvPr id="15382" name="Rectangle 70">
                <a:extLst>
                  <a:ext uri="{FF2B5EF4-FFF2-40B4-BE49-F238E27FC236}">
                    <a16:creationId xmlns:a16="http://schemas.microsoft.com/office/drawing/2014/main" id="{664CF98F-F29A-4724-ABD7-5F81056EB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770594">
                <a:off x="4893" y="2688"/>
                <a:ext cx="216" cy="720"/>
              </a:xfrm>
              <a:prstGeom prst="rect">
                <a:avLst/>
              </a:prstGeom>
              <a:solidFill>
                <a:srgbClr val="FFFFCC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383" name="Text Box 71">
                <a:extLst>
                  <a:ext uri="{FF2B5EF4-FFF2-40B4-BE49-F238E27FC236}">
                    <a16:creationId xmlns:a16="http://schemas.microsoft.com/office/drawing/2014/main" id="{178F9BE5-22BC-4D84-93E2-2D9F4506B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460761">
                <a:off x="4675" y="2957"/>
                <a:ext cx="61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200" b="1">
                    <a:latin typeface="Arial" panose="020B0604020202020204" pitchFamily="34" charset="0"/>
                  </a:rPr>
                  <a:t>temperatur</a:t>
                </a:r>
              </a:p>
            </p:txBody>
          </p:sp>
        </p:grpSp>
        <p:sp>
          <p:nvSpPr>
            <p:cNvPr id="15374" name="Rectangle 72">
              <a:extLst>
                <a:ext uri="{FF2B5EF4-FFF2-40B4-BE49-F238E27FC236}">
                  <a16:creationId xmlns:a16="http://schemas.microsoft.com/office/drawing/2014/main" id="{9B51A129-A4DD-4AAB-BA8C-CB5386B30D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5948">
              <a:off x="3782" y="2079"/>
              <a:ext cx="6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Verbrennung</a:t>
              </a:r>
              <a:endParaRPr lang="de-DE" altLang="de-DE" sz="1400">
                <a:latin typeface="Arial" panose="020B0604020202020204" pitchFamily="34" charset="0"/>
              </a:endParaRPr>
            </a:p>
          </p:txBody>
        </p:sp>
        <p:sp>
          <p:nvSpPr>
            <p:cNvPr id="15375" name="Rectangle 77">
              <a:extLst>
                <a:ext uri="{FF2B5EF4-FFF2-40B4-BE49-F238E27FC236}">
                  <a16:creationId xmlns:a16="http://schemas.microsoft.com/office/drawing/2014/main" id="{B77A4A46-D2A8-40F4-91FF-4971CAC3D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3223"/>
              <a:ext cx="1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76" name="Rectangle 78">
              <a:extLst>
                <a:ext uri="{FF2B5EF4-FFF2-40B4-BE49-F238E27FC236}">
                  <a16:creationId xmlns:a16="http://schemas.microsoft.com/office/drawing/2014/main" id="{EC5FE5F5-79B3-4391-A9E4-2020C6BCC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" y="3154"/>
              <a:ext cx="1896" cy="95"/>
            </a:xfrm>
            <a:prstGeom prst="rect">
              <a:avLst/>
            </a:prstGeom>
            <a:solidFill>
              <a:srgbClr val="CCE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77" name="Rectangle 79">
              <a:extLst>
                <a:ext uri="{FF2B5EF4-FFF2-40B4-BE49-F238E27FC236}">
                  <a16:creationId xmlns:a16="http://schemas.microsoft.com/office/drawing/2014/main" id="{8FFE89CF-6791-4E1D-BD67-973A02E8F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3241"/>
              <a:ext cx="2025" cy="95"/>
            </a:xfrm>
            <a:prstGeom prst="rect">
              <a:avLst/>
            </a:prstGeom>
            <a:solidFill>
              <a:srgbClr val="CCE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78" name="Rectangle 80">
              <a:extLst>
                <a:ext uri="{FF2B5EF4-FFF2-40B4-BE49-F238E27FC236}">
                  <a16:creationId xmlns:a16="http://schemas.microsoft.com/office/drawing/2014/main" id="{9A69946C-DA63-4105-8515-C83CBA4C1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3327"/>
              <a:ext cx="2155" cy="96"/>
            </a:xfrm>
            <a:prstGeom prst="rect">
              <a:avLst/>
            </a:prstGeom>
            <a:solidFill>
              <a:srgbClr val="CCE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79" name="AutoShape 81">
              <a:extLst>
                <a:ext uri="{FF2B5EF4-FFF2-40B4-BE49-F238E27FC236}">
                  <a16:creationId xmlns:a16="http://schemas.microsoft.com/office/drawing/2014/main" id="{90EDAED8-EDAD-497F-97AB-C00C92E27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2573"/>
              <a:ext cx="408" cy="181"/>
            </a:xfrm>
            <a:prstGeom prst="rightArrow">
              <a:avLst>
                <a:gd name="adj1" fmla="val 50000"/>
                <a:gd name="adj2" fmla="val 5635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368" name="Rectangle 87">
            <a:extLst>
              <a:ext uri="{FF2B5EF4-FFF2-40B4-BE49-F238E27FC236}">
                <a16:creationId xmlns:a16="http://schemas.microsoft.com/office/drawing/2014/main" id="{839030A5-71D5-4E90-B31C-622927AB85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08625" y="6237288"/>
            <a:ext cx="20161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Störende Einwirkung auf Verbrennung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C56B04A3-131F-4E45-AB43-B11641630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1116013"/>
            <a:ext cx="5000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Beispiel: Schaumerzeugung mit HLF 20</a:t>
            </a:r>
          </a:p>
        </p:txBody>
      </p:sp>
      <p:sp>
        <p:nvSpPr>
          <p:cNvPr id="70682" name="Text Box 26">
            <a:extLst>
              <a:ext uri="{FF2B5EF4-FFF2-40B4-BE49-F238E27FC236}">
                <a16:creationId xmlns:a16="http://schemas.microsoft.com/office/drawing/2014/main" id="{B658AD5D-FEBA-4B9D-9CC1-CA65EF4E2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4271963"/>
            <a:ext cx="54673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b="1">
                <a:latin typeface="Arial" panose="020B0604020202020204" pitchFamily="34" charset="0"/>
              </a:rPr>
              <a:t>Verschäumung des mitgeführten Löschwassers: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1600 l : 388 l / Min. = 4,12 Min. 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Der Tankinhalt reicht nur für ca. 4 Min. Schaumerzeugung!</a:t>
            </a:r>
            <a:endParaRPr lang="de-DE" altLang="de-DE" sz="14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0683" name="Text Box 27">
            <a:extLst>
              <a:ext uri="{FF2B5EF4-FFF2-40B4-BE49-F238E27FC236}">
                <a16:creationId xmlns:a16="http://schemas.microsoft.com/office/drawing/2014/main" id="{5384E150-FED4-4110-B8FE-91785EE9C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122863"/>
            <a:ext cx="81010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b="1">
                <a:latin typeface="Arial" panose="020B0604020202020204" pitchFamily="34" charset="0"/>
              </a:rPr>
              <a:t>Verschäumung des mitgeführten Mehrbereichsschaummittels: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6 Kanister a` 20 l Schaummittel = 120 l   /  120 l : 12 l/Min. = 10 Min.    (ca. 24 m</a:t>
            </a:r>
            <a:r>
              <a:rPr lang="de-DE" altLang="de-DE" sz="1600" b="1" baseline="30000">
                <a:solidFill>
                  <a:srgbClr val="CC3300"/>
                </a:solidFill>
                <a:latin typeface="Arial" panose="020B0604020202020204" pitchFamily="34" charset="0"/>
              </a:rPr>
              <a:t>3</a:t>
            </a:r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 Schaum)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Das Schaummittel des HLF 20/16 reicht für ca. 10 Min. Schaumerzeugung (ca. 60 m</a:t>
            </a:r>
            <a:r>
              <a:rPr lang="de-DE" altLang="de-DE" sz="1600" b="1" baseline="30000">
                <a:solidFill>
                  <a:srgbClr val="CC3300"/>
                </a:solidFill>
                <a:latin typeface="Arial" panose="020B0604020202020204" pitchFamily="34" charset="0"/>
              </a:rPr>
              <a:t>3</a:t>
            </a:r>
            <a:r>
              <a:rPr lang="de-DE" altLang="de-DE" sz="1600" b="1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Schaum).</a:t>
            </a:r>
          </a:p>
        </p:txBody>
      </p:sp>
      <p:grpSp>
        <p:nvGrpSpPr>
          <p:cNvPr id="70690" name="Group 34">
            <a:extLst>
              <a:ext uri="{FF2B5EF4-FFF2-40B4-BE49-F238E27FC236}">
                <a16:creationId xmlns:a16="http://schemas.microsoft.com/office/drawing/2014/main" id="{524F33A0-54F0-4397-B2FA-5DD9439073A1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689100"/>
            <a:ext cx="7877175" cy="2608263"/>
            <a:chOff x="612" y="1064"/>
            <a:chExt cx="4962" cy="1643"/>
          </a:xfrm>
        </p:grpSpPr>
        <p:graphicFrame>
          <p:nvGraphicFramePr>
            <p:cNvPr id="33799" name="Object 5">
              <a:extLst>
                <a:ext uri="{FF2B5EF4-FFF2-40B4-BE49-F238E27FC236}">
                  <a16:creationId xmlns:a16="http://schemas.microsoft.com/office/drawing/2014/main" id="{DCC24EBE-7E35-46BB-A87C-3C3FFD2BB1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92" y="1179"/>
            <a:ext cx="44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0" name="Bitmap" r:id="rId3" imgW="2610214" imgH="2572109" progId="Paint.Picture">
                    <p:embed/>
                  </p:oleObj>
                </mc:Choice>
                <mc:Fallback>
                  <p:oleObj name="Bitmap" r:id="rId3" imgW="2610214" imgH="2572109" progId="Paint.Pictur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179"/>
                          <a:ext cx="44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0" name="Object 6">
              <a:extLst>
                <a:ext uri="{FF2B5EF4-FFF2-40B4-BE49-F238E27FC236}">
                  <a16:creationId xmlns:a16="http://schemas.microsoft.com/office/drawing/2014/main" id="{CFECB187-23E8-4DC0-9C8F-D094C8CEFE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13" y="1543"/>
            <a:ext cx="440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1" name="Bitmap" r:id="rId5" imgW="2343477" imgH="1952898" progId="Paint.Picture">
                    <p:embed/>
                  </p:oleObj>
                </mc:Choice>
                <mc:Fallback>
                  <p:oleObj name="Bitmap" r:id="rId5" imgW="2343477" imgH="1952898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3" y="1543"/>
                          <a:ext cx="440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1" name="Object 7">
              <a:extLst>
                <a:ext uri="{FF2B5EF4-FFF2-40B4-BE49-F238E27FC236}">
                  <a16:creationId xmlns:a16="http://schemas.microsoft.com/office/drawing/2014/main" id="{BE9EB4DE-5198-4CC4-9308-7F3BA44C9B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92" y="1601"/>
            <a:ext cx="520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2" name="Bitmap" r:id="rId7" imgW="2876190" imgH="1352381" progId="Paint.Picture">
                    <p:embed/>
                  </p:oleObj>
                </mc:Choice>
                <mc:Fallback>
                  <p:oleObj name="Bitmap" r:id="rId7" imgW="2876190" imgH="1352381" progId="Paint.Picture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2" y="1601"/>
                          <a:ext cx="520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2" name="Freeform 8">
              <a:extLst>
                <a:ext uri="{FF2B5EF4-FFF2-40B4-BE49-F238E27FC236}">
                  <a16:creationId xmlns:a16="http://schemas.microsoft.com/office/drawing/2014/main" id="{06C863C5-358B-4221-9D4D-9510FB68D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1064"/>
              <a:ext cx="346" cy="530"/>
            </a:xfrm>
            <a:custGeom>
              <a:avLst/>
              <a:gdLst>
                <a:gd name="T0" fmla="*/ 237 w 393"/>
                <a:gd name="T1" fmla="*/ 320 h 627"/>
                <a:gd name="T2" fmla="*/ 127 w 393"/>
                <a:gd name="T3" fmla="*/ 42 h 627"/>
                <a:gd name="T4" fmla="*/ 18 w 393"/>
                <a:gd name="T5" fmla="*/ 65 h 627"/>
                <a:gd name="T6" fmla="*/ 18 w 393"/>
                <a:gd name="T7" fmla="*/ 112 h 6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3" h="627">
                  <a:moveTo>
                    <a:pt x="393" y="627"/>
                  </a:moveTo>
                  <a:cubicBezTo>
                    <a:pt x="332" y="396"/>
                    <a:pt x="271" y="166"/>
                    <a:pt x="211" y="83"/>
                  </a:cubicBezTo>
                  <a:cubicBezTo>
                    <a:pt x="151" y="0"/>
                    <a:pt x="60" y="105"/>
                    <a:pt x="30" y="128"/>
                  </a:cubicBezTo>
                  <a:cubicBezTo>
                    <a:pt x="0" y="151"/>
                    <a:pt x="30" y="204"/>
                    <a:pt x="30" y="219"/>
                  </a:cubicBezTo>
                </a:path>
              </a:pathLst>
            </a:cu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3" name="Freeform 9">
              <a:extLst>
                <a:ext uri="{FF2B5EF4-FFF2-40B4-BE49-F238E27FC236}">
                  <a16:creationId xmlns:a16="http://schemas.microsoft.com/office/drawing/2014/main" id="{73537225-15C4-4827-A8A8-52B32EB7C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658"/>
              <a:ext cx="801" cy="167"/>
            </a:xfrm>
            <a:custGeom>
              <a:avLst/>
              <a:gdLst>
                <a:gd name="T0" fmla="*/ 550 w 908"/>
                <a:gd name="T1" fmla="*/ 31 h 197"/>
                <a:gd name="T2" fmla="*/ 413 w 908"/>
                <a:gd name="T3" fmla="*/ 54 h 197"/>
                <a:gd name="T4" fmla="*/ 330 w 908"/>
                <a:gd name="T5" fmla="*/ 102 h 197"/>
                <a:gd name="T6" fmla="*/ 193 w 908"/>
                <a:gd name="T7" fmla="*/ 54 h 197"/>
                <a:gd name="T8" fmla="*/ 56 w 908"/>
                <a:gd name="T9" fmla="*/ 8 h 197"/>
                <a:gd name="T10" fmla="*/ 0 w 908"/>
                <a:gd name="T11" fmla="*/ 8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8" h="197">
                  <a:moveTo>
                    <a:pt x="908" y="61"/>
                  </a:moveTo>
                  <a:cubicBezTo>
                    <a:pt x="824" y="72"/>
                    <a:pt x="741" y="83"/>
                    <a:pt x="681" y="106"/>
                  </a:cubicBezTo>
                  <a:cubicBezTo>
                    <a:pt x="621" y="129"/>
                    <a:pt x="605" y="197"/>
                    <a:pt x="545" y="197"/>
                  </a:cubicBezTo>
                  <a:cubicBezTo>
                    <a:pt x="485" y="197"/>
                    <a:pt x="394" y="136"/>
                    <a:pt x="318" y="106"/>
                  </a:cubicBezTo>
                  <a:cubicBezTo>
                    <a:pt x="242" y="76"/>
                    <a:pt x="144" y="30"/>
                    <a:pt x="91" y="15"/>
                  </a:cubicBezTo>
                  <a:cubicBezTo>
                    <a:pt x="38" y="0"/>
                    <a:pt x="15" y="15"/>
                    <a:pt x="0" y="15"/>
                  </a:cubicBezTo>
                </a:path>
              </a:pathLst>
            </a:custGeom>
            <a:noFill/>
            <a:ln w="889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3804" name="Object 10">
              <a:extLst>
                <a:ext uri="{FF2B5EF4-FFF2-40B4-BE49-F238E27FC236}">
                  <a16:creationId xmlns:a16="http://schemas.microsoft.com/office/drawing/2014/main" id="{2F1E80FE-81A0-4792-94B2-EA7EEE94E62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11" y="1639"/>
            <a:ext cx="960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3" name="Bitmap" r:id="rId9" imgW="4963218" imgH="933580" progId="Paint.Picture">
                    <p:embed/>
                  </p:oleObj>
                </mc:Choice>
                <mc:Fallback>
                  <p:oleObj name="Bitmap" r:id="rId9" imgW="4963218" imgH="933580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1" y="1639"/>
                          <a:ext cx="960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5" name="Freeform 11">
              <a:extLst>
                <a:ext uri="{FF2B5EF4-FFF2-40B4-BE49-F238E27FC236}">
                  <a16:creationId xmlns:a16="http://schemas.microsoft.com/office/drawing/2014/main" id="{1AC6161B-BA30-4D89-BF3C-8F6318287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1716"/>
              <a:ext cx="240" cy="0"/>
            </a:xfrm>
            <a:custGeom>
              <a:avLst/>
              <a:gdLst>
                <a:gd name="T0" fmla="*/ 0 w 273"/>
                <a:gd name="T1" fmla="*/ 0 h 1"/>
                <a:gd name="T2" fmla="*/ 163 w 27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3" h="1">
                  <a:moveTo>
                    <a:pt x="0" y="0"/>
                  </a:moveTo>
                  <a:cubicBezTo>
                    <a:pt x="114" y="0"/>
                    <a:pt x="228" y="0"/>
                    <a:pt x="273" y="0"/>
                  </a:cubicBezTo>
                </a:path>
              </a:pathLst>
            </a:custGeom>
            <a:noFill/>
            <a:ln w="920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6" name="Freeform 12">
              <a:extLst>
                <a:ext uri="{FF2B5EF4-FFF2-40B4-BE49-F238E27FC236}">
                  <a16:creationId xmlns:a16="http://schemas.microsoft.com/office/drawing/2014/main" id="{F7C6BBE0-E7B1-485D-B5B0-8DD26A6B5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1690"/>
              <a:ext cx="800" cy="205"/>
            </a:xfrm>
            <a:custGeom>
              <a:avLst/>
              <a:gdLst>
                <a:gd name="T0" fmla="*/ 0 w 907"/>
                <a:gd name="T1" fmla="*/ 15 h 242"/>
                <a:gd name="T2" fmla="*/ 137 w 907"/>
                <a:gd name="T3" fmla="*/ 15 h 242"/>
                <a:gd name="T4" fmla="*/ 220 w 907"/>
                <a:gd name="T5" fmla="*/ 109 h 242"/>
                <a:gd name="T6" fmla="*/ 330 w 907"/>
                <a:gd name="T7" fmla="*/ 109 h 242"/>
                <a:gd name="T8" fmla="*/ 385 w 907"/>
                <a:gd name="T9" fmla="*/ 39 h 242"/>
                <a:gd name="T10" fmla="*/ 467 w 907"/>
                <a:gd name="T11" fmla="*/ 15 h 242"/>
                <a:gd name="T12" fmla="*/ 550 w 907"/>
                <a:gd name="T13" fmla="*/ 15 h 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7" h="242">
                  <a:moveTo>
                    <a:pt x="0" y="30"/>
                  </a:moveTo>
                  <a:cubicBezTo>
                    <a:pt x="83" y="15"/>
                    <a:pt x="167" y="0"/>
                    <a:pt x="227" y="30"/>
                  </a:cubicBezTo>
                  <a:cubicBezTo>
                    <a:pt x="287" y="60"/>
                    <a:pt x="310" y="182"/>
                    <a:pt x="363" y="212"/>
                  </a:cubicBezTo>
                  <a:cubicBezTo>
                    <a:pt x="416" y="242"/>
                    <a:pt x="500" y="235"/>
                    <a:pt x="545" y="212"/>
                  </a:cubicBezTo>
                  <a:cubicBezTo>
                    <a:pt x="590" y="189"/>
                    <a:pt x="598" y="106"/>
                    <a:pt x="635" y="76"/>
                  </a:cubicBezTo>
                  <a:cubicBezTo>
                    <a:pt x="672" y="46"/>
                    <a:pt x="726" y="38"/>
                    <a:pt x="771" y="30"/>
                  </a:cubicBezTo>
                  <a:cubicBezTo>
                    <a:pt x="816" y="22"/>
                    <a:pt x="884" y="30"/>
                    <a:pt x="907" y="30"/>
                  </a:cubicBezTo>
                </a:path>
              </a:pathLst>
            </a:custGeom>
            <a:noFill/>
            <a:ln w="92075">
              <a:pattFill prst="sphere">
                <a:fgClr>
                  <a:schemeClr val="accent2"/>
                </a:fgClr>
                <a:bgClr>
                  <a:srgbClr val="FFFF00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7" name="AutoShape 13" descr="Große Konfetti">
              <a:extLst>
                <a:ext uri="{FF2B5EF4-FFF2-40B4-BE49-F238E27FC236}">
                  <a16:creationId xmlns:a16="http://schemas.microsoft.com/office/drawing/2014/main" id="{A15CB61A-A074-40CB-A785-1F40B4EA63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36" y="1324"/>
              <a:ext cx="272" cy="7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26 w 21600"/>
                <a:gd name="T13" fmla="*/ 4488 h 21600"/>
                <a:gd name="T14" fmla="*/ 17074 w 21600"/>
                <a:gd name="T15" fmla="*/ 171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08" name="Text Box 14">
              <a:extLst>
                <a:ext uri="{FF2B5EF4-FFF2-40B4-BE49-F238E27FC236}">
                  <a16:creationId xmlns:a16="http://schemas.microsoft.com/office/drawing/2014/main" id="{F1AFC23E-C11A-490E-BC31-C607A85B3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" y="1907"/>
              <a:ext cx="5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Z 4(R)</a:t>
              </a:r>
            </a:p>
            <a:p>
              <a:pPr eaLnBrk="1" hangingPunct="1"/>
              <a:endParaRPr lang="de-DE" altLang="de-DE" sz="1800" b="1">
                <a:latin typeface="Arial" panose="020B0604020202020204" pitchFamily="34" charset="0"/>
              </a:endParaRPr>
            </a:p>
          </p:txBody>
        </p:sp>
        <p:sp>
          <p:nvSpPr>
            <p:cNvPr id="33809" name="Text Box 15">
              <a:extLst>
                <a:ext uri="{FF2B5EF4-FFF2-40B4-BE49-F238E27FC236}">
                  <a16:creationId xmlns:a16="http://schemas.microsoft.com/office/drawing/2014/main" id="{A0F2383C-2E6E-4BAA-9CD9-AEEB101DB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1" y="1217"/>
              <a:ext cx="5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S 4</a:t>
              </a:r>
            </a:p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(VZ 15)</a:t>
              </a:r>
            </a:p>
          </p:txBody>
        </p:sp>
        <p:sp>
          <p:nvSpPr>
            <p:cNvPr id="33810" name="Text Box 16">
              <a:extLst>
                <a:ext uri="{FF2B5EF4-FFF2-40B4-BE49-F238E27FC236}">
                  <a16:creationId xmlns:a16="http://schemas.microsoft.com/office/drawing/2014/main" id="{6511AB7B-3899-421D-89B9-FC2B64CD5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1071"/>
              <a:ext cx="10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>
                  <a:latin typeface="Arial" panose="020B0604020202020204" pitchFamily="34" charset="0"/>
                </a:rPr>
                <a:t>Mehrbereichs-</a:t>
              </a:r>
            </a:p>
            <a:p>
              <a:pPr eaLnBrk="1" hangingPunct="1"/>
              <a:r>
                <a:rPr lang="de-DE" altLang="de-DE" sz="1800">
                  <a:latin typeface="Arial" panose="020B0604020202020204" pitchFamily="34" charset="0"/>
                </a:rPr>
                <a:t>schaummittel</a:t>
              </a:r>
            </a:p>
          </p:txBody>
        </p:sp>
        <p:sp>
          <p:nvSpPr>
            <p:cNvPr id="33811" name="Text Box 17">
              <a:extLst>
                <a:ext uri="{FF2B5EF4-FFF2-40B4-BE49-F238E27FC236}">
                  <a16:creationId xmlns:a16="http://schemas.microsoft.com/office/drawing/2014/main" id="{F1844BAE-F56D-4C0F-8842-AFF544072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2" y="1371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3%</a:t>
              </a:r>
            </a:p>
          </p:txBody>
        </p:sp>
        <p:sp>
          <p:nvSpPr>
            <p:cNvPr id="33812" name="Line 18">
              <a:extLst>
                <a:ext uri="{FF2B5EF4-FFF2-40B4-BE49-F238E27FC236}">
                  <a16:creationId xmlns:a16="http://schemas.microsoft.com/office/drawing/2014/main" id="{BB361DDA-A58E-4AF1-8CA2-6E72B5F80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2" y="1563"/>
              <a:ext cx="16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3" name="AutoShape 20">
              <a:extLst>
                <a:ext uri="{FF2B5EF4-FFF2-40B4-BE49-F238E27FC236}">
                  <a16:creationId xmlns:a16="http://schemas.microsoft.com/office/drawing/2014/main" id="{22616F2C-6D10-411B-BB58-0CC0CA3F3C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371468">
              <a:off x="3292" y="1869"/>
              <a:ext cx="508" cy="383"/>
            </a:xfrm>
            <a:prstGeom prst="cloudCallout">
              <a:avLst>
                <a:gd name="adj1" fmla="val -45648"/>
                <a:gd name="adj2" fmla="val 68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33814" name="Text Box 21">
              <a:extLst>
                <a:ext uri="{FF2B5EF4-FFF2-40B4-BE49-F238E27FC236}">
                  <a16:creationId xmlns:a16="http://schemas.microsoft.com/office/drawing/2014/main" id="{3A01C2F8-04D8-46E4-82A6-BBA074840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1" y="194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>
                  <a:latin typeface="Arial" panose="020B0604020202020204" pitchFamily="34" charset="0"/>
                </a:rPr>
                <a:t>Luft</a:t>
              </a:r>
            </a:p>
          </p:txBody>
        </p:sp>
        <p:sp>
          <p:nvSpPr>
            <p:cNvPr id="33815" name="Line 22">
              <a:extLst>
                <a:ext uri="{FF2B5EF4-FFF2-40B4-BE49-F238E27FC236}">
                  <a16:creationId xmlns:a16="http://schemas.microsoft.com/office/drawing/2014/main" id="{74C18302-54F5-44A1-AF07-658896CEB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3" y="1792"/>
              <a:ext cx="160" cy="6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6" name="Line 23">
              <a:extLst>
                <a:ext uri="{FF2B5EF4-FFF2-40B4-BE49-F238E27FC236}">
                  <a16:creationId xmlns:a16="http://schemas.microsoft.com/office/drawing/2014/main" id="{F8371AD6-CE02-4544-A3E0-720FD16C0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3" y="1486"/>
              <a:ext cx="240" cy="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7" name="Line 24">
              <a:extLst>
                <a:ext uri="{FF2B5EF4-FFF2-40B4-BE49-F238E27FC236}">
                  <a16:creationId xmlns:a16="http://schemas.microsoft.com/office/drawing/2014/main" id="{7933182A-38C2-4E01-811A-8343E9052A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2" y="1792"/>
              <a:ext cx="12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8" name="Line 25">
              <a:extLst>
                <a:ext uri="{FF2B5EF4-FFF2-40B4-BE49-F238E27FC236}">
                  <a16:creationId xmlns:a16="http://schemas.microsoft.com/office/drawing/2014/main" id="{9CE22F3C-4B6D-49A1-BC43-D75E4E792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1" y="2214"/>
              <a:ext cx="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9" name="Text Box 31">
              <a:extLst>
                <a:ext uri="{FF2B5EF4-FFF2-40B4-BE49-F238E27FC236}">
                  <a16:creationId xmlns:a16="http://schemas.microsoft.com/office/drawing/2014/main" id="{7822878A-F0FF-4B9A-819F-5D69EB7FA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341"/>
              <a:ext cx="482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600" b="1">
                  <a:latin typeface="Arial" panose="020B0604020202020204" pitchFamily="34" charset="0"/>
                </a:rPr>
                <a:t>		   400 l / Min.	x VZ 15  = 6000 l Schwerschaum / Min.</a:t>
              </a:r>
            </a:p>
            <a:p>
              <a:pPr eaLnBrk="1" hangingPunct="1"/>
              <a:r>
                <a:rPr lang="de-DE" altLang="de-DE" sz="1600">
                  <a:latin typeface="Arial" panose="020B0604020202020204" pitchFamily="34" charset="0"/>
                </a:rPr>
                <a:t>(388 l Wasser + 12 l Schaummittel)        (400 l Wasser/Schaummittel + 5600 l Luft)</a:t>
              </a:r>
              <a:r>
                <a:rPr lang="de-DE" altLang="de-DE" sz="1600" b="1"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3798" name="Rectangle 33">
            <a:extLst>
              <a:ext uri="{FF2B5EF4-FFF2-40B4-BE49-F238E27FC236}">
                <a16:creationId xmlns:a16="http://schemas.microsoft.com/office/drawing/2014/main" id="{937408F4-B234-4F0E-8774-8105903C12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92725" y="6308725"/>
            <a:ext cx="158432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700">
                <a:solidFill>
                  <a:schemeClr val="bg1"/>
                </a:solidFill>
                <a:latin typeface="Arial" panose="020B0604020202020204" pitchFamily="34" charset="0"/>
              </a:rPr>
              <a:t>Schaumerzeugung mit HLF 20/16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2" grpId="0"/>
      <p:bldP spid="706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60" name="Group 28">
            <a:extLst>
              <a:ext uri="{FF2B5EF4-FFF2-40B4-BE49-F238E27FC236}">
                <a16:creationId xmlns:a16="http://schemas.microsoft.com/office/drawing/2014/main" id="{0BC898FE-3E44-43D8-8D1B-C217305BF385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273300"/>
            <a:ext cx="3236913" cy="1560513"/>
            <a:chOff x="340" y="1432"/>
            <a:chExt cx="2039" cy="983"/>
          </a:xfrm>
        </p:grpSpPr>
        <p:graphicFrame>
          <p:nvGraphicFramePr>
            <p:cNvPr id="34836" name="Object 3">
              <a:extLst>
                <a:ext uri="{FF2B5EF4-FFF2-40B4-BE49-F238E27FC236}">
                  <a16:creationId xmlns:a16="http://schemas.microsoft.com/office/drawing/2014/main" id="{62E502CA-E400-4A8D-BA09-DD8277287E2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51" y="1548"/>
            <a:ext cx="449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5" name="Bitmap" r:id="rId3" imgW="2610214" imgH="2572109" progId="Paint.Picture">
                    <p:embed/>
                  </p:oleObj>
                </mc:Choice>
                <mc:Fallback>
                  <p:oleObj name="Bitmap" r:id="rId3" imgW="2610214" imgH="2572109" progId="Paint.Picture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1" y="1548"/>
                          <a:ext cx="449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7" name="Object 4">
              <a:extLst>
                <a:ext uri="{FF2B5EF4-FFF2-40B4-BE49-F238E27FC236}">
                  <a16:creationId xmlns:a16="http://schemas.microsoft.com/office/drawing/2014/main" id="{CCE0766F-0EE2-4EAC-828E-E2320E4A89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30" y="1877"/>
            <a:ext cx="449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6" name="Bitmap" r:id="rId5" imgW="2343477" imgH="1952898" progId="Paint.Picture">
                    <p:embed/>
                  </p:oleObj>
                </mc:Choice>
                <mc:Fallback>
                  <p:oleObj name="Bitmap" r:id="rId5" imgW="2343477" imgH="1952898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0" y="1877"/>
                          <a:ext cx="449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8" name="Object 5">
              <a:extLst>
                <a:ext uri="{FF2B5EF4-FFF2-40B4-BE49-F238E27FC236}">
                  <a16:creationId xmlns:a16="http://schemas.microsoft.com/office/drawing/2014/main" id="{ED57BAB8-E343-41E0-857D-923CBA5564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5" y="1934"/>
            <a:ext cx="531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7" name="Bitmap" r:id="rId7" imgW="2876190" imgH="1352381" progId="Paint.Picture">
                    <p:embed/>
                  </p:oleObj>
                </mc:Choice>
                <mc:Fallback>
                  <p:oleObj name="Bitmap" r:id="rId7" imgW="2876190" imgH="1352381" progId="Paint.Pictur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5" y="1934"/>
                          <a:ext cx="531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39" name="Freeform 6">
              <a:extLst>
                <a:ext uri="{FF2B5EF4-FFF2-40B4-BE49-F238E27FC236}">
                  <a16:creationId xmlns:a16="http://schemas.microsoft.com/office/drawing/2014/main" id="{C0536E16-3D1B-42F5-9FAC-E5CE8089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1432"/>
              <a:ext cx="353" cy="535"/>
            </a:xfrm>
            <a:custGeom>
              <a:avLst/>
              <a:gdLst>
                <a:gd name="T0" fmla="*/ 256 w 393"/>
                <a:gd name="T1" fmla="*/ 332 h 627"/>
                <a:gd name="T2" fmla="*/ 138 w 393"/>
                <a:gd name="T3" fmla="*/ 44 h 627"/>
                <a:gd name="T4" fmla="*/ 20 w 393"/>
                <a:gd name="T5" fmla="*/ 67 h 627"/>
                <a:gd name="T6" fmla="*/ 20 w 393"/>
                <a:gd name="T7" fmla="*/ 117 h 6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3" h="627">
                  <a:moveTo>
                    <a:pt x="393" y="627"/>
                  </a:moveTo>
                  <a:cubicBezTo>
                    <a:pt x="332" y="396"/>
                    <a:pt x="271" y="166"/>
                    <a:pt x="211" y="83"/>
                  </a:cubicBezTo>
                  <a:cubicBezTo>
                    <a:pt x="151" y="0"/>
                    <a:pt x="60" y="105"/>
                    <a:pt x="30" y="128"/>
                  </a:cubicBezTo>
                  <a:cubicBezTo>
                    <a:pt x="0" y="151"/>
                    <a:pt x="30" y="204"/>
                    <a:pt x="30" y="219"/>
                  </a:cubicBezTo>
                </a:path>
              </a:pathLst>
            </a:cu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0" name="Freeform 7">
              <a:extLst>
                <a:ext uri="{FF2B5EF4-FFF2-40B4-BE49-F238E27FC236}">
                  <a16:creationId xmlns:a16="http://schemas.microsoft.com/office/drawing/2014/main" id="{43E093FF-3887-427E-8E89-E34CAF402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1992"/>
              <a:ext cx="816" cy="168"/>
            </a:xfrm>
            <a:custGeom>
              <a:avLst/>
              <a:gdLst>
                <a:gd name="T0" fmla="*/ 592 w 908"/>
                <a:gd name="T1" fmla="*/ 32 h 197"/>
                <a:gd name="T2" fmla="*/ 444 w 908"/>
                <a:gd name="T3" fmla="*/ 56 h 197"/>
                <a:gd name="T4" fmla="*/ 355 w 908"/>
                <a:gd name="T5" fmla="*/ 104 h 197"/>
                <a:gd name="T6" fmla="*/ 208 w 908"/>
                <a:gd name="T7" fmla="*/ 56 h 197"/>
                <a:gd name="T8" fmla="*/ 60 w 908"/>
                <a:gd name="T9" fmla="*/ 8 h 197"/>
                <a:gd name="T10" fmla="*/ 0 w 908"/>
                <a:gd name="T11" fmla="*/ 8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8" h="197">
                  <a:moveTo>
                    <a:pt x="908" y="61"/>
                  </a:moveTo>
                  <a:cubicBezTo>
                    <a:pt x="824" y="72"/>
                    <a:pt x="741" y="83"/>
                    <a:pt x="681" y="106"/>
                  </a:cubicBezTo>
                  <a:cubicBezTo>
                    <a:pt x="621" y="129"/>
                    <a:pt x="605" y="197"/>
                    <a:pt x="545" y="197"/>
                  </a:cubicBezTo>
                  <a:cubicBezTo>
                    <a:pt x="485" y="197"/>
                    <a:pt x="394" y="136"/>
                    <a:pt x="318" y="106"/>
                  </a:cubicBezTo>
                  <a:cubicBezTo>
                    <a:pt x="242" y="76"/>
                    <a:pt x="144" y="30"/>
                    <a:pt x="91" y="15"/>
                  </a:cubicBezTo>
                  <a:cubicBezTo>
                    <a:pt x="38" y="0"/>
                    <a:pt x="15" y="15"/>
                    <a:pt x="0" y="15"/>
                  </a:cubicBezTo>
                </a:path>
              </a:pathLst>
            </a:custGeom>
            <a:noFill/>
            <a:ln w="889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1" name="Freeform 8">
              <a:extLst>
                <a:ext uri="{FF2B5EF4-FFF2-40B4-BE49-F238E27FC236}">
                  <a16:creationId xmlns:a16="http://schemas.microsoft.com/office/drawing/2014/main" id="{DAD2DA86-867D-454A-BE26-C903587D9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2050"/>
              <a:ext cx="245" cy="1"/>
            </a:xfrm>
            <a:custGeom>
              <a:avLst/>
              <a:gdLst>
                <a:gd name="T0" fmla="*/ 0 w 273"/>
                <a:gd name="T1" fmla="*/ 0 h 1"/>
                <a:gd name="T2" fmla="*/ 177 w 27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3" h="1">
                  <a:moveTo>
                    <a:pt x="0" y="0"/>
                  </a:moveTo>
                  <a:cubicBezTo>
                    <a:pt x="114" y="0"/>
                    <a:pt x="228" y="0"/>
                    <a:pt x="273" y="0"/>
                  </a:cubicBezTo>
                </a:path>
              </a:pathLst>
            </a:custGeom>
            <a:noFill/>
            <a:ln w="92075">
              <a:pattFill prst="sphere">
                <a:fgClr>
                  <a:schemeClr val="accent2"/>
                </a:fgClr>
                <a:bgClr>
                  <a:srgbClr val="FFFF00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2" name="Text Box 15">
              <a:extLst>
                <a:ext uri="{FF2B5EF4-FFF2-40B4-BE49-F238E27FC236}">
                  <a16:creationId xmlns:a16="http://schemas.microsoft.com/office/drawing/2014/main" id="{B9B76358-B77F-42DC-98B4-8F66E99ED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1" y="1603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>
                  <a:latin typeface="Arial" panose="020B0604020202020204" pitchFamily="34" charset="0"/>
                </a:rPr>
                <a:t> </a:t>
              </a:r>
              <a:r>
                <a:rPr lang="de-DE" altLang="de-DE" sz="1800" b="1">
                  <a:latin typeface="Arial" panose="020B0604020202020204" pitchFamily="34" charset="0"/>
                </a:rPr>
                <a:t>1%</a:t>
              </a:r>
            </a:p>
          </p:txBody>
        </p:sp>
        <p:sp>
          <p:nvSpPr>
            <p:cNvPr id="34843" name="Text Box 16">
              <a:extLst>
                <a:ext uri="{FF2B5EF4-FFF2-40B4-BE49-F238E27FC236}">
                  <a16:creationId xmlns:a16="http://schemas.microsoft.com/office/drawing/2014/main" id="{F9B8E979-BBAB-432F-B379-9F90AA5FE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2184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Z 4</a:t>
              </a:r>
            </a:p>
          </p:txBody>
        </p:sp>
        <p:sp>
          <p:nvSpPr>
            <p:cNvPr id="34844" name="Line 20">
              <a:extLst>
                <a:ext uri="{FF2B5EF4-FFF2-40B4-BE49-F238E27FC236}">
                  <a16:creationId xmlns:a16="http://schemas.microsoft.com/office/drawing/2014/main" id="{82615ACC-754F-4415-9FD0-09C4EB163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9" y="1786"/>
              <a:ext cx="205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9663" name="Group 31">
            <a:extLst>
              <a:ext uri="{FF2B5EF4-FFF2-40B4-BE49-F238E27FC236}">
                <a16:creationId xmlns:a16="http://schemas.microsoft.com/office/drawing/2014/main" id="{99168976-BCCB-4973-B4F3-74947EA958D8}"/>
              </a:ext>
            </a:extLst>
          </p:cNvPr>
          <p:cNvGrpSpPr>
            <a:grpSpLocks/>
          </p:cNvGrpSpPr>
          <p:nvPr/>
        </p:nvGrpSpPr>
        <p:grpSpPr bwMode="auto">
          <a:xfrm>
            <a:off x="3717925" y="1484313"/>
            <a:ext cx="4524375" cy="1712912"/>
            <a:chOff x="2342" y="935"/>
            <a:chExt cx="2850" cy="1079"/>
          </a:xfrm>
        </p:grpSpPr>
        <p:sp>
          <p:nvSpPr>
            <p:cNvPr id="34832" name="Freeform 9">
              <a:extLst>
                <a:ext uri="{FF2B5EF4-FFF2-40B4-BE49-F238E27FC236}">
                  <a16:creationId xmlns:a16="http://schemas.microsoft.com/office/drawing/2014/main" id="{0F9677BA-F3DF-4921-A35D-E87A8AEBB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1117"/>
              <a:ext cx="2488" cy="897"/>
            </a:xfrm>
            <a:custGeom>
              <a:avLst/>
              <a:gdLst>
                <a:gd name="T0" fmla="*/ 0 w 2722"/>
                <a:gd name="T1" fmla="*/ 503 h 1050"/>
                <a:gd name="T2" fmla="*/ 253 w 2722"/>
                <a:gd name="T3" fmla="*/ 261 h 1050"/>
                <a:gd name="T4" fmla="*/ 601 w 2722"/>
                <a:gd name="T5" fmla="*/ 237 h 1050"/>
                <a:gd name="T6" fmla="*/ 1076 w 2722"/>
                <a:gd name="T7" fmla="*/ 237 h 1050"/>
                <a:gd name="T8" fmla="*/ 1171 w 2722"/>
                <a:gd name="T9" fmla="*/ 479 h 1050"/>
                <a:gd name="T10" fmla="*/ 1235 w 2722"/>
                <a:gd name="T11" fmla="*/ 552 h 1050"/>
                <a:gd name="T12" fmla="*/ 1298 w 2722"/>
                <a:gd name="T13" fmla="*/ 455 h 1050"/>
                <a:gd name="T14" fmla="*/ 1298 w 2722"/>
                <a:gd name="T15" fmla="*/ 214 h 1050"/>
                <a:gd name="T16" fmla="*/ 1298 w 2722"/>
                <a:gd name="T17" fmla="*/ 20 h 1050"/>
                <a:gd name="T18" fmla="*/ 1425 w 2722"/>
                <a:gd name="T19" fmla="*/ 92 h 1050"/>
                <a:gd name="T20" fmla="*/ 1425 w 2722"/>
                <a:gd name="T21" fmla="*/ 310 h 1050"/>
                <a:gd name="T22" fmla="*/ 1457 w 2722"/>
                <a:gd name="T23" fmla="*/ 528 h 1050"/>
                <a:gd name="T24" fmla="*/ 1647 w 2722"/>
                <a:gd name="T25" fmla="*/ 503 h 1050"/>
                <a:gd name="T26" fmla="*/ 1614 w 2722"/>
                <a:gd name="T27" fmla="*/ 358 h 1050"/>
                <a:gd name="T28" fmla="*/ 1583 w 2722"/>
                <a:gd name="T29" fmla="*/ 214 h 1050"/>
                <a:gd name="T30" fmla="*/ 1773 w 2722"/>
                <a:gd name="T31" fmla="*/ 141 h 1050"/>
                <a:gd name="T32" fmla="*/ 1900 w 2722"/>
                <a:gd name="T33" fmla="*/ 141 h 10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22" h="1050">
                  <a:moveTo>
                    <a:pt x="0" y="945"/>
                  </a:moveTo>
                  <a:cubicBezTo>
                    <a:pt x="109" y="759"/>
                    <a:pt x="219" y="574"/>
                    <a:pt x="363" y="491"/>
                  </a:cubicBezTo>
                  <a:cubicBezTo>
                    <a:pt x="507" y="408"/>
                    <a:pt x="665" y="454"/>
                    <a:pt x="862" y="446"/>
                  </a:cubicBezTo>
                  <a:cubicBezTo>
                    <a:pt x="1059" y="438"/>
                    <a:pt x="1406" y="370"/>
                    <a:pt x="1542" y="446"/>
                  </a:cubicBezTo>
                  <a:cubicBezTo>
                    <a:pt x="1678" y="522"/>
                    <a:pt x="1640" y="802"/>
                    <a:pt x="1678" y="900"/>
                  </a:cubicBezTo>
                  <a:cubicBezTo>
                    <a:pt x="1716" y="998"/>
                    <a:pt x="1739" y="1044"/>
                    <a:pt x="1769" y="1036"/>
                  </a:cubicBezTo>
                  <a:cubicBezTo>
                    <a:pt x="1799" y="1028"/>
                    <a:pt x="1845" y="960"/>
                    <a:pt x="1860" y="854"/>
                  </a:cubicBezTo>
                  <a:cubicBezTo>
                    <a:pt x="1875" y="748"/>
                    <a:pt x="1860" y="537"/>
                    <a:pt x="1860" y="401"/>
                  </a:cubicBezTo>
                  <a:cubicBezTo>
                    <a:pt x="1860" y="265"/>
                    <a:pt x="1830" y="76"/>
                    <a:pt x="1860" y="38"/>
                  </a:cubicBezTo>
                  <a:cubicBezTo>
                    <a:pt x="1890" y="0"/>
                    <a:pt x="2011" y="83"/>
                    <a:pt x="2041" y="174"/>
                  </a:cubicBezTo>
                  <a:cubicBezTo>
                    <a:pt x="2071" y="265"/>
                    <a:pt x="2033" y="446"/>
                    <a:pt x="2041" y="582"/>
                  </a:cubicBezTo>
                  <a:cubicBezTo>
                    <a:pt x="2049" y="718"/>
                    <a:pt x="2034" y="930"/>
                    <a:pt x="2087" y="990"/>
                  </a:cubicBezTo>
                  <a:cubicBezTo>
                    <a:pt x="2140" y="1050"/>
                    <a:pt x="2321" y="998"/>
                    <a:pt x="2359" y="945"/>
                  </a:cubicBezTo>
                  <a:cubicBezTo>
                    <a:pt x="2397" y="892"/>
                    <a:pt x="2328" y="764"/>
                    <a:pt x="2313" y="673"/>
                  </a:cubicBezTo>
                  <a:cubicBezTo>
                    <a:pt x="2298" y="582"/>
                    <a:pt x="2230" y="469"/>
                    <a:pt x="2268" y="401"/>
                  </a:cubicBezTo>
                  <a:cubicBezTo>
                    <a:pt x="2306" y="333"/>
                    <a:pt x="2464" y="288"/>
                    <a:pt x="2540" y="265"/>
                  </a:cubicBezTo>
                  <a:cubicBezTo>
                    <a:pt x="2616" y="242"/>
                    <a:pt x="2669" y="253"/>
                    <a:pt x="2722" y="265"/>
                  </a:cubicBezTo>
                </a:path>
              </a:pathLst>
            </a:custGeom>
            <a:noFill/>
            <a:ln w="69850">
              <a:pattFill prst="sphere">
                <a:fgClr>
                  <a:schemeClr val="accent2"/>
                </a:fgClr>
                <a:bgClr>
                  <a:srgbClr val="FFFF00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4833" name="Object 12">
              <a:extLst>
                <a:ext uri="{FF2B5EF4-FFF2-40B4-BE49-F238E27FC236}">
                  <a16:creationId xmlns:a16="http://schemas.microsoft.com/office/drawing/2014/main" id="{AB044556-D10F-4E54-BF6D-762DC73E0E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85" y="1238"/>
            <a:ext cx="407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8" name="Bitmap" r:id="rId9" imgW="3371429" imgH="2095793" progId="Paint.Picture">
                    <p:embed/>
                  </p:oleObj>
                </mc:Choice>
                <mc:Fallback>
                  <p:oleObj name="Bitmap" r:id="rId9" imgW="3371429" imgH="2095793" progId="Paint.Picture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1238"/>
                          <a:ext cx="407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34" name="Text Box 17">
              <a:extLst>
                <a:ext uri="{FF2B5EF4-FFF2-40B4-BE49-F238E27FC236}">
                  <a16:creationId xmlns:a16="http://schemas.microsoft.com/office/drawing/2014/main" id="{9853BD31-DA26-46E8-BC55-7745CC586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9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34835" name="Line 21">
              <a:extLst>
                <a:ext uri="{FF2B5EF4-FFF2-40B4-BE49-F238E27FC236}">
                  <a16:creationId xmlns:a16="http://schemas.microsoft.com/office/drawing/2014/main" id="{33D42F49-CFF8-49BC-B7B3-406DEF2A6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8" y="1128"/>
              <a:ext cx="82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9662" name="Group 30">
            <a:extLst>
              <a:ext uri="{FF2B5EF4-FFF2-40B4-BE49-F238E27FC236}">
                <a16:creationId xmlns:a16="http://schemas.microsoft.com/office/drawing/2014/main" id="{18D63F9B-C149-4594-8F7C-8A2588C340A0}"/>
              </a:ext>
            </a:extLst>
          </p:cNvPr>
          <p:cNvGrpSpPr>
            <a:grpSpLocks/>
          </p:cNvGrpSpPr>
          <p:nvPr/>
        </p:nvGrpSpPr>
        <p:grpSpPr bwMode="auto">
          <a:xfrm>
            <a:off x="3776663" y="2365375"/>
            <a:ext cx="4465637" cy="1873250"/>
            <a:chOff x="2379" y="1490"/>
            <a:chExt cx="2813" cy="1180"/>
          </a:xfrm>
        </p:grpSpPr>
        <p:sp>
          <p:nvSpPr>
            <p:cNvPr id="34828" name="Freeform 10">
              <a:extLst>
                <a:ext uri="{FF2B5EF4-FFF2-40B4-BE49-F238E27FC236}">
                  <a16:creationId xmlns:a16="http://schemas.microsoft.com/office/drawing/2014/main" id="{7D31A346-CCFC-4ED0-B97A-0F126798C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490"/>
              <a:ext cx="2406" cy="1180"/>
            </a:xfrm>
            <a:custGeom>
              <a:avLst/>
              <a:gdLst>
                <a:gd name="T0" fmla="*/ 0 w 2495"/>
                <a:gd name="T1" fmla="*/ 371 h 1361"/>
                <a:gd name="T2" fmla="*/ 588 w 2495"/>
                <a:gd name="T3" fmla="*/ 371 h 1361"/>
                <a:gd name="T4" fmla="*/ 1058 w 2495"/>
                <a:gd name="T5" fmla="*/ 371 h 1361"/>
                <a:gd name="T6" fmla="*/ 1137 w 2495"/>
                <a:gd name="T7" fmla="*/ 140 h 1361"/>
                <a:gd name="T8" fmla="*/ 1255 w 2495"/>
                <a:gd name="T9" fmla="*/ 90 h 1361"/>
                <a:gd name="T10" fmla="*/ 1371 w 2495"/>
                <a:gd name="T11" fmla="*/ 679 h 1361"/>
                <a:gd name="T12" fmla="*/ 1569 w 2495"/>
                <a:gd name="T13" fmla="*/ 628 h 1361"/>
                <a:gd name="T14" fmla="*/ 1529 w 2495"/>
                <a:gd name="T15" fmla="*/ 371 h 1361"/>
                <a:gd name="T16" fmla="*/ 1609 w 2495"/>
                <a:gd name="T17" fmla="*/ 218 h 1361"/>
                <a:gd name="T18" fmla="*/ 1686 w 2495"/>
                <a:gd name="T19" fmla="*/ 423 h 1361"/>
                <a:gd name="T20" fmla="*/ 1765 w 2495"/>
                <a:gd name="T21" fmla="*/ 731 h 1361"/>
                <a:gd name="T22" fmla="*/ 1882 w 2495"/>
                <a:gd name="T23" fmla="*/ 602 h 1361"/>
                <a:gd name="T24" fmla="*/ 1844 w 2495"/>
                <a:gd name="T25" fmla="*/ 423 h 1361"/>
                <a:gd name="T26" fmla="*/ 2157 w 2495"/>
                <a:gd name="T27" fmla="*/ 398 h 13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95" h="1361">
                  <a:moveTo>
                    <a:pt x="0" y="657"/>
                  </a:moveTo>
                  <a:cubicBezTo>
                    <a:pt x="238" y="657"/>
                    <a:pt x="476" y="657"/>
                    <a:pt x="680" y="657"/>
                  </a:cubicBezTo>
                  <a:cubicBezTo>
                    <a:pt x="884" y="657"/>
                    <a:pt x="1118" y="725"/>
                    <a:pt x="1224" y="657"/>
                  </a:cubicBezTo>
                  <a:cubicBezTo>
                    <a:pt x="1330" y="589"/>
                    <a:pt x="1277" y="332"/>
                    <a:pt x="1315" y="249"/>
                  </a:cubicBezTo>
                  <a:cubicBezTo>
                    <a:pt x="1353" y="166"/>
                    <a:pt x="1406" y="0"/>
                    <a:pt x="1451" y="159"/>
                  </a:cubicBezTo>
                  <a:cubicBezTo>
                    <a:pt x="1496" y="318"/>
                    <a:pt x="1527" y="1043"/>
                    <a:pt x="1587" y="1202"/>
                  </a:cubicBezTo>
                  <a:cubicBezTo>
                    <a:pt x="1647" y="1361"/>
                    <a:pt x="1784" y="1202"/>
                    <a:pt x="1814" y="1111"/>
                  </a:cubicBezTo>
                  <a:cubicBezTo>
                    <a:pt x="1844" y="1020"/>
                    <a:pt x="1761" y="778"/>
                    <a:pt x="1769" y="657"/>
                  </a:cubicBezTo>
                  <a:cubicBezTo>
                    <a:pt x="1777" y="536"/>
                    <a:pt x="1830" y="370"/>
                    <a:pt x="1860" y="385"/>
                  </a:cubicBezTo>
                  <a:cubicBezTo>
                    <a:pt x="1890" y="400"/>
                    <a:pt x="1920" y="597"/>
                    <a:pt x="1950" y="748"/>
                  </a:cubicBezTo>
                  <a:cubicBezTo>
                    <a:pt x="1980" y="899"/>
                    <a:pt x="2003" y="1240"/>
                    <a:pt x="2041" y="1293"/>
                  </a:cubicBezTo>
                  <a:cubicBezTo>
                    <a:pt x="2079" y="1346"/>
                    <a:pt x="2162" y="1157"/>
                    <a:pt x="2177" y="1066"/>
                  </a:cubicBezTo>
                  <a:cubicBezTo>
                    <a:pt x="2192" y="975"/>
                    <a:pt x="2079" y="808"/>
                    <a:pt x="2132" y="748"/>
                  </a:cubicBezTo>
                  <a:cubicBezTo>
                    <a:pt x="2185" y="688"/>
                    <a:pt x="2340" y="695"/>
                    <a:pt x="2495" y="703"/>
                  </a:cubicBezTo>
                </a:path>
              </a:pathLst>
            </a:custGeom>
            <a:noFill/>
            <a:ln w="69850">
              <a:pattFill prst="sphere">
                <a:fgClr>
                  <a:schemeClr val="accent2"/>
                </a:fgClr>
                <a:bgClr>
                  <a:srgbClr val="FFFF00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34829" name="Picture 13">
              <a:extLst>
                <a:ext uri="{FF2B5EF4-FFF2-40B4-BE49-F238E27FC236}">
                  <a16:creationId xmlns:a16="http://schemas.microsoft.com/office/drawing/2014/main" id="{15A24177-55FA-4B50-AD94-571B843DD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2012"/>
              <a:ext cx="40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0" name="Text Box 19">
              <a:extLst>
                <a:ext uri="{FF2B5EF4-FFF2-40B4-BE49-F238E27FC236}">
                  <a16:creationId xmlns:a16="http://schemas.microsoft.com/office/drawing/2014/main" id="{063FCD43-EA81-45FE-9FC5-6AB1B1742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1709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200</a:t>
              </a:r>
            </a:p>
          </p:txBody>
        </p:sp>
        <p:sp>
          <p:nvSpPr>
            <p:cNvPr id="34831" name="Line 22">
              <a:extLst>
                <a:ext uri="{FF2B5EF4-FFF2-40B4-BE49-F238E27FC236}">
                  <a16:creationId xmlns:a16="http://schemas.microsoft.com/office/drawing/2014/main" id="{E38485E5-73DC-480F-9058-72655D4DD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8" y="1863"/>
              <a:ext cx="82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9661" name="Group 29">
            <a:extLst>
              <a:ext uri="{FF2B5EF4-FFF2-40B4-BE49-F238E27FC236}">
                <a16:creationId xmlns:a16="http://schemas.microsoft.com/office/drawing/2014/main" id="{AA8A63D8-5AF8-4F80-9099-6842D4E91F4A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3470275"/>
            <a:ext cx="4556125" cy="2551113"/>
            <a:chOff x="2322" y="2186"/>
            <a:chExt cx="2870" cy="1607"/>
          </a:xfrm>
        </p:grpSpPr>
        <p:sp>
          <p:nvSpPr>
            <p:cNvPr id="34824" name="Freeform 11">
              <a:extLst>
                <a:ext uri="{FF2B5EF4-FFF2-40B4-BE49-F238E27FC236}">
                  <a16:creationId xmlns:a16="http://schemas.microsoft.com/office/drawing/2014/main" id="{81341FBF-2EFF-440D-9272-FD01CF30A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" y="2186"/>
              <a:ext cx="2463" cy="1607"/>
            </a:xfrm>
            <a:custGeom>
              <a:avLst/>
              <a:gdLst>
                <a:gd name="T0" fmla="*/ 0 w 2722"/>
                <a:gd name="T1" fmla="*/ 0 h 1883"/>
                <a:gd name="T2" fmla="*/ 243 w 2722"/>
                <a:gd name="T3" fmla="*/ 193 h 1883"/>
                <a:gd name="T4" fmla="*/ 486 w 2722"/>
                <a:gd name="T5" fmla="*/ 360 h 1883"/>
                <a:gd name="T6" fmla="*/ 729 w 2722"/>
                <a:gd name="T7" fmla="*/ 529 h 1883"/>
                <a:gd name="T8" fmla="*/ 822 w 2722"/>
                <a:gd name="T9" fmla="*/ 337 h 1883"/>
                <a:gd name="T10" fmla="*/ 942 w 2722"/>
                <a:gd name="T11" fmla="*/ 121 h 1883"/>
                <a:gd name="T12" fmla="*/ 1033 w 2722"/>
                <a:gd name="T13" fmla="*/ 360 h 1883"/>
                <a:gd name="T14" fmla="*/ 1033 w 2722"/>
                <a:gd name="T15" fmla="*/ 914 h 1883"/>
                <a:gd name="T16" fmla="*/ 1247 w 2722"/>
                <a:gd name="T17" fmla="*/ 867 h 1883"/>
                <a:gd name="T18" fmla="*/ 1186 w 2722"/>
                <a:gd name="T19" fmla="*/ 578 h 1883"/>
                <a:gd name="T20" fmla="*/ 1247 w 2722"/>
                <a:gd name="T21" fmla="*/ 337 h 1883"/>
                <a:gd name="T22" fmla="*/ 1398 w 2722"/>
                <a:gd name="T23" fmla="*/ 578 h 1883"/>
                <a:gd name="T24" fmla="*/ 1520 w 2722"/>
                <a:gd name="T25" fmla="*/ 746 h 1883"/>
                <a:gd name="T26" fmla="*/ 1612 w 2722"/>
                <a:gd name="T27" fmla="*/ 504 h 1883"/>
                <a:gd name="T28" fmla="*/ 1825 w 2722"/>
                <a:gd name="T29" fmla="*/ 457 h 18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2" h="1883">
                  <a:moveTo>
                    <a:pt x="0" y="0"/>
                  </a:moveTo>
                  <a:cubicBezTo>
                    <a:pt x="121" y="125"/>
                    <a:pt x="242" y="250"/>
                    <a:pt x="363" y="363"/>
                  </a:cubicBezTo>
                  <a:cubicBezTo>
                    <a:pt x="484" y="476"/>
                    <a:pt x="605" y="574"/>
                    <a:pt x="726" y="680"/>
                  </a:cubicBezTo>
                  <a:cubicBezTo>
                    <a:pt x="847" y="786"/>
                    <a:pt x="1006" y="1005"/>
                    <a:pt x="1089" y="998"/>
                  </a:cubicBezTo>
                  <a:cubicBezTo>
                    <a:pt x="1172" y="991"/>
                    <a:pt x="1172" y="763"/>
                    <a:pt x="1225" y="635"/>
                  </a:cubicBezTo>
                  <a:cubicBezTo>
                    <a:pt x="1278" y="507"/>
                    <a:pt x="1353" y="220"/>
                    <a:pt x="1406" y="227"/>
                  </a:cubicBezTo>
                  <a:cubicBezTo>
                    <a:pt x="1459" y="234"/>
                    <a:pt x="1519" y="431"/>
                    <a:pt x="1542" y="680"/>
                  </a:cubicBezTo>
                  <a:cubicBezTo>
                    <a:pt x="1565" y="929"/>
                    <a:pt x="1489" y="1565"/>
                    <a:pt x="1542" y="1724"/>
                  </a:cubicBezTo>
                  <a:cubicBezTo>
                    <a:pt x="1595" y="1883"/>
                    <a:pt x="1822" y="1739"/>
                    <a:pt x="1860" y="1633"/>
                  </a:cubicBezTo>
                  <a:cubicBezTo>
                    <a:pt x="1898" y="1527"/>
                    <a:pt x="1769" y="1255"/>
                    <a:pt x="1769" y="1089"/>
                  </a:cubicBezTo>
                  <a:cubicBezTo>
                    <a:pt x="1769" y="923"/>
                    <a:pt x="1807" y="635"/>
                    <a:pt x="1860" y="635"/>
                  </a:cubicBezTo>
                  <a:cubicBezTo>
                    <a:pt x="1913" y="635"/>
                    <a:pt x="2019" y="960"/>
                    <a:pt x="2087" y="1089"/>
                  </a:cubicBezTo>
                  <a:cubicBezTo>
                    <a:pt x="2155" y="1218"/>
                    <a:pt x="2215" y="1429"/>
                    <a:pt x="2268" y="1406"/>
                  </a:cubicBezTo>
                  <a:cubicBezTo>
                    <a:pt x="2321" y="1383"/>
                    <a:pt x="2328" y="1043"/>
                    <a:pt x="2404" y="952"/>
                  </a:cubicBezTo>
                  <a:cubicBezTo>
                    <a:pt x="2480" y="861"/>
                    <a:pt x="2601" y="861"/>
                    <a:pt x="2722" y="862"/>
                  </a:cubicBezTo>
                </a:path>
              </a:pathLst>
            </a:custGeom>
            <a:noFill/>
            <a:ln w="69850">
              <a:pattFill prst="sphere">
                <a:fgClr>
                  <a:schemeClr val="accent2"/>
                </a:fgClr>
                <a:bgClr>
                  <a:srgbClr val="FFFF00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34825" name="Picture 14">
              <a:extLst>
                <a:ext uri="{FF2B5EF4-FFF2-40B4-BE49-F238E27FC236}">
                  <a16:creationId xmlns:a16="http://schemas.microsoft.com/office/drawing/2014/main" id="{46883038-EA95-4F05-9EDD-D0AFDB836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2864"/>
              <a:ext cx="40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6" name="Text Box 18">
              <a:extLst>
                <a:ext uri="{FF2B5EF4-FFF2-40B4-BE49-F238E27FC236}">
                  <a16:creationId xmlns:a16="http://schemas.microsoft.com/office/drawing/2014/main" id="{4D4C5B87-F6C7-451C-BAF4-0770D988A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256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34827" name="Line 23">
              <a:extLst>
                <a:ext uri="{FF2B5EF4-FFF2-40B4-BE49-F238E27FC236}">
                  <a16:creationId xmlns:a16="http://schemas.microsoft.com/office/drawing/2014/main" id="{7BB1F8CC-FCF6-4B98-8018-71364BE33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8" y="2754"/>
              <a:ext cx="82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4822" name="Text Box 24">
            <a:extLst>
              <a:ext uri="{FF2B5EF4-FFF2-40B4-BE49-F238E27FC236}">
                <a16:creationId xmlns:a16="http://schemas.microsoft.com/office/drawing/2014/main" id="{31144BC2-4905-42FB-8273-5227E0D7A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25538"/>
            <a:ext cx="6427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Beispiel: Schaum als  Netzmittel  bei Feststoffbrand</a:t>
            </a:r>
          </a:p>
        </p:txBody>
      </p:sp>
      <p:sp>
        <p:nvSpPr>
          <p:cNvPr id="34823" name="Rectangle 27">
            <a:extLst>
              <a:ext uri="{FF2B5EF4-FFF2-40B4-BE49-F238E27FC236}">
                <a16:creationId xmlns:a16="http://schemas.microsoft.com/office/drawing/2014/main" id="{41143C14-8CFD-4ACA-9105-A4E3905F2F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19700" y="6308725"/>
            <a:ext cx="208915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Schaum als Netzmittel bei Feststoffbrand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3">
            <a:extLst>
              <a:ext uri="{FF2B5EF4-FFF2-40B4-BE49-F238E27FC236}">
                <a16:creationId xmlns:a16="http://schemas.microsoft.com/office/drawing/2014/main" id="{C8162649-A69C-49B0-9367-9E36D3A7F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1106488"/>
            <a:ext cx="1395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Netzmittel</a:t>
            </a:r>
          </a:p>
        </p:txBody>
      </p:sp>
      <p:sp>
        <p:nvSpPr>
          <p:cNvPr id="94242" name="Text Box 34">
            <a:extLst>
              <a:ext uri="{FF2B5EF4-FFF2-40B4-BE49-F238E27FC236}">
                <a16:creationId xmlns:a16="http://schemas.microsoft.com/office/drawing/2014/main" id="{F02C138C-DF57-4EFC-94DC-D71EC28E3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77975"/>
            <a:ext cx="7867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Die Kühlwirkung des Wassers kann nur an der Kontaktfläche zum Brandgut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erfolgen.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Die Oberflächenspannung des Wassers verhindert einen effektiven Kontakt.</a:t>
            </a:r>
          </a:p>
        </p:txBody>
      </p:sp>
      <p:sp>
        <p:nvSpPr>
          <p:cNvPr id="94243" name="Text Box 35">
            <a:extLst>
              <a:ext uri="{FF2B5EF4-FFF2-40B4-BE49-F238E27FC236}">
                <a16:creationId xmlns:a16="http://schemas.microsoft.com/office/drawing/2014/main" id="{423DCF05-036C-47EF-827C-DF2C6FECC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683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 b="1">
                <a:latin typeface="Arial" panose="020B0604020202020204" pitchFamily="34" charset="0"/>
              </a:rPr>
              <a:t>Netzmittel reduzieren die Oberflächenspannung des Wassers</a:t>
            </a:r>
          </a:p>
        </p:txBody>
      </p:sp>
      <p:grpSp>
        <p:nvGrpSpPr>
          <p:cNvPr id="94252" name="Group 44">
            <a:extLst>
              <a:ext uri="{FF2B5EF4-FFF2-40B4-BE49-F238E27FC236}">
                <a16:creationId xmlns:a16="http://schemas.microsoft.com/office/drawing/2014/main" id="{0B0E1FD5-21F2-4F02-8DB5-F9795E4A4762}"/>
              </a:ext>
            </a:extLst>
          </p:cNvPr>
          <p:cNvGrpSpPr>
            <a:grpSpLocks/>
          </p:cNvGrpSpPr>
          <p:nvPr/>
        </p:nvGrpSpPr>
        <p:grpSpPr bwMode="auto">
          <a:xfrm>
            <a:off x="885825" y="2913063"/>
            <a:ext cx="6637338" cy="2889250"/>
            <a:chOff x="558" y="1835"/>
            <a:chExt cx="4181" cy="1820"/>
          </a:xfrm>
        </p:grpSpPr>
        <p:pic>
          <p:nvPicPr>
            <p:cNvPr id="35847" name="Picture 26" descr="Benetzung1">
              <a:extLst>
                <a:ext uri="{FF2B5EF4-FFF2-40B4-BE49-F238E27FC236}">
                  <a16:creationId xmlns:a16="http://schemas.microsoft.com/office/drawing/2014/main" id="{35F495D2-A697-4E17-98CF-534B2D24C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115"/>
              <a:ext cx="3719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 Box 27">
              <a:extLst>
                <a:ext uri="{FF2B5EF4-FFF2-40B4-BE49-F238E27FC236}">
                  <a16:creationId xmlns:a16="http://schemas.microsoft.com/office/drawing/2014/main" id="{86295223-F98A-438C-B553-91DEB3ABD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8" y="3232"/>
              <a:ext cx="113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2000">
                  <a:latin typeface="Arial" panose="020B0604020202020204" pitchFamily="34" charset="0"/>
                </a:rPr>
                <a:t>Wasser ohne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2000">
                  <a:latin typeface="Arial" panose="020B0604020202020204" pitchFamily="34" charset="0"/>
                </a:rPr>
                <a:t>Netzmittel</a:t>
              </a:r>
            </a:p>
          </p:txBody>
        </p:sp>
        <p:sp>
          <p:nvSpPr>
            <p:cNvPr id="35849" name="Text Box 28">
              <a:extLst>
                <a:ext uri="{FF2B5EF4-FFF2-40B4-BE49-F238E27FC236}">
                  <a16:creationId xmlns:a16="http://schemas.microsoft.com/office/drawing/2014/main" id="{2D93F2FD-8604-4F4B-B2C1-7164CFCE7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3226"/>
              <a:ext cx="14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2000">
                  <a:latin typeface="Arial" panose="020B0604020202020204" pitchFamily="34" charset="0"/>
                </a:rPr>
                <a:t>Klasse A  Schaum</a:t>
              </a:r>
            </a:p>
          </p:txBody>
        </p:sp>
        <p:sp>
          <p:nvSpPr>
            <p:cNvPr id="35850" name="AutoShape 36">
              <a:extLst>
                <a:ext uri="{FF2B5EF4-FFF2-40B4-BE49-F238E27FC236}">
                  <a16:creationId xmlns:a16="http://schemas.microsoft.com/office/drawing/2014/main" id="{808B7060-3133-4587-8291-05313D117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" y="1914"/>
              <a:ext cx="181" cy="91"/>
            </a:xfrm>
            <a:prstGeom prst="notchedRightArrow">
              <a:avLst>
                <a:gd name="adj1" fmla="val 50000"/>
                <a:gd name="adj2" fmla="val 49725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5851" name="Text Box 37">
              <a:extLst>
                <a:ext uri="{FF2B5EF4-FFF2-40B4-BE49-F238E27FC236}">
                  <a16:creationId xmlns:a16="http://schemas.microsoft.com/office/drawing/2014/main" id="{5162690F-57E8-4110-AB0B-AF66CD3C6D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" y="1835"/>
              <a:ext cx="1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800" b="1">
                  <a:latin typeface="Arial" panose="020B0604020202020204" pitchFamily="34" charset="0"/>
                </a:rPr>
                <a:t>effektive Kühlwirkung</a:t>
              </a:r>
            </a:p>
          </p:txBody>
        </p:sp>
      </p:grpSp>
      <p:sp>
        <p:nvSpPr>
          <p:cNvPr id="35846" name="Rectangle 43">
            <a:extLst>
              <a:ext uri="{FF2B5EF4-FFF2-40B4-BE49-F238E27FC236}">
                <a16:creationId xmlns:a16="http://schemas.microsoft.com/office/drawing/2014/main" id="{30BAE369-4D9C-461B-9C46-BC0ED60BEE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80063" y="6308725"/>
            <a:ext cx="7302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Netzmittel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42" grpId="0"/>
      <p:bldP spid="942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3">
            <a:extLst>
              <a:ext uri="{FF2B5EF4-FFF2-40B4-BE49-F238E27FC236}">
                <a16:creationId xmlns:a16="http://schemas.microsoft.com/office/drawing/2014/main" id="{B5815D78-11F1-45B9-9D9E-6734265DB2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80063" y="6308725"/>
            <a:ext cx="7302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Netzmittel</a:t>
            </a:r>
          </a:p>
        </p:txBody>
      </p:sp>
      <p:pic>
        <p:nvPicPr>
          <p:cNvPr id="36867" name="Grafik 20537" descr="C:\Users\carsten.dames\AppData\Local\Temp\Articulate\Storyline\6kfgjxcyR6n.png">
            <a:extLst>
              <a:ext uri="{FF2B5EF4-FFF2-40B4-BE49-F238E27FC236}">
                <a16:creationId xmlns:a16="http://schemas.microsoft.com/office/drawing/2014/main" id="{F4BE1C9C-B511-41D7-8539-D63104279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7345363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23">
            <a:extLst>
              <a:ext uri="{FF2B5EF4-FFF2-40B4-BE49-F238E27FC236}">
                <a16:creationId xmlns:a16="http://schemas.microsoft.com/office/drawing/2014/main" id="{3643A15E-DC47-4A8D-9F1D-B76BB3A9B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1106488"/>
            <a:ext cx="36433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Einteilung der Schaummittel</a:t>
            </a:r>
          </a:p>
        </p:txBody>
      </p:sp>
      <p:pic>
        <p:nvPicPr>
          <p:cNvPr id="36869" name="Grafik 128" descr="C:\Users\carsten.dames\AppData\Local\Temp\Articulate\Storyline\5ijWNK4h2YC.png">
            <a:extLst>
              <a:ext uri="{FF2B5EF4-FFF2-40B4-BE49-F238E27FC236}">
                <a16:creationId xmlns:a16="http://schemas.microsoft.com/office/drawing/2014/main" id="{2409AD40-3C52-46B4-A741-A9713DEFB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45125"/>
            <a:ext cx="56753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753CD3B3-93FB-4BA9-97FC-9C039AB28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125538"/>
            <a:ext cx="659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Beispiel: Klasse - A - Schaummittel / „Class-A-Foam“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843E6468-F3F6-4D84-B75F-19E1880C5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565400"/>
            <a:ext cx="56388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CC3300"/>
                </a:solidFill>
                <a:latin typeface="Arial" panose="020B0604020202020204" pitchFamily="34" charset="0"/>
              </a:rPr>
              <a:t>Erfahrungswerte für Zumischraten:</a:t>
            </a:r>
          </a:p>
          <a:p>
            <a:pPr eaLnBrk="1" hangingPunct="1"/>
            <a:endParaRPr lang="de-DE" altLang="de-DE" sz="180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1800">
                <a:latin typeface="Arial" panose="020B0604020202020204" pitchFamily="34" charset="0"/>
              </a:rPr>
              <a:t>Netzwasser				0,1 %</a:t>
            </a:r>
          </a:p>
          <a:p>
            <a:pPr eaLnBrk="1" hangingPunct="1"/>
            <a:endParaRPr lang="de-DE" altLang="de-DE" sz="1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1800">
                <a:latin typeface="Arial" panose="020B0604020202020204" pitchFamily="34" charset="0"/>
              </a:rPr>
              <a:t>Wald - Flächenbrände, Heu, Stroh         0,1 % - 0,3 %</a:t>
            </a:r>
          </a:p>
          <a:p>
            <a:pPr eaLnBrk="1" hangingPunct="1"/>
            <a:endParaRPr lang="de-DE" altLang="de-DE" sz="1800">
              <a:latin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de-DE" altLang="de-DE" sz="1800">
                <a:latin typeface="Arial" panose="020B0604020202020204" pitchFamily="34" charset="0"/>
              </a:rPr>
              <a:t>Brandklasse A			      	1 %</a:t>
            </a:r>
          </a:p>
          <a:p>
            <a:pPr eaLnBrk="1" hangingPunct="1"/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6CF38485-FC7F-4B46-8FCE-5B89BE66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700213"/>
            <a:ext cx="78660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Arial" panose="020B0604020202020204" pitchFamily="34" charset="0"/>
              </a:rPr>
              <a:t>  (Hochkonzentrierte, synthetisches Schaummittel mit optimaler Haftwirkung</a:t>
            </a:r>
          </a:p>
          <a:p>
            <a:pPr eaLnBrk="1" hangingPunct="1"/>
            <a:r>
              <a:rPr lang="de-DE" altLang="de-DE" sz="1800">
                <a:latin typeface="Arial" panose="020B0604020202020204" pitchFamily="34" charset="0"/>
              </a:rPr>
              <a:t>   für den Einsatz in Brandklasse A)</a:t>
            </a:r>
          </a:p>
        </p:txBody>
      </p:sp>
      <p:sp>
        <p:nvSpPr>
          <p:cNvPr id="37893" name="Rectangle 9">
            <a:extLst>
              <a:ext uri="{FF2B5EF4-FFF2-40B4-BE49-F238E27FC236}">
                <a16:creationId xmlns:a16="http://schemas.microsoft.com/office/drawing/2014/main" id="{5428B584-7456-4EFF-B140-1863E313EE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95963" y="6308725"/>
            <a:ext cx="15113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A-Schaummittel Class-A-Foam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9">
            <a:extLst>
              <a:ext uri="{FF2B5EF4-FFF2-40B4-BE49-F238E27FC236}">
                <a16:creationId xmlns:a16="http://schemas.microsoft.com/office/drawing/2014/main" id="{2470351F-86DC-4A8B-A2A3-2D50AE00D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1106488"/>
            <a:ext cx="335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Filmbildung: AFFF - Effekt</a:t>
            </a:r>
          </a:p>
        </p:txBody>
      </p:sp>
      <p:grpSp>
        <p:nvGrpSpPr>
          <p:cNvPr id="92264" name="Group 104">
            <a:extLst>
              <a:ext uri="{FF2B5EF4-FFF2-40B4-BE49-F238E27FC236}">
                <a16:creationId xmlns:a16="http://schemas.microsoft.com/office/drawing/2014/main" id="{169A969E-B939-4FF4-A54A-22FD21605CF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341438"/>
            <a:ext cx="7632700" cy="4103687"/>
            <a:chOff x="476" y="845"/>
            <a:chExt cx="4808" cy="2585"/>
          </a:xfrm>
        </p:grpSpPr>
        <p:sp>
          <p:nvSpPr>
            <p:cNvPr id="38917" name="Rectangle 48">
              <a:extLst>
                <a:ext uri="{FF2B5EF4-FFF2-40B4-BE49-F238E27FC236}">
                  <a16:creationId xmlns:a16="http://schemas.microsoft.com/office/drawing/2014/main" id="{17B73458-1CEF-4867-ADEE-8ED17C6CB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387"/>
              <a:ext cx="4808" cy="1043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38918" name="Line 45">
              <a:extLst>
                <a:ext uri="{FF2B5EF4-FFF2-40B4-BE49-F238E27FC236}">
                  <a16:creationId xmlns:a16="http://schemas.microsoft.com/office/drawing/2014/main" id="{A51B539A-5139-42F7-AD1F-5EB427E06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3430"/>
              <a:ext cx="48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19" name="Line 46">
              <a:extLst>
                <a:ext uri="{FF2B5EF4-FFF2-40B4-BE49-F238E27FC236}">
                  <a16:creationId xmlns:a16="http://schemas.microsoft.com/office/drawing/2014/main" id="{F7F7FE2F-C146-4071-B729-9EBF133AA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4" y="890"/>
              <a:ext cx="0" cy="25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20" name="Freeform 49">
              <a:extLst>
                <a:ext uri="{FF2B5EF4-FFF2-40B4-BE49-F238E27FC236}">
                  <a16:creationId xmlns:a16="http://schemas.microsoft.com/office/drawing/2014/main" id="{7092D655-D3BB-46D3-85C1-8FD93C653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2206"/>
              <a:ext cx="4082" cy="181"/>
            </a:xfrm>
            <a:custGeom>
              <a:avLst/>
              <a:gdLst>
                <a:gd name="T0" fmla="*/ 0 w 4082"/>
                <a:gd name="T1" fmla="*/ 0 h 181"/>
                <a:gd name="T2" fmla="*/ 2722 w 4082"/>
                <a:gd name="T3" fmla="*/ 0 h 181"/>
                <a:gd name="T4" fmla="*/ 2980 w 4082"/>
                <a:gd name="T5" fmla="*/ 72 h 181"/>
                <a:gd name="T6" fmla="*/ 2992 w 4082"/>
                <a:gd name="T7" fmla="*/ 72 h 181"/>
                <a:gd name="T8" fmla="*/ 3447 w 4082"/>
                <a:gd name="T9" fmla="*/ 90 h 181"/>
                <a:gd name="T10" fmla="*/ 3946 w 4082"/>
                <a:gd name="T11" fmla="*/ 136 h 181"/>
                <a:gd name="T12" fmla="*/ 4082 w 4082"/>
                <a:gd name="T13" fmla="*/ 181 h 181"/>
                <a:gd name="T14" fmla="*/ 0 w 4082"/>
                <a:gd name="T15" fmla="*/ 181 h 181"/>
                <a:gd name="T16" fmla="*/ 0 w 4082"/>
                <a:gd name="T17" fmla="*/ 0 h 1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82" h="181">
                  <a:moveTo>
                    <a:pt x="0" y="0"/>
                  </a:moveTo>
                  <a:lnTo>
                    <a:pt x="2722" y="0"/>
                  </a:lnTo>
                  <a:cubicBezTo>
                    <a:pt x="3089" y="146"/>
                    <a:pt x="2858" y="122"/>
                    <a:pt x="2980" y="72"/>
                  </a:cubicBezTo>
                  <a:cubicBezTo>
                    <a:pt x="2984" y="70"/>
                    <a:pt x="2988" y="72"/>
                    <a:pt x="2992" y="72"/>
                  </a:cubicBezTo>
                  <a:lnTo>
                    <a:pt x="3447" y="90"/>
                  </a:lnTo>
                  <a:lnTo>
                    <a:pt x="3946" y="136"/>
                  </a:lnTo>
                  <a:lnTo>
                    <a:pt x="408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21" name="Line 44">
              <a:extLst>
                <a:ext uri="{FF2B5EF4-FFF2-40B4-BE49-F238E27FC236}">
                  <a16:creationId xmlns:a16="http://schemas.microsoft.com/office/drawing/2014/main" id="{BA27A0EA-93E0-4DB7-AA2C-B2ACD6A76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890"/>
              <a:ext cx="0" cy="25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213" name="Oval 53">
              <a:extLst>
                <a:ext uri="{FF2B5EF4-FFF2-40B4-BE49-F238E27FC236}">
                  <a16:creationId xmlns:a16="http://schemas.microsoft.com/office/drawing/2014/main" id="{587FC1C6-EF79-4CFF-923C-4C3A74ACF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14" name="Oval 54">
              <a:extLst>
                <a:ext uri="{FF2B5EF4-FFF2-40B4-BE49-F238E27FC236}">
                  <a16:creationId xmlns:a16="http://schemas.microsoft.com/office/drawing/2014/main" id="{20F29693-37D2-42E6-9966-27515B2AE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15" name="Oval 55">
              <a:extLst>
                <a:ext uri="{FF2B5EF4-FFF2-40B4-BE49-F238E27FC236}">
                  <a16:creationId xmlns:a16="http://schemas.microsoft.com/office/drawing/2014/main" id="{97279C7B-B5B4-4710-B02B-96A4DE379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16" name="Oval 56">
              <a:extLst>
                <a:ext uri="{FF2B5EF4-FFF2-40B4-BE49-F238E27FC236}">
                  <a16:creationId xmlns:a16="http://schemas.microsoft.com/office/drawing/2014/main" id="{C9CFCFF3-5521-40DC-AB54-DABE2BEEE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17" name="Oval 57">
              <a:extLst>
                <a:ext uri="{FF2B5EF4-FFF2-40B4-BE49-F238E27FC236}">
                  <a16:creationId xmlns:a16="http://schemas.microsoft.com/office/drawing/2014/main" id="{A4AE7E82-182F-4579-9141-C584A1391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18" name="Oval 58">
              <a:extLst>
                <a:ext uri="{FF2B5EF4-FFF2-40B4-BE49-F238E27FC236}">
                  <a16:creationId xmlns:a16="http://schemas.microsoft.com/office/drawing/2014/main" id="{753D4618-37FE-4430-BD55-38CE8B7A9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19" name="Oval 59">
              <a:extLst>
                <a:ext uri="{FF2B5EF4-FFF2-40B4-BE49-F238E27FC236}">
                  <a16:creationId xmlns:a16="http://schemas.microsoft.com/office/drawing/2014/main" id="{421654CD-20EA-4430-A405-4436E9ED1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20" name="Oval 60">
              <a:extLst>
                <a:ext uri="{FF2B5EF4-FFF2-40B4-BE49-F238E27FC236}">
                  <a16:creationId xmlns:a16="http://schemas.microsoft.com/office/drawing/2014/main" id="{B19CF872-169B-4CD4-830C-E32A9BC78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21" name="Oval 61">
              <a:extLst>
                <a:ext uri="{FF2B5EF4-FFF2-40B4-BE49-F238E27FC236}">
                  <a16:creationId xmlns:a16="http://schemas.microsoft.com/office/drawing/2014/main" id="{EF5998BD-E8E1-476B-A189-678B6C9CC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22" name="Oval 62">
              <a:extLst>
                <a:ext uri="{FF2B5EF4-FFF2-40B4-BE49-F238E27FC236}">
                  <a16:creationId xmlns:a16="http://schemas.microsoft.com/office/drawing/2014/main" id="{3F113E61-AA47-408E-A84E-811DB772D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23" name="Oval 63">
              <a:extLst>
                <a:ext uri="{FF2B5EF4-FFF2-40B4-BE49-F238E27FC236}">
                  <a16:creationId xmlns:a16="http://schemas.microsoft.com/office/drawing/2014/main" id="{F1103D9A-827A-4577-830C-78F9E629D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24" name="Oval 64">
              <a:extLst>
                <a:ext uri="{FF2B5EF4-FFF2-40B4-BE49-F238E27FC236}">
                  <a16:creationId xmlns:a16="http://schemas.microsoft.com/office/drawing/2014/main" id="{59B10A11-9A9C-482E-8F80-AAC1FCC94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25" name="Oval 65">
              <a:extLst>
                <a:ext uri="{FF2B5EF4-FFF2-40B4-BE49-F238E27FC236}">
                  <a16:creationId xmlns:a16="http://schemas.microsoft.com/office/drawing/2014/main" id="{F6A9B5B5-FC4A-495C-9659-9D614727B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26" name="Oval 66">
              <a:extLst>
                <a:ext uri="{FF2B5EF4-FFF2-40B4-BE49-F238E27FC236}">
                  <a16:creationId xmlns:a16="http://schemas.microsoft.com/office/drawing/2014/main" id="{C047408C-C8E3-4ED5-B6A2-BEDD24498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27" name="Oval 67">
              <a:extLst>
                <a:ext uri="{FF2B5EF4-FFF2-40B4-BE49-F238E27FC236}">
                  <a16:creationId xmlns:a16="http://schemas.microsoft.com/office/drawing/2014/main" id="{C96D5133-D3D0-4C1A-A6E8-CFFDC3822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024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28" name="Oval 68">
              <a:extLst>
                <a:ext uri="{FF2B5EF4-FFF2-40B4-BE49-F238E27FC236}">
                  <a16:creationId xmlns:a16="http://schemas.microsoft.com/office/drawing/2014/main" id="{443BCC04-F85E-4015-8AC6-1FDC39CFB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888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29" name="Oval 69">
              <a:extLst>
                <a:ext uri="{FF2B5EF4-FFF2-40B4-BE49-F238E27FC236}">
                  <a16:creationId xmlns:a16="http://schemas.microsoft.com/office/drawing/2014/main" id="{AFBB3849-B987-476E-8342-BBF88D76E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888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30" name="Oval 70">
              <a:extLst>
                <a:ext uri="{FF2B5EF4-FFF2-40B4-BE49-F238E27FC236}">
                  <a16:creationId xmlns:a16="http://schemas.microsoft.com/office/drawing/2014/main" id="{61EB7972-84A8-41A8-A34E-47C095A05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1888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31" name="Oval 71">
              <a:extLst>
                <a:ext uri="{FF2B5EF4-FFF2-40B4-BE49-F238E27FC236}">
                  <a16:creationId xmlns:a16="http://schemas.microsoft.com/office/drawing/2014/main" id="{B21AAE9E-19F7-4D14-9873-0871FDC17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888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32" name="Oval 72">
              <a:extLst>
                <a:ext uri="{FF2B5EF4-FFF2-40B4-BE49-F238E27FC236}">
                  <a16:creationId xmlns:a16="http://schemas.microsoft.com/office/drawing/2014/main" id="{C0D53C0D-16FA-41E5-B669-462AD0BD6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888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33" name="Oval 73">
              <a:extLst>
                <a:ext uri="{FF2B5EF4-FFF2-40B4-BE49-F238E27FC236}">
                  <a16:creationId xmlns:a16="http://schemas.microsoft.com/office/drawing/2014/main" id="{F61E37E3-C4A3-4ED7-9AA8-CA5B4A87B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888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34" name="Oval 74">
              <a:extLst>
                <a:ext uri="{FF2B5EF4-FFF2-40B4-BE49-F238E27FC236}">
                  <a16:creationId xmlns:a16="http://schemas.microsoft.com/office/drawing/2014/main" id="{D5DF75C6-7AD2-4DAF-AE6D-80D0CDB25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888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35" name="Oval 75">
              <a:extLst>
                <a:ext uri="{FF2B5EF4-FFF2-40B4-BE49-F238E27FC236}">
                  <a16:creationId xmlns:a16="http://schemas.microsoft.com/office/drawing/2014/main" id="{679B77B7-66C8-441F-8138-7D37E213F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1888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36" name="Oval 76">
              <a:extLst>
                <a:ext uri="{FF2B5EF4-FFF2-40B4-BE49-F238E27FC236}">
                  <a16:creationId xmlns:a16="http://schemas.microsoft.com/office/drawing/2014/main" id="{515D8A53-0D50-455E-952F-96C0AFF7D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888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37" name="Oval 77">
              <a:extLst>
                <a:ext uri="{FF2B5EF4-FFF2-40B4-BE49-F238E27FC236}">
                  <a16:creationId xmlns:a16="http://schemas.microsoft.com/office/drawing/2014/main" id="{3D42C945-A26B-4487-AA88-A98AA67B4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1888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38" name="Oval 78">
              <a:extLst>
                <a:ext uri="{FF2B5EF4-FFF2-40B4-BE49-F238E27FC236}">
                  <a16:creationId xmlns:a16="http://schemas.microsoft.com/office/drawing/2014/main" id="{26D6E5A9-AA7E-4CD6-A968-D7CD0963B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888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39" name="Oval 79">
              <a:extLst>
                <a:ext uri="{FF2B5EF4-FFF2-40B4-BE49-F238E27FC236}">
                  <a16:creationId xmlns:a16="http://schemas.microsoft.com/office/drawing/2014/main" id="{CDEE30E2-B9DE-46CE-BE2D-6FD8071F0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888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40" name="Oval 80">
              <a:extLst>
                <a:ext uri="{FF2B5EF4-FFF2-40B4-BE49-F238E27FC236}">
                  <a16:creationId xmlns:a16="http://schemas.microsoft.com/office/drawing/2014/main" id="{3EA5ED97-3D40-470F-9767-A68F194E5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888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41" name="Oval 81">
              <a:extLst>
                <a:ext uri="{FF2B5EF4-FFF2-40B4-BE49-F238E27FC236}">
                  <a16:creationId xmlns:a16="http://schemas.microsoft.com/office/drawing/2014/main" id="{CC43B239-E48F-4534-9F0A-B3C3C008C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888"/>
              <a:ext cx="9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42" name="Oval 82">
              <a:extLst>
                <a:ext uri="{FF2B5EF4-FFF2-40B4-BE49-F238E27FC236}">
                  <a16:creationId xmlns:a16="http://schemas.microsoft.com/office/drawing/2014/main" id="{551D3D3A-E317-4AC0-9C9A-26FEAE7F8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752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43" name="Oval 83">
              <a:extLst>
                <a:ext uri="{FF2B5EF4-FFF2-40B4-BE49-F238E27FC236}">
                  <a16:creationId xmlns:a16="http://schemas.microsoft.com/office/drawing/2014/main" id="{108728D7-5C33-47AA-968D-68FAC064B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752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44" name="Oval 84">
              <a:extLst>
                <a:ext uri="{FF2B5EF4-FFF2-40B4-BE49-F238E27FC236}">
                  <a16:creationId xmlns:a16="http://schemas.microsoft.com/office/drawing/2014/main" id="{9C949AE2-6D10-42FC-9A84-E4DFE1461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752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45" name="Oval 85">
              <a:extLst>
                <a:ext uri="{FF2B5EF4-FFF2-40B4-BE49-F238E27FC236}">
                  <a16:creationId xmlns:a16="http://schemas.microsoft.com/office/drawing/2014/main" id="{2B16EE30-AD12-4F7A-8907-2105F1122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752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46" name="Oval 86">
              <a:extLst>
                <a:ext uri="{FF2B5EF4-FFF2-40B4-BE49-F238E27FC236}">
                  <a16:creationId xmlns:a16="http://schemas.microsoft.com/office/drawing/2014/main" id="{4AB6B71A-15F7-47FB-84F9-779B9F74C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752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47" name="Oval 87">
              <a:extLst>
                <a:ext uri="{FF2B5EF4-FFF2-40B4-BE49-F238E27FC236}">
                  <a16:creationId xmlns:a16="http://schemas.microsoft.com/office/drawing/2014/main" id="{AAD49A4E-A48B-4563-9846-011AB12A5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752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48" name="Oval 88">
              <a:extLst>
                <a:ext uri="{FF2B5EF4-FFF2-40B4-BE49-F238E27FC236}">
                  <a16:creationId xmlns:a16="http://schemas.microsoft.com/office/drawing/2014/main" id="{79C055DC-2BAD-4410-A7AF-FB669E2CD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752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49" name="Oval 89">
              <a:extLst>
                <a:ext uri="{FF2B5EF4-FFF2-40B4-BE49-F238E27FC236}">
                  <a16:creationId xmlns:a16="http://schemas.microsoft.com/office/drawing/2014/main" id="{F1172FB2-4270-45AE-AFB1-7DAC46FFD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752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50" name="Oval 90">
              <a:extLst>
                <a:ext uri="{FF2B5EF4-FFF2-40B4-BE49-F238E27FC236}">
                  <a16:creationId xmlns:a16="http://schemas.microsoft.com/office/drawing/2014/main" id="{C3A6FC84-7DC8-4F4D-A335-F145A389B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752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51" name="Oval 91">
              <a:extLst>
                <a:ext uri="{FF2B5EF4-FFF2-40B4-BE49-F238E27FC236}">
                  <a16:creationId xmlns:a16="http://schemas.microsoft.com/office/drawing/2014/main" id="{8B690CB5-6119-4ACD-86B2-A1354B864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752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52" name="Oval 92">
              <a:extLst>
                <a:ext uri="{FF2B5EF4-FFF2-40B4-BE49-F238E27FC236}">
                  <a16:creationId xmlns:a16="http://schemas.microsoft.com/office/drawing/2014/main" id="{D02D451F-2386-4345-BE3D-FFB74AA82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752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53" name="Oval 93">
              <a:extLst>
                <a:ext uri="{FF2B5EF4-FFF2-40B4-BE49-F238E27FC236}">
                  <a16:creationId xmlns:a16="http://schemas.microsoft.com/office/drawing/2014/main" id="{1F29049D-7BEF-4484-B907-037C13F97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752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92254" name="Oval 94">
              <a:extLst>
                <a:ext uri="{FF2B5EF4-FFF2-40B4-BE49-F238E27FC236}">
                  <a16:creationId xmlns:a16="http://schemas.microsoft.com/office/drawing/2014/main" id="{25050D40-F6EE-4437-BD16-3EBDFF07B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2"/>
              <a:ext cx="182" cy="1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38964" name="Text Box 96">
              <a:extLst>
                <a:ext uri="{FF2B5EF4-FFF2-40B4-BE49-F238E27FC236}">
                  <a16:creationId xmlns:a16="http://schemas.microsoft.com/office/drawing/2014/main" id="{19EA2477-7E84-4DB5-9CBF-D6636CF80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5" y="2659"/>
              <a:ext cx="249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de-DE" altLang="de-DE" sz="2000" b="1">
                  <a:latin typeface="Arial" panose="020B0604020202020204" pitchFamily="34" charset="0"/>
                </a:rPr>
                <a:t>unpolare brennbare Flüssigkeit</a:t>
              </a:r>
            </a:p>
            <a:p>
              <a:pPr algn="ctr"/>
              <a:r>
                <a:rPr lang="de-DE" altLang="de-DE" sz="2000" b="1">
                  <a:latin typeface="Arial" panose="020B0604020202020204" pitchFamily="34" charset="0"/>
                </a:rPr>
                <a:t>z.B. Benzin</a:t>
              </a:r>
            </a:p>
          </p:txBody>
        </p:sp>
        <p:sp>
          <p:nvSpPr>
            <p:cNvPr id="38965" name="Text Box 97">
              <a:extLst>
                <a:ext uri="{FF2B5EF4-FFF2-40B4-BE49-F238E27FC236}">
                  <a16:creationId xmlns:a16="http://schemas.microsoft.com/office/drawing/2014/main" id="{5CF322FD-A544-4DB7-AE5B-4D2E0FC98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2160"/>
              <a:ext cx="19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2000" b="1">
                  <a:solidFill>
                    <a:srgbClr val="FF3300"/>
                  </a:solidFill>
                  <a:latin typeface="Arial" panose="020B0604020202020204" pitchFamily="34" charset="0"/>
                </a:rPr>
                <a:t>Tensidfilm </a:t>
              </a:r>
              <a:r>
                <a:rPr lang="de-DE" altLang="de-DE" sz="2000">
                  <a:solidFill>
                    <a:srgbClr val="FF3300"/>
                  </a:solidFill>
                  <a:latin typeface="Arial" panose="020B0604020202020204" pitchFamily="34" charset="0"/>
                </a:rPr>
                <a:t>(wasserhaltig)</a:t>
              </a:r>
            </a:p>
          </p:txBody>
        </p:sp>
        <p:sp>
          <p:nvSpPr>
            <p:cNvPr id="38966" name="Text Box 98">
              <a:extLst>
                <a:ext uri="{FF2B5EF4-FFF2-40B4-BE49-F238E27FC236}">
                  <a16:creationId xmlns:a16="http://schemas.microsoft.com/office/drawing/2014/main" id="{0265BB80-81ED-4389-A3E5-D5F1CC7B2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1525"/>
              <a:ext cx="7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2000" b="1">
                  <a:latin typeface="Arial" panose="020B0604020202020204" pitchFamily="34" charset="0"/>
                </a:rPr>
                <a:t>Schaum</a:t>
              </a:r>
            </a:p>
          </p:txBody>
        </p:sp>
        <p:sp>
          <p:nvSpPr>
            <p:cNvPr id="38967" name="AutoShape 50">
              <a:extLst>
                <a:ext uri="{FF2B5EF4-FFF2-40B4-BE49-F238E27FC236}">
                  <a16:creationId xmlns:a16="http://schemas.microsoft.com/office/drawing/2014/main" id="{F1397C97-D94A-4206-86A7-B56CDE3E23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32867">
              <a:off x="430" y="2078"/>
              <a:ext cx="498" cy="227"/>
            </a:xfrm>
            <a:prstGeom prst="curvedUpArrow">
              <a:avLst>
                <a:gd name="adj1" fmla="val 43877"/>
                <a:gd name="adj2" fmla="val 87753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968" name="AutoShape 99">
              <a:extLst>
                <a:ext uri="{FF2B5EF4-FFF2-40B4-BE49-F238E27FC236}">
                  <a16:creationId xmlns:a16="http://schemas.microsoft.com/office/drawing/2014/main" id="{8EDBCC08-78B5-4556-A901-E62597271B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32867">
              <a:off x="2563" y="2060"/>
              <a:ext cx="498" cy="227"/>
            </a:xfrm>
            <a:prstGeom prst="curvedUpArrow">
              <a:avLst>
                <a:gd name="adj1" fmla="val 43877"/>
                <a:gd name="adj2" fmla="val 87753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pic>
          <p:nvPicPr>
            <p:cNvPr id="38969" name="Picture 100" descr="flamme">
              <a:extLst>
                <a:ext uri="{FF2B5EF4-FFF2-40B4-BE49-F238E27FC236}">
                  <a16:creationId xmlns:a16="http://schemas.microsoft.com/office/drawing/2014/main" id="{2AE84BB2-8E50-488D-91BC-984C3B635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845"/>
              <a:ext cx="751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6" name="Rectangle 105">
            <a:extLst>
              <a:ext uri="{FF2B5EF4-FFF2-40B4-BE49-F238E27FC236}">
                <a16:creationId xmlns:a16="http://schemas.microsoft.com/office/drawing/2014/main" id="{E3B576A2-D8FD-473B-A1E0-7A1F8DA306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940425" y="6381750"/>
            <a:ext cx="13779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Filmbildung AFFF-Effekt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9">
            <a:extLst>
              <a:ext uri="{FF2B5EF4-FFF2-40B4-BE49-F238E27FC236}">
                <a16:creationId xmlns:a16="http://schemas.microsoft.com/office/drawing/2014/main" id="{E50C21E1-AE21-4F7E-B14B-512E2123C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1116013"/>
            <a:ext cx="5122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Eigenschaften des Löschmittels Schaum</a:t>
            </a: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D7E14D82-EF9C-485D-8519-D34CFD29F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3213100"/>
            <a:ext cx="6346825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FF0000"/>
                </a:solidFill>
                <a:latin typeface="Arial" panose="020B0604020202020204" pitchFamily="34" charset="0"/>
              </a:rPr>
              <a:t>Mittel</a:t>
            </a:r>
            <a:r>
              <a:rPr lang="de-DE" altLang="de-DE" sz="2000" b="1">
                <a:latin typeface="Arial" panose="020B0604020202020204" pitchFamily="34" charset="0"/>
              </a:rPr>
              <a:t>schaum</a:t>
            </a:r>
          </a:p>
          <a:p>
            <a:pPr eaLnBrk="1" hangingPunct="1"/>
            <a:r>
              <a:rPr lang="de-DE" altLang="de-DE" sz="1600" b="1">
                <a:latin typeface="Arial" panose="020B0604020202020204" pitchFamily="34" charset="0"/>
              </a:rPr>
              <a:t>Geringes Gewicht bei vergleichsweise großem Volumen</a:t>
            </a:r>
          </a:p>
          <a:p>
            <a:pPr eaLnBrk="1" hangingPunct="1"/>
            <a:r>
              <a:rPr lang="de-DE" altLang="de-DE" sz="1600" b="1">
                <a:latin typeface="Arial" panose="020B0604020202020204" pitchFamily="34" charset="0"/>
              </a:rPr>
              <a:t>Gute Fließfähigkeit und schnelle Ausbreitung in größerer Dicke</a:t>
            </a:r>
          </a:p>
          <a:p>
            <a:pPr eaLnBrk="1" hangingPunct="1"/>
            <a:r>
              <a:rPr lang="de-DE" altLang="de-DE" sz="1600" b="1">
                <a:latin typeface="Arial" panose="020B0604020202020204" pitchFamily="34" charset="0"/>
              </a:rPr>
              <a:t>Geringe Haftfähigkeit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6A3F1CFA-18E9-4514-AB93-BEADB4281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73225"/>
            <a:ext cx="55197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FF0000"/>
                </a:solidFill>
                <a:latin typeface="Arial" panose="020B0604020202020204" pitchFamily="34" charset="0"/>
              </a:rPr>
              <a:t>Schwer</a:t>
            </a:r>
            <a:r>
              <a:rPr lang="de-DE" altLang="de-DE" sz="2000" b="1">
                <a:latin typeface="Arial" panose="020B0604020202020204" pitchFamily="34" charset="0"/>
              </a:rPr>
              <a:t>schaum </a:t>
            </a:r>
          </a:p>
          <a:p>
            <a:pPr eaLnBrk="1" hangingPunct="1"/>
            <a:r>
              <a:rPr lang="de-DE" altLang="de-DE" sz="1600" b="1">
                <a:latin typeface="Arial" panose="020B0604020202020204" pitchFamily="34" charset="0"/>
              </a:rPr>
              <a:t>Hohes Gewicht bei vergleichsweise geringem Volumen</a:t>
            </a:r>
          </a:p>
          <a:p>
            <a:pPr eaLnBrk="1" hangingPunct="1"/>
            <a:r>
              <a:rPr lang="de-DE" altLang="de-DE" sz="1600" b="1">
                <a:latin typeface="Arial" panose="020B0604020202020204" pitchFamily="34" charset="0"/>
              </a:rPr>
              <a:t>Gute Fließfähigkeit, abbrandstabil und gasdicht</a:t>
            </a:r>
          </a:p>
          <a:p>
            <a:pPr eaLnBrk="1" hangingPunct="1"/>
            <a:r>
              <a:rPr lang="de-DE" altLang="de-DE" sz="1600" b="1">
                <a:latin typeface="Arial" panose="020B0604020202020204" pitchFamily="34" charset="0"/>
              </a:rPr>
              <a:t>Besonders rückzugshemmend</a:t>
            </a:r>
          </a:p>
          <a:p>
            <a:pPr eaLnBrk="1" hangingPunct="1"/>
            <a:r>
              <a:rPr lang="de-DE" altLang="de-DE" sz="1600" b="1">
                <a:latin typeface="Arial" panose="020B0604020202020204" pitchFamily="34" charset="0"/>
              </a:rPr>
              <a:t>Gute Haftfähigkeit</a:t>
            </a:r>
          </a:p>
        </p:txBody>
      </p:sp>
      <p:sp>
        <p:nvSpPr>
          <p:cNvPr id="63499" name="Text Box 11">
            <a:extLst>
              <a:ext uri="{FF2B5EF4-FFF2-40B4-BE49-F238E27FC236}">
                <a16:creationId xmlns:a16="http://schemas.microsoft.com/office/drawing/2014/main" id="{B14E879D-EA9B-4EFB-9809-305B76393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4652963"/>
            <a:ext cx="6777037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FF0000"/>
                </a:solidFill>
                <a:latin typeface="Arial" panose="020B0604020202020204" pitchFamily="34" charset="0"/>
              </a:rPr>
              <a:t>Leicht</a:t>
            </a:r>
            <a:r>
              <a:rPr lang="de-DE" altLang="de-DE" sz="2000" b="1">
                <a:latin typeface="Arial" panose="020B0604020202020204" pitchFamily="34" charset="0"/>
              </a:rPr>
              <a:t>schaum</a:t>
            </a:r>
          </a:p>
          <a:p>
            <a:pPr eaLnBrk="1" hangingPunct="1"/>
            <a:r>
              <a:rPr lang="de-DE" altLang="de-DE" sz="1600" b="1">
                <a:latin typeface="Arial" panose="020B0604020202020204" pitchFamily="34" charset="0"/>
              </a:rPr>
              <a:t>Sehr geringes Gewicht bei vergleichsweise enormen Volumen</a:t>
            </a:r>
          </a:p>
          <a:p>
            <a:pPr eaLnBrk="1" hangingPunct="1"/>
            <a:r>
              <a:rPr lang="de-DE" altLang="de-DE" sz="1600" b="1">
                <a:latin typeface="Arial" panose="020B0604020202020204" pitchFamily="34" charset="0"/>
              </a:rPr>
              <a:t>Sehr trockener Schaum, sehr geringer Wasseranteil</a:t>
            </a:r>
          </a:p>
          <a:p>
            <a:pPr eaLnBrk="1" hangingPunct="1"/>
            <a:r>
              <a:rPr lang="de-DE" altLang="de-DE" sz="1600" b="1">
                <a:latin typeface="Arial" panose="020B0604020202020204" pitchFamily="34" charset="0"/>
              </a:rPr>
              <a:t>Hohe Schaumzerstörungsrate </a:t>
            </a:r>
          </a:p>
        </p:txBody>
      </p:sp>
      <p:sp>
        <p:nvSpPr>
          <p:cNvPr id="39942" name="Rectangle 23">
            <a:extLst>
              <a:ext uri="{FF2B5EF4-FFF2-40B4-BE49-F238E27FC236}">
                <a16:creationId xmlns:a16="http://schemas.microsoft.com/office/drawing/2014/main" id="{B567144C-7D68-4320-9A70-F8FD09ACBF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92725" y="6308725"/>
            <a:ext cx="2087563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Eigenschaften des Löschmittels Schaum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/>
      <p:bldP spid="634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>
            <a:extLst>
              <a:ext uri="{FF2B5EF4-FFF2-40B4-BE49-F238E27FC236}">
                <a16:creationId xmlns:a16="http://schemas.microsoft.com/office/drawing/2014/main" id="{C2738C78-FAEC-4CE0-936F-4C759A12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557338"/>
            <a:ext cx="75660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gute Löschwirkung bei Bränden der Brandklassen A und B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gute Eignung bei Flüssigkeitsbränden, da es leichter als Wasser ist</a:t>
            </a:r>
          </a:p>
        </p:txBody>
      </p:sp>
      <p:sp>
        <p:nvSpPr>
          <p:cNvPr id="40963" name="Text Box 4">
            <a:extLst>
              <a:ext uri="{FF2B5EF4-FFF2-40B4-BE49-F238E27FC236}">
                <a16:creationId xmlns:a16="http://schemas.microsoft.com/office/drawing/2014/main" id="{CD5F6D28-3FEA-48BD-871A-9F82E2161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125538"/>
            <a:ext cx="626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Günstige Bedingungen des Löschmittels Schaum:</a:t>
            </a:r>
          </a:p>
        </p:txBody>
      </p:sp>
      <p:sp>
        <p:nvSpPr>
          <p:cNvPr id="40964" name="Rectangle 7">
            <a:extLst>
              <a:ext uri="{FF2B5EF4-FFF2-40B4-BE49-F238E27FC236}">
                <a16:creationId xmlns:a16="http://schemas.microsoft.com/office/drawing/2014/main" id="{9327162F-D074-49DE-B792-0AAA17B5E2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76825" y="6308725"/>
            <a:ext cx="25304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Günstige Bedingungen des Löschmittels Schaum</a:t>
            </a:r>
          </a:p>
        </p:txBody>
      </p:sp>
      <p:sp>
        <p:nvSpPr>
          <p:cNvPr id="62472" name="Text Box 8">
            <a:extLst>
              <a:ext uri="{FF2B5EF4-FFF2-40B4-BE49-F238E27FC236}">
                <a16:creationId xmlns:a16="http://schemas.microsoft.com/office/drawing/2014/main" id="{5CFDA1FB-2361-4E37-98D1-F0E828362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198688"/>
            <a:ext cx="744855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erstickende und kühlende Wirkung bei Feststoffbränden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Netzmittel zur Minderung der Oberflächenspannung des Lösch-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de-DE" sz="1800">
                <a:latin typeface="Arial" panose="020B0604020202020204" pitchFamily="34" charset="0"/>
              </a:rPr>
              <a:t>  wassers, dies ermöglicht ein besseres Eindringen in das Brandgut</a:t>
            </a:r>
          </a:p>
        </p:txBody>
      </p:sp>
      <p:sp>
        <p:nvSpPr>
          <p:cNvPr id="62473" name="Text Box 9">
            <a:extLst>
              <a:ext uri="{FF2B5EF4-FFF2-40B4-BE49-F238E27FC236}">
                <a16:creationId xmlns:a16="http://schemas.microsoft.com/office/drawing/2014/main" id="{41FDBBC0-4BB4-40F9-AE06-BAE86876C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17850"/>
            <a:ext cx="62325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verhindert weitere Dampfbildung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mit geringen Mengen können Räume geflutet werden.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72" grpId="0"/>
      <p:bldP spid="624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>
            <a:extLst>
              <a:ext uri="{FF2B5EF4-FFF2-40B4-BE49-F238E27FC236}">
                <a16:creationId xmlns:a16="http://schemas.microsoft.com/office/drawing/2014/main" id="{8A9D590A-EEC3-4B08-A520-E3E0BB978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84313"/>
            <a:ext cx="649922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elektrisch leitfähig, kein Einsatz in elektrischen Anlagen</a:t>
            </a:r>
          </a:p>
          <a:p>
            <a:pPr lvl="1" eaLnBrk="1" hangingPunct="1">
              <a:lnSpc>
                <a:spcPct val="130000"/>
              </a:lnSpc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Erstickungsgefahr beim Fluten von Gruben und Räumen</a:t>
            </a:r>
          </a:p>
        </p:txBody>
      </p:sp>
      <p:sp>
        <p:nvSpPr>
          <p:cNvPr id="41987" name="Text Box 4">
            <a:extLst>
              <a:ext uri="{FF2B5EF4-FFF2-40B4-BE49-F238E27FC236}">
                <a16:creationId xmlns:a16="http://schemas.microsoft.com/office/drawing/2014/main" id="{414E00BF-DD81-43C4-9DEC-5F9928BD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16013"/>
            <a:ext cx="7011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Sicherheitsrelevante Aspekte des Löschmittels Schaum:</a:t>
            </a: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9941862-FA33-4769-A0A8-7693E7EEB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332538"/>
            <a:ext cx="18002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800">
                <a:latin typeface="Arial" panose="020B0604020202020204" pitchFamily="34" charset="0"/>
              </a:rPr>
              <a:t>Bildquelle: LFKS</a:t>
            </a: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D36E04B7-E0F3-4EB9-919B-8D449F7191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59338" y="6308725"/>
            <a:ext cx="27463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Sicherheitsrelevante Aspekte des Löschmittels Schaum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843F96C5-9134-4990-9651-BB3C7F6B5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2201863"/>
            <a:ext cx="641032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Verschmutzung von Gegenständen durch Schaumreste</a:t>
            </a:r>
          </a:p>
          <a:p>
            <a:pPr lvl="1" eaLnBrk="1" hangingPunct="1">
              <a:lnSpc>
                <a:spcPct val="130000"/>
              </a:lnSpc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hitzeempfindlich (Schaum wird zum Teil zerstört)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A092DA0C-2CA1-46CF-956A-EC57A7FBA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2865438"/>
            <a:ext cx="694372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Zerstörung des Schaumteppichs durch Löschwasser</a:t>
            </a:r>
          </a:p>
          <a:p>
            <a:pPr lvl="1" eaLnBrk="1" hangingPunct="1">
              <a:lnSpc>
                <a:spcPct val="130000"/>
              </a:lnSpc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Störung der Schaumerzeugung bei Minustemperatur der Luft</a:t>
            </a:r>
          </a:p>
        </p:txBody>
      </p:sp>
      <p:sp>
        <p:nvSpPr>
          <p:cNvPr id="61449" name="Text Box 9">
            <a:extLst>
              <a:ext uri="{FF2B5EF4-FFF2-40B4-BE49-F238E27FC236}">
                <a16:creationId xmlns:a16="http://schemas.microsoft.com/office/drawing/2014/main" id="{F973490F-23FD-45E5-9D85-516646DD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9013"/>
            <a:ext cx="7642225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Beeinträchtigung der Schaumerzeugung bei starker rauch-, flocken-</a:t>
            </a:r>
          </a:p>
          <a:p>
            <a:pPr lvl="1" eaLnBrk="1" hangingPunct="1"/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 oder staubhaltiger Luft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Vorrat an Schaummittel muss sichergestellt werden</a:t>
            </a:r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788598E6-7519-457D-97E1-C5F7B83D7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408488"/>
            <a:ext cx="59023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solidFill>
                  <a:schemeClr val="tx2"/>
                </a:solidFill>
                <a:latin typeface="Arial" panose="020B0604020202020204" pitchFamily="34" charset="0"/>
              </a:rPr>
              <a:t> Schaummittel enthalten wassergefährdende Stoffe</a:t>
            </a:r>
          </a:p>
        </p:txBody>
      </p:sp>
      <p:sp>
        <p:nvSpPr>
          <p:cNvPr id="61451" name="Text Box 11">
            <a:extLst>
              <a:ext uri="{FF2B5EF4-FFF2-40B4-BE49-F238E27FC236}">
                <a16:creationId xmlns:a16="http://schemas.microsoft.com/office/drawing/2014/main" id="{02CE698E-E111-45B8-A18E-481200A89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4960938"/>
            <a:ext cx="711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 b="1">
                <a:solidFill>
                  <a:srgbClr val="CC3300"/>
                </a:solidFill>
                <a:latin typeface="Arial" panose="020B0604020202020204" pitchFamily="34" charset="0"/>
              </a:rPr>
              <a:t>Hinweis: </a:t>
            </a:r>
            <a:r>
              <a:rPr lang="de-DE" altLang="de-DE" sz="1800">
                <a:solidFill>
                  <a:srgbClr val="CC3300"/>
                </a:solidFill>
                <a:latin typeface="Arial" panose="020B0604020202020204" pitchFamily="34" charset="0"/>
              </a:rPr>
              <a:t>Bedienungsfehler insbesondere beim Zumischer sind nicht</a:t>
            </a:r>
          </a:p>
          <a:p>
            <a:r>
              <a:rPr lang="de-DE" altLang="de-DE" sz="1800">
                <a:solidFill>
                  <a:srgbClr val="CC3300"/>
                </a:solidFill>
                <a:latin typeface="Arial" panose="020B0604020202020204" pitchFamily="34" charset="0"/>
              </a:rPr>
              <a:t>	 auszuschließen!</a:t>
            </a:r>
            <a:endParaRPr lang="de-DE" altLang="de-DE" sz="1800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7" grpId="0"/>
      <p:bldP spid="61448" grpId="0"/>
      <p:bldP spid="61449" grpId="0"/>
      <p:bldP spid="61450" grpId="0"/>
      <p:bldP spid="614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AA0D792D-5BFA-413F-96B5-F2B299874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125538"/>
            <a:ext cx="364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Gefahren beim Löscheinsatz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D76F6F5A-F906-450E-9F82-E6E752A76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00213"/>
            <a:ext cx="6769100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Kein direkter Einsatz bei Metallbränden!</a:t>
            </a:r>
          </a:p>
          <a:p>
            <a:pPr algn="ctr"/>
            <a:endParaRPr lang="de-DE" altLang="de-DE" sz="1800" b="1">
              <a:latin typeface="Arial" panose="020B0604020202020204" pitchFamily="34" charset="0"/>
            </a:endParaRPr>
          </a:p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Kein Einsatz in spannungsführenden, elektrischen Anlagen!</a:t>
            </a:r>
          </a:p>
          <a:p>
            <a:pPr algn="ctr"/>
            <a:endParaRPr lang="de-DE" altLang="de-DE" sz="1800" b="1">
              <a:latin typeface="Arial" panose="020B0604020202020204" pitchFamily="34" charset="0"/>
            </a:endParaRPr>
          </a:p>
        </p:txBody>
      </p:sp>
      <p:sp>
        <p:nvSpPr>
          <p:cNvPr id="43012" name="Rectangle 7">
            <a:extLst>
              <a:ext uri="{FF2B5EF4-FFF2-40B4-BE49-F238E27FC236}">
                <a16:creationId xmlns:a16="http://schemas.microsoft.com/office/drawing/2014/main" id="{C5E89B86-548F-4F0D-8E13-B3A3736252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51500" y="6237288"/>
            <a:ext cx="1522413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Gefahren beim Löscheinsatz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30180F0A-DC03-4159-AB9E-88555FC1C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125538"/>
            <a:ext cx="283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Hauptlöschwirkungen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CD475CB2-B7EF-4542-A821-5643D7C7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628775"/>
            <a:ext cx="65468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1">
                <a:solidFill>
                  <a:srgbClr val="800080"/>
                </a:solidFill>
              </a:rPr>
              <a:t> </a:t>
            </a:r>
            <a:r>
              <a:rPr lang="de-DE" altLang="de-DE" sz="1800" b="1">
                <a:solidFill>
                  <a:srgbClr val="800080"/>
                </a:solidFill>
                <a:latin typeface="Arial" panose="020B0604020202020204" pitchFamily="34" charset="0"/>
              </a:rPr>
              <a:t>Kühlen		</a:t>
            </a:r>
            <a:r>
              <a:rPr lang="de-DE" altLang="de-DE" sz="1800">
                <a:solidFill>
                  <a:srgbClr val="800080"/>
                </a:solidFill>
                <a:latin typeface="Arial" panose="020B0604020202020204" pitchFamily="34" charset="0"/>
              </a:rPr>
              <a:t>wirkt auf die stoffspezifische Zündtemperatur</a:t>
            </a:r>
            <a:endParaRPr lang="de-DE" altLang="de-DE" sz="1800">
              <a:solidFill>
                <a:srgbClr val="800080"/>
              </a:solidFill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4B2A95CC-F772-4BFB-A36E-47FDE98C3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970088"/>
            <a:ext cx="7435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600">
                <a:latin typeface="Arial" panose="020B0604020202020204" pitchFamily="34" charset="0"/>
              </a:rPr>
              <a:t>Das Löschmittel entzieht dem brennenden Stoff die erforderliche Wärme, welche</a:t>
            </a:r>
          </a:p>
          <a:p>
            <a:r>
              <a:rPr lang="de-DE" altLang="de-DE" sz="1600">
                <a:latin typeface="Arial" panose="020B0604020202020204" pitchFamily="34" charset="0"/>
              </a:rPr>
              <a:t>zum Aufrechterhalten des Verbrennungsvorganges nötigt ist.</a:t>
            </a: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9E9E9B9C-9118-4EA8-B052-A964B853D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2978150"/>
            <a:ext cx="772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1">
                <a:solidFill>
                  <a:srgbClr val="CC3300"/>
                </a:solidFill>
                <a:latin typeface="Arial" panose="020B0604020202020204" pitchFamily="34" charset="0"/>
              </a:rPr>
              <a:t> Ersticken	</a:t>
            </a:r>
            <a:r>
              <a:rPr lang="de-DE" altLang="de-DE" sz="1800">
                <a:solidFill>
                  <a:srgbClr val="CC3300"/>
                </a:solidFill>
                <a:latin typeface="Arial" panose="020B0604020202020204" pitchFamily="34" charset="0"/>
              </a:rPr>
              <a:t>wirkt auf das richtige Mischungs- bzw. Mengenverhältnis</a:t>
            </a:r>
            <a:endParaRPr lang="de-DE" altLang="de-DE" sz="1800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41846C1B-C9B7-447D-8959-0EDF23A64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336925"/>
            <a:ext cx="771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600">
                <a:latin typeface="Arial" panose="020B0604020202020204" pitchFamily="34" charset="0"/>
              </a:rPr>
              <a:t>Störung des Mengenverhältnisses zwischen brennbarem Stoff und Sauerstoff durch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9B48D925-D81F-4FB6-A404-1822335FA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770313"/>
            <a:ext cx="713105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600" b="1">
                <a:solidFill>
                  <a:srgbClr val="CC3300"/>
                </a:solidFill>
                <a:latin typeface="Arial" panose="020B0604020202020204" pitchFamily="34" charset="0"/>
              </a:rPr>
              <a:t>Verdünnen</a:t>
            </a:r>
          </a:p>
          <a:p>
            <a:pPr>
              <a:lnSpc>
                <a:spcPct val="90000"/>
              </a:lnSpc>
            </a:pPr>
            <a:r>
              <a:rPr lang="de-DE" altLang="de-DE" sz="1600">
                <a:latin typeface="Arial" panose="020B0604020202020204" pitchFamily="34" charset="0"/>
              </a:rPr>
              <a:t>Löschwirkung durch das Herabsetzen der Sauerstoffkonzentration</a:t>
            </a:r>
          </a:p>
          <a:p>
            <a:pPr>
              <a:lnSpc>
                <a:spcPct val="70000"/>
              </a:lnSpc>
            </a:pPr>
            <a:endParaRPr lang="de-DE" altLang="de-DE" sz="160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de-DE" altLang="de-DE" sz="1600" b="1">
                <a:solidFill>
                  <a:srgbClr val="CC3300"/>
                </a:solidFill>
                <a:latin typeface="Arial" panose="020B0604020202020204" pitchFamily="34" charset="0"/>
              </a:rPr>
              <a:t>Abmagern</a:t>
            </a:r>
          </a:p>
          <a:p>
            <a:pPr>
              <a:lnSpc>
                <a:spcPct val="90000"/>
              </a:lnSpc>
            </a:pPr>
            <a:r>
              <a:rPr lang="de-DE" altLang="de-DE" sz="1600">
                <a:latin typeface="Arial" panose="020B0604020202020204" pitchFamily="34" charset="0"/>
              </a:rPr>
              <a:t>Löschwirkung durch die Verringerung des Zustroms an brennbaren Stoff zum</a:t>
            </a:r>
          </a:p>
          <a:p>
            <a:pPr>
              <a:lnSpc>
                <a:spcPct val="90000"/>
              </a:lnSpc>
            </a:pPr>
            <a:r>
              <a:rPr lang="de-DE" altLang="de-DE" sz="1600">
                <a:latin typeface="Arial" panose="020B0604020202020204" pitchFamily="34" charset="0"/>
              </a:rPr>
              <a:t>Sauerstoff</a:t>
            </a:r>
          </a:p>
          <a:p>
            <a:pPr>
              <a:lnSpc>
                <a:spcPct val="90000"/>
              </a:lnSpc>
            </a:pPr>
            <a:endParaRPr lang="de-DE" altLang="de-DE" sz="16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1600" b="1">
                <a:solidFill>
                  <a:srgbClr val="CC3300"/>
                </a:solidFill>
                <a:latin typeface="Arial" panose="020B0604020202020204" pitchFamily="34" charset="0"/>
              </a:rPr>
              <a:t>Trennen</a:t>
            </a:r>
          </a:p>
          <a:p>
            <a:pPr>
              <a:lnSpc>
                <a:spcPct val="90000"/>
              </a:lnSpc>
            </a:pPr>
            <a:r>
              <a:rPr lang="de-DE" altLang="de-DE" sz="1600">
                <a:latin typeface="Arial" panose="020B0604020202020204" pitchFamily="34" charset="0"/>
              </a:rPr>
              <a:t>Löschwirkung durch das Trennen von brennbarem Stoff und Sauerstoff.</a:t>
            </a:r>
          </a:p>
        </p:txBody>
      </p:sp>
      <p:sp>
        <p:nvSpPr>
          <p:cNvPr id="16392" name="Rectangle 15">
            <a:extLst>
              <a:ext uri="{FF2B5EF4-FFF2-40B4-BE49-F238E27FC236}">
                <a16:creationId xmlns:a16="http://schemas.microsoft.com/office/drawing/2014/main" id="{074C192B-DB9F-4CBE-841D-45436107E1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84888" y="6237288"/>
            <a:ext cx="11620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Hauptlöschwirkungen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/>
      <p:bldP spid="44039" grpId="0"/>
      <p:bldP spid="44040" grpId="0"/>
      <p:bldP spid="440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A0F91BEA-367F-465D-9639-B582A1AC6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1116013"/>
            <a:ext cx="548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Umweltschutz und das Löschmittel Schaum</a:t>
            </a:r>
          </a:p>
        </p:txBody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91895EB0-F4A8-4B3F-89E2-C8F494402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628775"/>
            <a:ext cx="739775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Auch im Übungsdienst ist das Eindringen in die Kanalisation, in Ober-</a:t>
            </a:r>
          </a:p>
          <a:p>
            <a:pPr>
              <a:lnSpc>
                <a:spcPct val="90000"/>
              </a:lnSpc>
            </a:pPr>
            <a:r>
              <a:rPr lang="de-DE" altLang="de-DE" sz="1800">
                <a:latin typeface="Arial" panose="020B0604020202020204" pitchFamily="34" charset="0"/>
              </a:rPr>
              <a:t>  flächengewässer, in das Grundwasser und in den Boden auf alle Fälle</a:t>
            </a:r>
          </a:p>
          <a:p>
            <a:pPr>
              <a:lnSpc>
                <a:spcPct val="90000"/>
              </a:lnSpc>
            </a:pPr>
            <a:r>
              <a:rPr lang="de-DE" altLang="de-DE" sz="1800">
                <a:latin typeface="Arial" panose="020B0604020202020204" pitchFamily="34" charset="0"/>
              </a:rPr>
              <a:t>  zu verhindern (Löschwasserrückhaltung)</a:t>
            </a:r>
          </a:p>
        </p:txBody>
      </p:sp>
      <p:sp>
        <p:nvSpPr>
          <p:cNvPr id="91141" name="Text Box 5">
            <a:extLst>
              <a:ext uri="{FF2B5EF4-FFF2-40B4-BE49-F238E27FC236}">
                <a16:creationId xmlns:a16="http://schemas.microsoft.com/office/drawing/2014/main" id="{D614B331-34B3-445B-9DBE-72B4701E2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492375"/>
            <a:ext cx="72612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Nur auf einer dichten Fläche üben und Brandrückstände fachgerecht</a:t>
            </a:r>
          </a:p>
          <a:p>
            <a:pPr>
              <a:lnSpc>
                <a:spcPct val="80000"/>
              </a:lnSpc>
            </a:pPr>
            <a:r>
              <a:rPr lang="de-DE" altLang="de-DE" sz="1800">
                <a:latin typeface="Arial" panose="020B0604020202020204" pitchFamily="34" charset="0"/>
              </a:rPr>
              <a:t>  entsorgen</a:t>
            </a:r>
          </a:p>
        </p:txBody>
      </p:sp>
      <p:sp>
        <p:nvSpPr>
          <p:cNvPr id="91142" name="Text Box 6">
            <a:extLst>
              <a:ext uri="{FF2B5EF4-FFF2-40B4-BE49-F238E27FC236}">
                <a16:creationId xmlns:a16="http://schemas.microsoft.com/office/drawing/2014/main" id="{199CC670-8317-4F31-92AF-1F663EA08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141663"/>
            <a:ext cx="6435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Reinen Schaum (ohne Brandrückstände) eintrocknen lassen</a:t>
            </a:r>
          </a:p>
        </p:txBody>
      </p:sp>
      <p:sp>
        <p:nvSpPr>
          <p:cNvPr id="91143" name="Text Box 7">
            <a:extLst>
              <a:ext uri="{FF2B5EF4-FFF2-40B4-BE49-F238E27FC236}">
                <a16:creationId xmlns:a16="http://schemas.microsoft.com/office/drawing/2014/main" id="{BC422FAA-34E6-410B-924B-2ABED2A30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573463"/>
            <a:ext cx="80232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Der Abfluss der Schaumflüssigkeit sollte nur mit Zustimmung des Betreibers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geschehen. Dafür sollten unbedingt im Vorfeld der Übungen die Einleitbe-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dingungen (zum Beispiel Verdünnung) abgesprochen werden</a:t>
            </a:r>
          </a:p>
        </p:txBody>
      </p:sp>
      <p:sp>
        <p:nvSpPr>
          <p:cNvPr id="91144" name="Text Box 8">
            <a:extLst>
              <a:ext uri="{FF2B5EF4-FFF2-40B4-BE49-F238E27FC236}">
                <a16:creationId xmlns:a16="http://schemas.microsoft.com/office/drawing/2014/main" id="{888D2B9C-217E-4101-AB1C-644C5863F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81525"/>
            <a:ext cx="7680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Im Einsatzfall ist zu prüfen, wo nach dem Löschen die Schaumflüssigkeit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verbleibt. Tiefbauamt, Wasserwirtschaftsamt und andere Stellen sind zu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benachrichtigen.</a:t>
            </a:r>
          </a:p>
        </p:txBody>
      </p:sp>
      <p:sp>
        <p:nvSpPr>
          <p:cNvPr id="91145" name="Text Box 9">
            <a:extLst>
              <a:ext uri="{FF2B5EF4-FFF2-40B4-BE49-F238E27FC236}">
                <a16:creationId xmlns:a16="http://schemas.microsoft.com/office/drawing/2014/main" id="{DEC93244-128B-4CFC-B0B3-37ABA0798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445125"/>
            <a:ext cx="333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rgbClr val="FF3300"/>
                </a:solidFill>
                <a:latin typeface="Arial" panose="020B0604020202020204" pitchFamily="34" charset="0"/>
              </a:rPr>
              <a:t>Löschwasserrückhaltung!</a:t>
            </a:r>
          </a:p>
        </p:txBody>
      </p:sp>
      <p:sp>
        <p:nvSpPr>
          <p:cNvPr id="44041" name="Rectangle 14">
            <a:extLst>
              <a:ext uri="{FF2B5EF4-FFF2-40B4-BE49-F238E27FC236}">
                <a16:creationId xmlns:a16="http://schemas.microsoft.com/office/drawing/2014/main" id="{6A4DA6B4-9137-416D-9D1C-A80AE81D9E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59338" y="6237288"/>
            <a:ext cx="238601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Umweltschutz und das Löschmittel Schaum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1" grpId="0"/>
      <p:bldP spid="91142" grpId="0"/>
      <p:bldP spid="91143" grpId="0"/>
      <p:bldP spid="91144" grpId="0"/>
      <p:bldP spid="911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>
            <a:extLst>
              <a:ext uri="{FF2B5EF4-FFF2-40B4-BE49-F238E27FC236}">
                <a16:creationId xmlns:a16="http://schemas.microsoft.com/office/drawing/2014/main" id="{1203C1D6-38AB-4109-A27A-735FA0899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789363"/>
            <a:ext cx="5329237" cy="20891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e-DE" altLang="de-DE" sz="1800" b="1">
                <a:latin typeface="Arial" panose="020B0604020202020204" pitchFamily="34" charset="0"/>
              </a:rPr>
              <a:t>es muss rieselfähig sein und bleiben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e-DE" altLang="de-DE" sz="1800" b="1">
                <a:latin typeface="Arial" panose="020B0604020202020204" pitchFamily="34" charset="0"/>
              </a:rPr>
              <a:t>es muss wasserabstoßend sein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e-DE" altLang="de-DE" sz="1800" b="1">
                <a:latin typeface="Arial" panose="020B0604020202020204" pitchFamily="34" charset="0"/>
              </a:rPr>
              <a:t>es darf nicht schmirgeln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e-DE" altLang="de-DE" sz="1800" b="1">
                <a:latin typeface="Arial" panose="020B0604020202020204" pitchFamily="34" charset="0"/>
              </a:rPr>
              <a:t>es soll nicht gesundheitsschädlich sein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e-DE" altLang="de-DE" sz="1800" b="1">
                <a:latin typeface="Arial" panose="020B0604020202020204" pitchFamily="34" charset="0"/>
              </a:rPr>
              <a:t>es soll chemisch möglichst neutral sein,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de-DE" altLang="de-DE" sz="1800" b="1">
                <a:latin typeface="Arial" panose="020B0604020202020204" pitchFamily="34" charset="0"/>
              </a:rPr>
              <a:t>     (d.h. nicht ätzend oder korrodierend wirken)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e-DE" altLang="de-DE" sz="1800" b="1">
                <a:latin typeface="Arial" panose="020B0604020202020204" pitchFamily="34" charset="0"/>
              </a:rPr>
              <a:t>es soll elektrisch nicht leitend sein.</a:t>
            </a:r>
            <a:endParaRPr lang="de-DE" altLang="de-DE" sz="2000" b="1"/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2D0B8CA8-879F-4A70-82B1-49C3D569E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284538"/>
            <a:ext cx="3192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  <a:latin typeface="Arial" panose="020B0604020202020204" pitchFamily="34" charset="0"/>
              </a:rPr>
              <a:t>Allgemeine Anforderungen</a:t>
            </a:r>
          </a:p>
        </p:txBody>
      </p:sp>
      <p:sp>
        <p:nvSpPr>
          <p:cNvPr id="45060" name="Text Box 7">
            <a:extLst>
              <a:ext uri="{FF2B5EF4-FFF2-40B4-BE49-F238E27FC236}">
                <a16:creationId xmlns:a16="http://schemas.microsoft.com/office/drawing/2014/main" id="{417A6FB4-1692-4AA3-9360-DB1EEC07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16013"/>
            <a:ext cx="3487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 Löschmittel Pulver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Anwendungsmöglichkeiten</a:t>
            </a:r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id="{1AA9A784-4E2B-4A93-8041-92E5D0B3B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44675"/>
            <a:ext cx="7639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Löschpulver wird von den Feuerwehren vornehmlich mit tragbaren oder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fahrbaren Feuerlöschern oder mit Löschanlagen, die in Feuerwehrfahr-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zeuge eingebaut sind und mitgeführt werden, eingesetzt. 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Als Treibmittel wird Druckluft, Stickstoff oder Kohlenstoffdioxid verwendet.</a:t>
            </a:r>
          </a:p>
        </p:txBody>
      </p:sp>
      <p:sp>
        <p:nvSpPr>
          <p:cNvPr id="45062" name="Rectangle 9">
            <a:extLst>
              <a:ext uri="{FF2B5EF4-FFF2-40B4-BE49-F238E27FC236}">
                <a16:creationId xmlns:a16="http://schemas.microsoft.com/office/drawing/2014/main" id="{4F6F9B66-B751-41EB-8AC0-35B8815CC8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87900" y="6237288"/>
            <a:ext cx="2386013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Löschmittel Pulver Anwendung und Anforderung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/>
      <p:bldP spid="5940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8">
            <a:extLst>
              <a:ext uri="{FF2B5EF4-FFF2-40B4-BE49-F238E27FC236}">
                <a16:creationId xmlns:a16="http://schemas.microsoft.com/office/drawing/2014/main" id="{936C4377-9187-4CA1-9C1F-E5BBEF44E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1125538"/>
            <a:ext cx="426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Löschpulverarten / Eigenschaften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284C1C11-761E-494C-894A-1ADC09602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508500"/>
            <a:ext cx="517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Arial" panose="020B0604020202020204" pitchFamily="34" charset="0"/>
              </a:rPr>
              <a:t>Zusatzbezeichnung:  </a:t>
            </a:r>
            <a:r>
              <a:rPr lang="de-DE" altLang="de-DE" sz="2800">
                <a:latin typeface="Arial" panose="020B0604020202020204" pitchFamily="34" charset="0"/>
              </a:rPr>
              <a:t>SV </a:t>
            </a:r>
            <a:r>
              <a:rPr lang="de-DE" altLang="de-DE" sz="1800">
                <a:latin typeface="Arial" panose="020B0604020202020204" pitchFamily="34" charset="0"/>
              </a:rPr>
              <a:t>= schaumverträglich</a:t>
            </a:r>
            <a:r>
              <a:rPr lang="de-DE" altLang="de-DE" sz="280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46084" name="Rectangle 29">
            <a:extLst>
              <a:ext uri="{FF2B5EF4-FFF2-40B4-BE49-F238E27FC236}">
                <a16:creationId xmlns:a16="http://schemas.microsoft.com/office/drawing/2014/main" id="{B08B8898-4C4D-433E-A146-4379E2111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773238"/>
            <a:ext cx="6985000" cy="2519362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58403" name="Text Box 35">
            <a:extLst>
              <a:ext uri="{FF2B5EF4-FFF2-40B4-BE49-F238E27FC236}">
                <a16:creationId xmlns:a16="http://schemas.microsoft.com/office/drawing/2014/main" id="{4022FCD6-0B57-485B-885A-B177F6BE9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3521075"/>
            <a:ext cx="626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       PM            Natriumchlorid / Kaliumchlorid                     D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                      (Kochsalz)</a:t>
            </a:r>
          </a:p>
        </p:txBody>
      </p:sp>
      <p:grpSp>
        <p:nvGrpSpPr>
          <p:cNvPr id="58413" name="Group 45">
            <a:extLst>
              <a:ext uri="{FF2B5EF4-FFF2-40B4-BE49-F238E27FC236}">
                <a16:creationId xmlns:a16="http://schemas.microsoft.com/office/drawing/2014/main" id="{C2680CAE-57F3-448B-9AAF-A0164ECC1B4A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1773238"/>
            <a:ext cx="7000875" cy="935037"/>
            <a:chOff x="657" y="1117"/>
            <a:chExt cx="4410" cy="589"/>
          </a:xfrm>
        </p:grpSpPr>
        <p:sp>
          <p:nvSpPr>
            <p:cNvPr id="46094" name="Line 30">
              <a:extLst>
                <a:ext uri="{FF2B5EF4-FFF2-40B4-BE49-F238E27FC236}">
                  <a16:creationId xmlns:a16="http://schemas.microsoft.com/office/drawing/2014/main" id="{1DBD0E57-5C6A-4AF4-BB33-78DF41BA1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1344"/>
              <a:ext cx="4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95" name="Text Box 32">
              <a:extLst>
                <a:ext uri="{FF2B5EF4-FFF2-40B4-BE49-F238E27FC236}">
                  <a16:creationId xmlns:a16="http://schemas.microsoft.com/office/drawing/2014/main" id="{CD0E9B04-E6F2-49B5-8B40-9D2E77395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117"/>
              <a:ext cx="4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800">
                  <a:latin typeface="Arial" panose="020B0604020202020204" pitchFamily="34" charset="0"/>
                </a:rPr>
                <a:t>Bezeichnung                             Art:                               Brandklasse</a:t>
              </a:r>
            </a:p>
          </p:txBody>
        </p:sp>
        <p:sp>
          <p:nvSpPr>
            <p:cNvPr id="46096" name="Text Box 33">
              <a:extLst>
                <a:ext uri="{FF2B5EF4-FFF2-40B4-BE49-F238E27FC236}">
                  <a16:creationId xmlns:a16="http://schemas.microsoft.com/office/drawing/2014/main" id="{C34FA8FF-4459-4C57-A160-527432314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389"/>
              <a:ext cx="4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800">
                  <a:latin typeface="Arial" panose="020B0604020202020204" pitchFamily="34" charset="0"/>
                </a:rPr>
                <a:t>       PG            Ammoniumphosphat / - sulfat                   A B C</a:t>
              </a:r>
            </a:p>
          </p:txBody>
        </p:sp>
        <p:sp>
          <p:nvSpPr>
            <p:cNvPr id="46097" name="Line 36">
              <a:extLst>
                <a:ext uri="{FF2B5EF4-FFF2-40B4-BE49-F238E27FC236}">
                  <a16:creationId xmlns:a16="http://schemas.microsoft.com/office/drawing/2014/main" id="{C8F33D34-5431-4FF4-BFF9-85ADF2A45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1706"/>
              <a:ext cx="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8414" name="Group 46">
            <a:extLst>
              <a:ext uri="{FF2B5EF4-FFF2-40B4-BE49-F238E27FC236}">
                <a16:creationId xmlns:a16="http://schemas.microsoft.com/office/drawing/2014/main" id="{33094BEE-29BB-4D38-BCD2-351A5DB4A9FA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781300"/>
            <a:ext cx="6985000" cy="719138"/>
            <a:chOff x="657" y="1752"/>
            <a:chExt cx="4400" cy="453"/>
          </a:xfrm>
        </p:grpSpPr>
        <p:sp>
          <p:nvSpPr>
            <p:cNvPr id="46092" name="Text Box 34">
              <a:extLst>
                <a:ext uri="{FF2B5EF4-FFF2-40B4-BE49-F238E27FC236}">
                  <a16:creationId xmlns:a16="http://schemas.microsoft.com/office/drawing/2014/main" id="{743A4560-B1A1-409E-A625-CAC95F020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9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800">
                  <a:latin typeface="Arial" panose="020B0604020202020204" pitchFamily="34" charset="0"/>
                </a:rPr>
                <a:t>        P              Natrium - Kaliumhydrogencarbonat          B C</a:t>
              </a:r>
            </a:p>
            <a:p>
              <a:r>
                <a:rPr lang="de-DE" altLang="de-DE" sz="1800">
                  <a:latin typeface="Arial" panose="020B0604020202020204" pitchFamily="34" charset="0"/>
                </a:rPr>
                <a:t>                        (Backpulver)</a:t>
              </a:r>
            </a:p>
          </p:txBody>
        </p:sp>
        <p:sp>
          <p:nvSpPr>
            <p:cNvPr id="46093" name="Line 37">
              <a:extLst>
                <a:ext uri="{FF2B5EF4-FFF2-40B4-BE49-F238E27FC236}">
                  <a16:creationId xmlns:a16="http://schemas.microsoft.com/office/drawing/2014/main" id="{19CD8397-6350-4709-BF2B-CC1BD006E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205"/>
              <a:ext cx="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6088" name="Line 38">
            <a:extLst>
              <a:ext uri="{FF2B5EF4-FFF2-40B4-BE49-F238E27FC236}">
                <a16:creationId xmlns:a16="http://schemas.microsoft.com/office/drawing/2014/main" id="{9A7D78C3-0D95-4DAD-8BC7-5E501131D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1773238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9" name="Line 39">
            <a:extLst>
              <a:ext uri="{FF2B5EF4-FFF2-40B4-BE49-F238E27FC236}">
                <a16:creationId xmlns:a16="http://schemas.microsoft.com/office/drawing/2014/main" id="{3AAE137D-6C0E-4BCE-93A7-E8C88F02D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1773238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08" name="Text Box 40">
            <a:extLst>
              <a:ext uri="{FF2B5EF4-FFF2-40B4-BE49-F238E27FC236}">
                <a16:creationId xmlns:a16="http://schemas.microsoft.com/office/drawing/2014/main" id="{413BCE59-13E7-42F7-958D-7CB99DB9C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013325"/>
            <a:ext cx="710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Beachte: Die Färbung der verschiedenen Löschpulver dienen aus-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             schließlich der Kenntlichmachung der jeweiligen Hersteller.</a:t>
            </a:r>
          </a:p>
        </p:txBody>
      </p:sp>
      <p:sp>
        <p:nvSpPr>
          <p:cNvPr id="46091" name="Rectangle 44">
            <a:extLst>
              <a:ext uri="{FF2B5EF4-FFF2-40B4-BE49-F238E27FC236}">
                <a16:creationId xmlns:a16="http://schemas.microsoft.com/office/drawing/2014/main" id="{7B16ABFF-0EE2-4DC6-B1D0-D18B7E7E5E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64163" y="6237288"/>
            <a:ext cx="18097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Löschpulverarten / Eigenschaften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403" grpId="0"/>
      <p:bldP spid="584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>
            <a:extLst>
              <a:ext uri="{FF2B5EF4-FFF2-40B4-BE49-F238E27FC236}">
                <a16:creationId xmlns:a16="http://schemas.microsoft.com/office/drawing/2014/main" id="{1139C181-B7A4-44F6-AD47-5DC693AD8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1125538"/>
            <a:ext cx="395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Löschwirkung der Löschpulver</a:t>
            </a:r>
          </a:p>
        </p:txBody>
      </p:sp>
      <p:sp>
        <p:nvSpPr>
          <p:cNvPr id="47107" name="Line 8">
            <a:extLst>
              <a:ext uri="{FF2B5EF4-FFF2-40B4-BE49-F238E27FC236}">
                <a16:creationId xmlns:a16="http://schemas.microsoft.com/office/drawing/2014/main" id="{01260219-85D7-4891-8689-470B80F05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1917700"/>
            <a:ext cx="8713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7370" name="Group 26">
            <a:extLst>
              <a:ext uri="{FF2B5EF4-FFF2-40B4-BE49-F238E27FC236}">
                <a16:creationId xmlns:a16="http://schemas.microsoft.com/office/drawing/2014/main" id="{D1313269-5848-4348-B419-440673F4F47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1557338"/>
            <a:ext cx="2960688" cy="4335462"/>
            <a:chOff x="186" y="981"/>
            <a:chExt cx="1865" cy="2731"/>
          </a:xfrm>
        </p:grpSpPr>
        <p:sp>
          <p:nvSpPr>
            <p:cNvPr id="47119" name="Line 9">
              <a:extLst>
                <a:ext uri="{FF2B5EF4-FFF2-40B4-BE49-F238E27FC236}">
                  <a16:creationId xmlns:a16="http://schemas.microsoft.com/office/drawing/2014/main" id="{F370D897-6D71-4843-B24C-0E88E52A8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1036"/>
              <a:ext cx="0" cy="26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0" name="Text Box 5">
              <a:extLst>
                <a:ext uri="{FF2B5EF4-FFF2-40B4-BE49-F238E27FC236}">
                  <a16:creationId xmlns:a16="http://schemas.microsoft.com/office/drawing/2014/main" id="{4C627AC9-6341-4F2B-A9D0-B57F22CDF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" y="981"/>
              <a:ext cx="1865" cy="2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800" b="1">
                  <a:latin typeface="Arial" panose="020B0604020202020204" pitchFamily="34" charset="0"/>
                </a:rPr>
                <a:t>ABC - Löschpulver</a:t>
              </a:r>
            </a:p>
            <a:p>
              <a:endParaRPr lang="de-DE" altLang="de-DE" sz="1600">
                <a:latin typeface="Arial" panose="020B0604020202020204" pitchFamily="34" charset="0"/>
              </a:endParaRPr>
            </a:p>
            <a:p>
              <a:r>
                <a:rPr lang="de-DE" altLang="de-DE" sz="1600">
                  <a:latin typeface="Arial" panose="020B0604020202020204" pitchFamily="34" charset="0"/>
                </a:rPr>
                <a:t>- Salze schmelzen bei be-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  stimmter Temperatur auf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- Schmelzwärme wird ge-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  bunden</a:t>
              </a:r>
            </a:p>
            <a:p>
              <a:endParaRPr lang="de-DE" altLang="de-DE" sz="1600">
                <a:latin typeface="Arial" panose="020B0604020202020204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de-DE" altLang="de-DE" sz="1600">
                  <a:latin typeface="Arial" panose="020B0604020202020204" pitchFamily="34" charset="0"/>
                </a:rPr>
                <a:t>- geringer Kühleffekt, 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- Stickeffekt durch Glasur</a:t>
              </a:r>
            </a:p>
            <a:p>
              <a:endParaRPr lang="de-DE" altLang="de-DE" sz="1600">
                <a:latin typeface="Arial" panose="020B0604020202020204" pitchFamily="34" charset="0"/>
              </a:endParaRPr>
            </a:p>
            <a:p>
              <a:pPr>
                <a:lnSpc>
                  <a:spcPct val="70000"/>
                </a:lnSpc>
              </a:pPr>
              <a:r>
                <a:rPr lang="de-DE" altLang="de-DE" sz="1600">
                  <a:latin typeface="Arial" panose="020B0604020202020204" pitchFamily="34" charset="0"/>
                </a:rPr>
                <a:t>- reaktionshemmende Wir-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  kung (Inhibition) auf Flamme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- erstickende Wirkung auf Glut</a:t>
              </a:r>
            </a:p>
            <a:p>
              <a:endParaRPr lang="de-DE" altLang="de-DE" sz="1600">
                <a:latin typeface="Arial" panose="020B0604020202020204" pitchFamily="34" charset="0"/>
              </a:endParaRPr>
            </a:p>
            <a:p>
              <a:pPr>
                <a:lnSpc>
                  <a:spcPct val="70000"/>
                </a:lnSpc>
              </a:pPr>
              <a:r>
                <a:rPr lang="de-DE" altLang="de-DE" sz="1600">
                  <a:latin typeface="Arial" panose="020B0604020202020204" pitchFamily="34" charset="0"/>
                </a:rPr>
                <a:t>Reaktionshemmende Wirkung 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des Löschpulvers auf die 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Brennstoff-Sauerstoff-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Reaktion (Hauptlöschwirkung)</a:t>
              </a:r>
            </a:p>
          </p:txBody>
        </p:sp>
        <p:sp>
          <p:nvSpPr>
            <p:cNvPr id="47121" name="AutoShape 11">
              <a:extLst>
                <a:ext uri="{FF2B5EF4-FFF2-40B4-BE49-F238E27FC236}">
                  <a16:creationId xmlns:a16="http://schemas.microsoft.com/office/drawing/2014/main" id="{8E2EAD27-236D-4070-AC8E-DEADC3128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889"/>
              <a:ext cx="45" cy="136"/>
            </a:xfrm>
            <a:prstGeom prst="downArrow">
              <a:avLst>
                <a:gd name="adj1" fmla="val 50000"/>
                <a:gd name="adj2" fmla="val 755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7122" name="AutoShape 14">
              <a:extLst>
                <a:ext uri="{FF2B5EF4-FFF2-40B4-BE49-F238E27FC236}">
                  <a16:creationId xmlns:a16="http://schemas.microsoft.com/office/drawing/2014/main" id="{3F381896-ECC0-432D-82FB-6A189830E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2388"/>
              <a:ext cx="45" cy="136"/>
            </a:xfrm>
            <a:prstGeom prst="downArrow">
              <a:avLst>
                <a:gd name="adj1" fmla="val 50000"/>
                <a:gd name="adj2" fmla="val 755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7123" name="AutoShape 16">
              <a:extLst>
                <a:ext uri="{FF2B5EF4-FFF2-40B4-BE49-F238E27FC236}">
                  <a16:creationId xmlns:a16="http://schemas.microsoft.com/office/drawing/2014/main" id="{211FFEA8-E5CA-44AA-8C47-20434D488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2932"/>
              <a:ext cx="45" cy="136"/>
            </a:xfrm>
            <a:prstGeom prst="downArrow">
              <a:avLst>
                <a:gd name="adj1" fmla="val 50000"/>
                <a:gd name="adj2" fmla="val 755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57372" name="Group 28">
            <a:extLst>
              <a:ext uri="{FF2B5EF4-FFF2-40B4-BE49-F238E27FC236}">
                <a16:creationId xmlns:a16="http://schemas.microsoft.com/office/drawing/2014/main" id="{DDAFAA90-6B8D-4EB2-8DF3-5824C5BED457}"/>
              </a:ext>
            </a:extLst>
          </p:cNvPr>
          <p:cNvGrpSpPr>
            <a:grpSpLocks/>
          </p:cNvGrpSpPr>
          <p:nvPr/>
        </p:nvGrpSpPr>
        <p:grpSpPr bwMode="auto">
          <a:xfrm>
            <a:off x="6129338" y="1557338"/>
            <a:ext cx="2940050" cy="4278312"/>
            <a:chOff x="3861" y="981"/>
            <a:chExt cx="1852" cy="2695"/>
          </a:xfrm>
        </p:grpSpPr>
        <p:sp>
          <p:nvSpPr>
            <p:cNvPr id="47116" name="Text Box 7">
              <a:extLst>
                <a:ext uri="{FF2B5EF4-FFF2-40B4-BE49-F238E27FC236}">
                  <a16:creationId xmlns:a16="http://schemas.microsoft.com/office/drawing/2014/main" id="{37B7263E-AD2E-4F7D-9AF8-63026C2F6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1" y="981"/>
              <a:ext cx="1852" cy="2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800" b="1">
                  <a:latin typeface="Arial" panose="020B0604020202020204" pitchFamily="34" charset="0"/>
                </a:rPr>
                <a:t>D - Löschpulver</a:t>
              </a:r>
            </a:p>
            <a:p>
              <a:endParaRPr lang="de-DE" altLang="de-DE" sz="1600">
                <a:latin typeface="Arial" panose="020B0604020202020204" pitchFamily="34" charset="0"/>
              </a:endParaRPr>
            </a:p>
            <a:p>
              <a:r>
                <a:rPr lang="de-DE" altLang="de-DE" sz="1600">
                  <a:latin typeface="Arial" panose="020B0604020202020204" pitchFamily="34" charset="0"/>
                </a:rPr>
                <a:t>- hochtemperierte Salze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  schmelzen auf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- starke Glasur-Krustenbildung</a:t>
              </a:r>
            </a:p>
            <a:p>
              <a:endParaRPr lang="de-DE" altLang="de-DE" sz="1600">
                <a:latin typeface="Arial" panose="020B0604020202020204" pitchFamily="34" charset="0"/>
              </a:endParaRPr>
            </a:p>
            <a:p>
              <a:r>
                <a:rPr lang="de-DE" altLang="de-DE" sz="1600">
                  <a:latin typeface="Arial" panose="020B0604020202020204" pitchFamily="34" charset="0"/>
                </a:rPr>
                <a:t>- keine Luftsauerstoffdurch-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  dringung möglich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- Stickeffekt durch Glasur</a:t>
              </a:r>
            </a:p>
            <a:p>
              <a:endParaRPr lang="de-DE" altLang="de-DE" sz="1600">
                <a:latin typeface="Arial" panose="020B0604020202020204" pitchFamily="34" charset="0"/>
              </a:endParaRPr>
            </a:p>
            <a:p>
              <a:endParaRPr lang="de-DE" altLang="de-DE" sz="1600">
                <a:latin typeface="Arial" panose="020B0604020202020204" pitchFamily="34" charset="0"/>
              </a:endParaRPr>
            </a:p>
            <a:p>
              <a:r>
                <a:rPr lang="de-DE" altLang="de-DE" sz="1600">
                  <a:latin typeface="Arial" panose="020B0604020202020204" pitchFamily="34" charset="0"/>
                </a:rPr>
                <a:t>Abkühlende Wirkung durch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Wärmeübergang auf die sehr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große, kühle Oberfläche der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Pulverteilchen sowie 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Schmelzen, Zersetzen und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Verdampfen</a:t>
              </a:r>
            </a:p>
          </p:txBody>
        </p:sp>
        <p:sp>
          <p:nvSpPr>
            <p:cNvPr id="47117" name="AutoShape 18">
              <a:extLst>
                <a:ext uri="{FF2B5EF4-FFF2-40B4-BE49-F238E27FC236}">
                  <a16:creationId xmlns:a16="http://schemas.microsoft.com/office/drawing/2014/main" id="{FBA84318-78C9-44D1-91CF-177E1EAA8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2524"/>
              <a:ext cx="45" cy="136"/>
            </a:xfrm>
            <a:prstGeom prst="downArrow">
              <a:avLst>
                <a:gd name="adj1" fmla="val 50000"/>
                <a:gd name="adj2" fmla="val 755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7118" name="AutoShape 19">
              <a:extLst>
                <a:ext uri="{FF2B5EF4-FFF2-40B4-BE49-F238E27FC236}">
                  <a16:creationId xmlns:a16="http://schemas.microsoft.com/office/drawing/2014/main" id="{28A589A4-7564-4C37-9A9B-81D163B14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1798"/>
              <a:ext cx="45" cy="136"/>
            </a:xfrm>
            <a:prstGeom prst="downArrow">
              <a:avLst>
                <a:gd name="adj1" fmla="val 50000"/>
                <a:gd name="adj2" fmla="val 755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57371" name="Group 27">
            <a:extLst>
              <a:ext uri="{FF2B5EF4-FFF2-40B4-BE49-F238E27FC236}">
                <a16:creationId xmlns:a16="http://schemas.microsoft.com/office/drawing/2014/main" id="{E70CC60C-22AC-4F00-93FB-F17379EE12C2}"/>
              </a:ext>
            </a:extLst>
          </p:cNvPr>
          <p:cNvGrpSpPr>
            <a:grpSpLocks/>
          </p:cNvGrpSpPr>
          <p:nvPr/>
        </p:nvGrpSpPr>
        <p:grpSpPr bwMode="auto">
          <a:xfrm>
            <a:off x="3171825" y="1557338"/>
            <a:ext cx="2913063" cy="4344987"/>
            <a:chOff x="1998" y="981"/>
            <a:chExt cx="1835" cy="2737"/>
          </a:xfrm>
        </p:grpSpPr>
        <p:sp>
          <p:nvSpPr>
            <p:cNvPr id="47112" name="Line 10">
              <a:extLst>
                <a:ext uri="{FF2B5EF4-FFF2-40B4-BE49-F238E27FC236}">
                  <a16:creationId xmlns:a16="http://schemas.microsoft.com/office/drawing/2014/main" id="{1C716387-E53F-4642-AEF7-285A87F02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042"/>
              <a:ext cx="0" cy="26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13" name="Text Box 6">
              <a:extLst>
                <a:ext uri="{FF2B5EF4-FFF2-40B4-BE49-F238E27FC236}">
                  <a16:creationId xmlns:a16="http://schemas.microsoft.com/office/drawing/2014/main" id="{8DF51FF3-F5D3-4B0A-990C-61590FB73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8" y="981"/>
              <a:ext cx="1808" cy="2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800" b="1">
                  <a:latin typeface="Arial" panose="020B0604020202020204" pitchFamily="34" charset="0"/>
                </a:rPr>
                <a:t>BC - Löschpulver</a:t>
              </a:r>
            </a:p>
            <a:p>
              <a:endParaRPr lang="de-DE" altLang="de-DE" sz="1600">
                <a:latin typeface="Arial" panose="020B0604020202020204" pitchFamily="34" charset="0"/>
              </a:endParaRPr>
            </a:p>
            <a:p>
              <a:r>
                <a:rPr lang="de-DE" altLang="de-DE" sz="1600">
                  <a:latin typeface="Arial" panose="020B0604020202020204" pitchFamily="34" charset="0"/>
                </a:rPr>
                <a:t>- ausreichende Pulverwolke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  (Salze) ist maßgebend</a:t>
              </a:r>
            </a:p>
            <a:p>
              <a:endParaRPr lang="de-DE" altLang="de-DE" sz="1600">
                <a:latin typeface="Arial" panose="020B0604020202020204" pitchFamily="34" charset="0"/>
              </a:endParaRPr>
            </a:p>
            <a:p>
              <a:r>
                <a:rPr lang="de-DE" altLang="de-DE" sz="1600">
                  <a:latin typeface="Arial" panose="020B0604020202020204" pitchFamily="34" charset="0"/>
                </a:rPr>
                <a:t>- keine große Kühlwirkung 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- erheblich große reaktions-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  hemmende Wirkung auf 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  Flamme (Inhibitionseffekt)</a:t>
              </a:r>
            </a:p>
            <a:p>
              <a:endParaRPr lang="de-DE" altLang="de-DE" sz="1600">
                <a:latin typeface="Arial" panose="020B0604020202020204" pitchFamily="34" charset="0"/>
              </a:endParaRPr>
            </a:p>
            <a:p>
              <a:endParaRPr lang="de-DE" altLang="de-DE" sz="1600">
                <a:latin typeface="Arial" panose="020B0604020202020204" pitchFamily="34" charset="0"/>
              </a:endParaRPr>
            </a:p>
            <a:p>
              <a:r>
                <a:rPr lang="de-DE" altLang="de-DE" sz="1600">
                  <a:latin typeface="Arial" panose="020B0604020202020204" pitchFamily="34" charset="0"/>
                </a:rPr>
                <a:t>Erstickende Wirkung durch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Verdünnen der Luft, d.h. Ver-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schieben des Mengenverhält-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nisses von brennbarem Gas /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Dampf und Luftsauerstoff aus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dem reaktionsfähigen Bereich</a:t>
              </a:r>
            </a:p>
          </p:txBody>
        </p:sp>
        <p:sp>
          <p:nvSpPr>
            <p:cNvPr id="47114" name="AutoShape 17">
              <a:extLst>
                <a:ext uri="{FF2B5EF4-FFF2-40B4-BE49-F238E27FC236}">
                  <a16:creationId xmlns:a16="http://schemas.microsoft.com/office/drawing/2014/main" id="{08D1025E-046E-4EAF-A049-98F72173E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662"/>
              <a:ext cx="45" cy="136"/>
            </a:xfrm>
            <a:prstGeom prst="downArrow">
              <a:avLst>
                <a:gd name="adj1" fmla="val 50000"/>
                <a:gd name="adj2" fmla="val 755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7115" name="AutoShape 20">
              <a:extLst>
                <a:ext uri="{FF2B5EF4-FFF2-40B4-BE49-F238E27FC236}">
                  <a16:creationId xmlns:a16="http://schemas.microsoft.com/office/drawing/2014/main" id="{06F07877-433D-48F3-B3DE-47C31CE53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524"/>
              <a:ext cx="45" cy="136"/>
            </a:xfrm>
            <a:prstGeom prst="downArrow">
              <a:avLst>
                <a:gd name="adj1" fmla="val 50000"/>
                <a:gd name="adj2" fmla="val 755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7111" name="Rectangle 25">
            <a:extLst>
              <a:ext uri="{FF2B5EF4-FFF2-40B4-BE49-F238E27FC236}">
                <a16:creationId xmlns:a16="http://schemas.microsoft.com/office/drawing/2014/main" id="{16004195-DAE6-4C98-B851-E52DB7164C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51500" y="6237288"/>
            <a:ext cx="159543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Löschwirkung der Löschpulver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>
            <a:extLst>
              <a:ext uri="{FF2B5EF4-FFF2-40B4-BE49-F238E27FC236}">
                <a16:creationId xmlns:a16="http://schemas.microsoft.com/office/drawing/2014/main" id="{AF81298E-889F-4FC4-9528-F3F064E95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1116013"/>
            <a:ext cx="410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Löschverfahren bei Löschpulver</a:t>
            </a:r>
          </a:p>
        </p:txBody>
      </p:sp>
      <p:grpSp>
        <p:nvGrpSpPr>
          <p:cNvPr id="95250" name="Group 18">
            <a:extLst>
              <a:ext uri="{FF2B5EF4-FFF2-40B4-BE49-F238E27FC236}">
                <a16:creationId xmlns:a16="http://schemas.microsoft.com/office/drawing/2014/main" id="{ADC9DF86-E315-48FA-B3C2-BDB08F98BD2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700213"/>
            <a:ext cx="6996112" cy="3652837"/>
            <a:chOff x="295" y="1071"/>
            <a:chExt cx="4407" cy="2301"/>
          </a:xfrm>
        </p:grpSpPr>
        <p:sp>
          <p:nvSpPr>
            <p:cNvPr id="48138" name="Text Box 5">
              <a:extLst>
                <a:ext uri="{FF2B5EF4-FFF2-40B4-BE49-F238E27FC236}">
                  <a16:creationId xmlns:a16="http://schemas.microsoft.com/office/drawing/2014/main" id="{BEC33AD8-BF4C-4B80-86B3-194F19EEB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" y="1071"/>
              <a:ext cx="37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de-DE" altLang="de-DE" sz="1800">
                  <a:latin typeface="Arial" panose="020B0604020202020204" pitchFamily="34" charset="0"/>
                </a:rPr>
                <a:t>Reaktionshemmende (inhibierende) Löschwirkung in den</a:t>
              </a:r>
            </a:p>
            <a:p>
              <a:pPr algn="ctr"/>
              <a:r>
                <a:rPr lang="de-DE" altLang="de-DE" sz="1800">
                  <a:latin typeface="Arial" panose="020B0604020202020204" pitchFamily="34" charset="0"/>
                </a:rPr>
                <a:t>Brandklassen B und C</a:t>
              </a:r>
            </a:p>
          </p:txBody>
        </p:sp>
        <p:pic>
          <p:nvPicPr>
            <p:cNvPr id="48139" name="Picture 6" descr="Feuer 42">
              <a:extLst>
                <a:ext uri="{FF2B5EF4-FFF2-40B4-BE49-F238E27FC236}">
                  <a16:creationId xmlns:a16="http://schemas.microsoft.com/office/drawing/2014/main" id="{87F22ECD-0F37-4CCF-B157-EB33F3CBA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" y="2465"/>
              <a:ext cx="1487" cy="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0" name="AutoShape 8">
              <a:extLst>
                <a:ext uri="{FF2B5EF4-FFF2-40B4-BE49-F238E27FC236}">
                  <a16:creationId xmlns:a16="http://schemas.microsoft.com/office/drawing/2014/main" id="{162FE58E-4CF9-4248-8598-9D45B6DADD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14758">
              <a:off x="167" y="1747"/>
              <a:ext cx="1269" cy="997"/>
            </a:xfrm>
            <a:prstGeom prst="cloudCallout">
              <a:avLst>
                <a:gd name="adj1" fmla="val -49458"/>
                <a:gd name="adj2" fmla="val 63852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48141" name="AutoShape 9">
              <a:extLst>
                <a:ext uri="{FF2B5EF4-FFF2-40B4-BE49-F238E27FC236}">
                  <a16:creationId xmlns:a16="http://schemas.microsoft.com/office/drawing/2014/main" id="{2D540818-E7D2-4AD3-BE2E-717C83FD4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1558"/>
              <a:ext cx="499" cy="1814"/>
            </a:xfrm>
            <a:prstGeom prst="cube">
              <a:avLst>
                <a:gd name="adj" fmla="val 82764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8142" name="Text Box 10">
              <a:extLst>
                <a:ext uri="{FF2B5EF4-FFF2-40B4-BE49-F238E27FC236}">
                  <a16:creationId xmlns:a16="http://schemas.microsoft.com/office/drawing/2014/main" id="{EE9F7665-090D-4040-8D1E-AF379D466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616169">
              <a:off x="295" y="1966"/>
              <a:ext cx="956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de-DE" altLang="de-DE" sz="1800" b="1">
                  <a:latin typeface="Arial" panose="020B0604020202020204" pitchFamily="34" charset="0"/>
                </a:rPr>
                <a:t>Pulverwolke</a:t>
              </a:r>
            </a:p>
            <a:p>
              <a:pPr algn="ctr">
                <a:lnSpc>
                  <a:spcPct val="130000"/>
                </a:lnSpc>
              </a:pPr>
              <a:r>
                <a:rPr lang="de-DE" altLang="de-DE" sz="1800" b="1">
                  <a:latin typeface="Arial" panose="020B0604020202020204" pitchFamily="34" charset="0"/>
                </a:rPr>
                <a:t>Wandeffekt</a:t>
              </a:r>
            </a:p>
          </p:txBody>
        </p:sp>
      </p:grpSp>
      <p:grpSp>
        <p:nvGrpSpPr>
          <p:cNvPr id="95249" name="Group 17">
            <a:extLst>
              <a:ext uri="{FF2B5EF4-FFF2-40B4-BE49-F238E27FC236}">
                <a16:creationId xmlns:a16="http://schemas.microsoft.com/office/drawing/2014/main" id="{215C0871-ED99-4952-A30A-0088AE86FAE9}"/>
              </a:ext>
            </a:extLst>
          </p:cNvPr>
          <p:cNvGrpSpPr>
            <a:grpSpLocks/>
          </p:cNvGrpSpPr>
          <p:nvPr/>
        </p:nvGrpSpPr>
        <p:grpSpPr bwMode="auto">
          <a:xfrm>
            <a:off x="6342063" y="2905125"/>
            <a:ext cx="1728787" cy="2827338"/>
            <a:chOff x="3995" y="1830"/>
            <a:chExt cx="1089" cy="1781"/>
          </a:xfrm>
        </p:grpSpPr>
        <p:grpSp>
          <p:nvGrpSpPr>
            <p:cNvPr id="48134" name="Group 12">
              <a:extLst>
                <a:ext uri="{FF2B5EF4-FFF2-40B4-BE49-F238E27FC236}">
                  <a16:creationId xmlns:a16="http://schemas.microsoft.com/office/drawing/2014/main" id="{AC1A97EA-8C71-4FF9-8F7B-E6D94A06C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0" y="2873"/>
              <a:ext cx="1044" cy="738"/>
              <a:chOff x="4014" y="2795"/>
              <a:chExt cx="1044" cy="738"/>
            </a:xfrm>
          </p:grpSpPr>
          <p:pic>
            <p:nvPicPr>
              <p:cNvPr id="48136" name="Picture 7" descr="Feuer 23">
                <a:extLst>
                  <a:ext uri="{FF2B5EF4-FFF2-40B4-BE49-F238E27FC236}">
                    <a16:creationId xmlns:a16="http://schemas.microsoft.com/office/drawing/2014/main" id="{EB352016-813C-4D86-90A1-4BB419FA01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3158"/>
                <a:ext cx="89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37" name="AutoShape 11">
                <a:extLst>
                  <a:ext uri="{FF2B5EF4-FFF2-40B4-BE49-F238E27FC236}">
                    <a16:creationId xmlns:a16="http://schemas.microsoft.com/office/drawing/2014/main" id="{44DD4296-2177-46CC-BF5C-7C1DB1AA4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" y="2795"/>
                <a:ext cx="1044" cy="544"/>
              </a:xfrm>
              <a:prstGeom prst="curvedDownArrow">
                <a:avLst>
                  <a:gd name="adj1" fmla="val 38382"/>
                  <a:gd name="adj2" fmla="val 76765"/>
                  <a:gd name="adj3" fmla="val 33333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48135" name="Text Box 13">
              <a:extLst>
                <a:ext uri="{FF2B5EF4-FFF2-40B4-BE49-F238E27FC236}">
                  <a16:creationId xmlns:a16="http://schemas.microsoft.com/office/drawing/2014/main" id="{CDEB9F1A-A92E-478B-B229-E092ADD7D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" y="1830"/>
              <a:ext cx="1052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de-DE" altLang="de-DE" sz="1800">
                  <a:latin typeface="Arial" panose="020B0604020202020204" pitchFamily="34" charset="0"/>
                </a:rPr>
                <a:t>Ersticken</a:t>
              </a:r>
            </a:p>
            <a:p>
              <a:pPr algn="ctr"/>
              <a:r>
                <a:rPr lang="de-DE" altLang="de-DE" sz="1800">
                  <a:latin typeface="Arial" panose="020B0604020202020204" pitchFamily="34" charset="0"/>
                </a:rPr>
                <a:t>durch Trennen</a:t>
              </a:r>
            </a:p>
            <a:p>
              <a:pPr algn="ctr"/>
              <a:r>
                <a:rPr lang="de-DE" altLang="de-DE" sz="1800">
                  <a:latin typeface="Arial" panose="020B0604020202020204" pitchFamily="34" charset="0"/>
                </a:rPr>
                <a:t>in den</a:t>
              </a:r>
            </a:p>
            <a:p>
              <a:pPr algn="ctr"/>
              <a:r>
                <a:rPr lang="de-DE" altLang="de-DE" sz="1800">
                  <a:latin typeface="Arial" panose="020B0604020202020204" pitchFamily="34" charset="0"/>
                </a:rPr>
                <a:t>Brandklassen</a:t>
              </a:r>
            </a:p>
            <a:p>
              <a:pPr algn="ctr"/>
              <a:r>
                <a:rPr lang="de-DE" altLang="de-DE" sz="1800">
                  <a:latin typeface="Arial" panose="020B0604020202020204" pitchFamily="34" charset="0"/>
                </a:rPr>
                <a:t>A und D</a:t>
              </a:r>
            </a:p>
          </p:txBody>
        </p:sp>
      </p:grpSp>
      <p:sp>
        <p:nvSpPr>
          <p:cNvPr id="48133" name="Rectangle 16">
            <a:extLst>
              <a:ext uri="{FF2B5EF4-FFF2-40B4-BE49-F238E27FC236}">
                <a16:creationId xmlns:a16="http://schemas.microsoft.com/office/drawing/2014/main" id="{5154D328-1209-45ED-829D-9A61ED6D5D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95963" y="6237288"/>
            <a:ext cx="16668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Löschverfahren bei Löschpulver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>
            <a:extLst>
              <a:ext uri="{FF2B5EF4-FFF2-40B4-BE49-F238E27FC236}">
                <a16:creationId xmlns:a16="http://schemas.microsoft.com/office/drawing/2014/main" id="{61714894-6839-4AA3-A4EE-71DED0804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16013"/>
            <a:ext cx="678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Günstige Bedingungen des Löschmittels Löschpulver:</a:t>
            </a: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0A847A1C-646A-4CA3-A457-788F151D1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628775"/>
            <a:ext cx="46323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gute Eignung über alle Brandklassen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guter Löscherfolg bei Entstehungsbränden</a:t>
            </a:r>
          </a:p>
        </p:txBody>
      </p:sp>
      <p:sp>
        <p:nvSpPr>
          <p:cNvPr id="49156" name="Rectangle 9">
            <a:extLst>
              <a:ext uri="{FF2B5EF4-FFF2-40B4-BE49-F238E27FC236}">
                <a16:creationId xmlns:a16="http://schemas.microsoft.com/office/drawing/2014/main" id="{87ED0E7B-941D-4DBC-A4A7-2C2D40C8C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19700" y="6308725"/>
            <a:ext cx="2601913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Günstige Bedingungen des Löschmittels Löschpulver</a:t>
            </a:r>
          </a:p>
        </p:txBody>
      </p:sp>
      <p:sp>
        <p:nvSpPr>
          <p:cNvPr id="56330" name="Text Box 10">
            <a:extLst>
              <a:ext uri="{FF2B5EF4-FFF2-40B4-BE49-F238E27FC236}">
                <a16:creationId xmlns:a16="http://schemas.microsoft.com/office/drawing/2014/main" id="{96CD8C7E-D920-4AF4-B340-0CA7ED52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2292350"/>
            <a:ext cx="7489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führt bei allen Flammenbränden zu einer schlagartigen Unterbrechung 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der Verbrennungsreaktion</a:t>
            </a:r>
          </a:p>
        </p:txBody>
      </p:sp>
      <p:sp>
        <p:nvSpPr>
          <p:cNvPr id="56331" name="Text Box 11">
            <a:extLst>
              <a:ext uri="{FF2B5EF4-FFF2-40B4-BE49-F238E27FC236}">
                <a16:creationId xmlns:a16="http://schemas.microsoft.com/office/drawing/2014/main" id="{77CB9561-E600-44E6-AED5-E5490399D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2870200"/>
            <a:ext cx="65500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bildet eine Schmelzschicht auf dem Brandgut, die die Zufuhr  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von Sauerstoff unterbricht</a:t>
            </a:r>
          </a:p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umweltfreundlich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30" grpId="0"/>
      <p:bldP spid="563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>
            <a:extLst>
              <a:ext uri="{FF2B5EF4-FFF2-40B4-BE49-F238E27FC236}">
                <a16:creationId xmlns:a16="http://schemas.microsoft.com/office/drawing/2014/main" id="{5DC184BA-AEAB-454A-AB78-8B613D0B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06488"/>
            <a:ext cx="753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Sicherheitsrelevante Aspekte des Löschmittels Löschpulver: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B84F56A5-DA5A-4C4C-AD68-EA10A7937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6550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Löscherfolg nur bei ausreichend großer Pulverwolke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Sichtbehinderung bzw. Staubbildung durch Löschpulverwolke</a:t>
            </a:r>
          </a:p>
        </p:txBody>
      </p:sp>
      <p:sp>
        <p:nvSpPr>
          <p:cNvPr id="50180" name="Rectangle 8">
            <a:extLst>
              <a:ext uri="{FF2B5EF4-FFF2-40B4-BE49-F238E27FC236}">
                <a16:creationId xmlns:a16="http://schemas.microsoft.com/office/drawing/2014/main" id="{B4B5FF02-AFFE-41B0-BC1D-13C0382641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59338" y="6308725"/>
            <a:ext cx="29527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Sicherheitsrelevante Aspekte des Löschmittels Löschpulver</a:t>
            </a:r>
          </a:p>
        </p:txBody>
      </p:sp>
      <p:sp>
        <p:nvSpPr>
          <p:cNvPr id="55305" name="Text Box 9">
            <a:extLst>
              <a:ext uri="{FF2B5EF4-FFF2-40B4-BE49-F238E27FC236}">
                <a16:creationId xmlns:a16="http://schemas.microsoft.com/office/drawing/2014/main" id="{82F5F588-4AF0-418B-8880-EE727EE1A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2373313"/>
            <a:ext cx="6143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Löschmittelvorrat für ausgedehnte Brände meist begrenzt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Gefahr der Rückzündung</a:t>
            </a:r>
          </a:p>
        </p:txBody>
      </p:sp>
      <p:sp>
        <p:nvSpPr>
          <p:cNvPr id="55306" name="Text Box 10">
            <a:extLst>
              <a:ext uri="{FF2B5EF4-FFF2-40B4-BE49-F238E27FC236}">
                <a16:creationId xmlns:a16="http://schemas.microsoft.com/office/drawing/2014/main" id="{314DCBB3-BDD6-4827-A88D-1F4A5C6F0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032125"/>
            <a:ext cx="62452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beim Löschen von Bränden empfindlicher Anlagen können</a:t>
            </a:r>
          </a:p>
          <a:p>
            <a:pPr>
              <a:lnSpc>
                <a:spcPct val="110000"/>
              </a:lnSpc>
            </a:pPr>
            <a:r>
              <a:rPr lang="de-DE" altLang="de-DE" sz="1800">
                <a:latin typeface="Arial" panose="020B0604020202020204" pitchFamily="34" charset="0"/>
              </a:rPr>
              <a:t>  erhebliche Folgeschäden durch die Verschmutzung der</a:t>
            </a:r>
          </a:p>
          <a:p>
            <a:pPr>
              <a:lnSpc>
                <a:spcPct val="110000"/>
              </a:lnSpc>
            </a:pPr>
            <a:r>
              <a:rPr lang="de-DE" altLang="de-DE" sz="1800">
                <a:latin typeface="Arial" panose="020B0604020202020204" pitchFamily="34" charset="0"/>
              </a:rPr>
              <a:t>  Anlage entstehen (z.B. EDV - Anlagen).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5" grpId="0"/>
      <p:bldP spid="553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>
            <a:extLst>
              <a:ext uri="{FF2B5EF4-FFF2-40B4-BE49-F238E27FC236}">
                <a16:creationId xmlns:a16="http://schemas.microsoft.com/office/drawing/2014/main" id="{A4E3E0FB-DF29-40A3-A16B-B2B227F5C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1101725"/>
            <a:ext cx="474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Einsatzgrundsätze Handfeuerlöscher:</a:t>
            </a:r>
            <a:endParaRPr lang="de-DE" altLang="de-DE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52235" name="Picture 11" descr="feuerloescher_1">
            <a:extLst>
              <a:ext uri="{FF2B5EF4-FFF2-40B4-BE49-F238E27FC236}">
                <a16:creationId xmlns:a16="http://schemas.microsoft.com/office/drawing/2014/main" id="{BA62650C-0A25-46B2-BF8B-1AE2F844B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637463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12">
            <a:extLst>
              <a:ext uri="{FF2B5EF4-FFF2-40B4-BE49-F238E27FC236}">
                <a16:creationId xmlns:a16="http://schemas.microsoft.com/office/drawing/2014/main" id="{5A64B5DA-EFE9-4163-A7C5-A25632938A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48263" y="6308725"/>
            <a:ext cx="1954212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Einsatzgrundsätze Handfeuerlöscher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>
            <a:extLst>
              <a:ext uri="{FF2B5EF4-FFF2-40B4-BE49-F238E27FC236}">
                <a16:creationId xmlns:a16="http://schemas.microsoft.com/office/drawing/2014/main" id="{ECA81582-28FD-4D50-8B08-FDE387BEC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1116013"/>
            <a:ext cx="642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Fortsetzung - Einsatzgrundsätze Handfeuerlöscher:</a:t>
            </a:r>
            <a:endParaRPr lang="de-DE" altLang="de-DE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51209" name="Picture 9" descr="feuerloescher_2">
            <a:extLst>
              <a:ext uri="{FF2B5EF4-FFF2-40B4-BE49-F238E27FC236}">
                <a16:creationId xmlns:a16="http://schemas.microsoft.com/office/drawing/2014/main" id="{D63A1EB1-B16A-420B-B842-888C6E63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657350"/>
            <a:ext cx="72580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10">
            <a:extLst>
              <a:ext uri="{FF2B5EF4-FFF2-40B4-BE49-F238E27FC236}">
                <a16:creationId xmlns:a16="http://schemas.microsoft.com/office/drawing/2014/main" id="{6DE52C72-3EAA-453E-9786-9079389D16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80063" y="6237288"/>
            <a:ext cx="20272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Einsatzgrundsätze Handfeuerlöscher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>
            <a:extLst>
              <a:ext uri="{FF2B5EF4-FFF2-40B4-BE49-F238E27FC236}">
                <a16:creationId xmlns:a16="http://schemas.microsoft.com/office/drawing/2014/main" id="{4D639F62-5DEE-4E2B-9F21-F7D89E69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106488"/>
            <a:ext cx="364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Gefahren beim Löscheinsatz</a:t>
            </a:r>
          </a:p>
        </p:txBody>
      </p:sp>
      <p:grpSp>
        <p:nvGrpSpPr>
          <p:cNvPr id="54280" name="Group 8">
            <a:extLst>
              <a:ext uri="{FF2B5EF4-FFF2-40B4-BE49-F238E27FC236}">
                <a16:creationId xmlns:a16="http://schemas.microsoft.com/office/drawing/2014/main" id="{B1005301-E279-4567-8392-4164F6783CA2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700213"/>
            <a:ext cx="6769100" cy="2592387"/>
            <a:chOff x="884" y="1071"/>
            <a:chExt cx="4264" cy="1633"/>
          </a:xfrm>
        </p:grpSpPr>
        <p:sp>
          <p:nvSpPr>
            <p:cNvPr id="53253" name="Rectangle 4">
              <a:extLst>
                <a:ext uri="{FF2B5EF4-FFF2-40B4-BE49-F238E27FC236}">
                  <a16:creationId xmlns:a16="http://schemas.microsoft.com/office/drawing/2014/main" id="{F35FCA18-F3DA-4BA2-9B38-7B1AD9F5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071"/>
              <a:ext cx="4264" cy="163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de-DE" altLang="de-DE" sz="1800" b="1">
                <a:latin typeface="Arial" panose="020B0604020202020204" pitchFamily="34" charset="0"/>
              </a:endParaRPr>
            </a:p>
            <a:p>
              <a:pPr algn="ctr"/>
              <a:endParaRPr lang="de-DE" altLang="de-DE" sz="1800" b="1">
                <a:latin typeface="Arial" panose="020B0604020202020204" pitchFamily="34" charset="0"/>
              </a:endParaRPr>
            </a:p>
          </p:txBody>
        </p:sp>
        <p:sp>
          <p:nvSpPr>
            <p:cNvPr id="53254" name="Text Box 5">
              <a:extLst>
                <a:ext uri="{FF2B5EF4-FFF2-40B4-BE49-F238E27FC236}">
                  <a16:creationId xmlns:a16="http://schemas.microsoft.com/office/drawing/2014/main" id="{7095B3ED-B734-4875-AC84-CC5516671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174"/>
              <a:ext cx="4028" cy="1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Char char="•"/>
              </a:pPr>
              <a:r>
                <a:rPr lang="de-DE" altLang="de-DE" sz="1800">
                  <a:latin typeface="Arial" panose="020B0604020202020204" pitchFamily="34" charset="0"/>
                </a:rPr>
                <a:t> Elektrische Leitfähigkeit der Schmelzschicht</a:t>
              </a:r>
            </a:p>
            <a:p>
              <a:r>
                <a:rPr lang="de-DE" altLang="de-DE" sz="1800">
                  <a:latin typeface="Arial" panose="020B0604020202020204" pitchFamily="34" charset="0"/>
                </a:rPr>
                <a:t>  (ABC - Pulver ist elektrisch leitfähig und kann zu Stromüber-</a:t>
              </a:r>
            </a:p>
            <a:p>
              <a:r>
                <a:rPr lang="de-DE" altLang="de-DE" sz="1800">
                  <a:latin typeface="Arial" panose="020B0604020202020204" pitchFamily="34" charset="0"/>
                </a:rPr>
                <a:t>  schlägen führen)</a:t>
              </a:r>
            </a:p>
            <a:p>
              <a:r>
                <a:rPr lang="de-DE" altLang="de-DE" sz="1800">
                  <a:latin typeface="Arial" panose="020B0604020202020204" pitchFamily="34" charset="0"/>
                </a:rPr>
                <a:t>		Niederspannung     Hochspannung</a:t>
              </a:r>
            </a:p>
            <a:p>
              <a:r>
                <a:rPr lang="de-DE" altLang="de-DE" sz="1800">
                  <a:latin typeface="Arial" panose="020B0604020202020204" pitchFamily="34" charset="0"/>
                </a:rPr>
                <a:t>                                  </a:t>
              </a:r>
              <a:r>
                <a:rPr lang="de-DE" altLang="de-DE" sz="1800" u="sng">
                  <a:latin typeface="Arial" panose="020B0604020202020204" pitchFamily="34" charset="0"/>
                </a:rPr>
                <a:t>bis 1 kV              &gt;1 kV - 380 kV</a:t>
              </a:r>
            </a:p>
            <a:p>
              <a:r>
                <a:rPr lang="de-DE" altLang="de-DE" sz="1800">
                  <a:latin typeface="Arial" panose="020B0604020202020204" pitchFamily="34" charset="0"/>
                </a:rPr>
                <a:t>  ABC - Pulver               1 m                           --</a:t>
              </a:r>
            </a:p>
            <a:p>
              <a:r>
                <a:rPr lang="de-DE" altLang="de-DE" sz="1800">
                  <a:latin typeface="Arial" panose="020B0604020202020204" pitchFamily="34" charset="0"/>
                </a:rPr>
                <a:t>    BC - Pulver               1 m                         5 m</a:t>
              </a:r>
            </a:p>
            <a:p>
              <a:pPr>
                <a:lnSpc>
                  <a:spcPct val="130000"/>
                </a:lnSpc>
              </a:pPr>
              <a:endParaRPr lang="de-DE" altLang="de-DE" sz="1800" b="1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3252" name="Rectangle 9">
            <a:extLst>
              <a:ext uri="{FF2B5EF4-FFF2-40B4-BE49-F238E27FC236}">
                <a16:creationId xmlns:a16="http://schemas.microsoft.com/office/drawing/2014/main" id="{7DB06F41-286F-48BC-94D1-0501AFAECC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867400" y="6308725"/>
            <a:ext cx="1524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Gefahren beim Löscheinsatz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EA2988D3-C50D-462E-8B18-B96BE7285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1106488"/>
            <a:ext cx="671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Verdana" panose="020B0604030504040204" pitchFamily="34" charset="0"/>
              </a:rPr>
              <a:t>Übersicht über die verschiedenen Löschmittel</a:t>
            </a:r>
          </a:p>
        </p:txBody>
      </p:sp>
      <p:grpSp>
        <p:nvGrpSpPr>
          <p:cNvPr id="85017" name="Group 25">
            <a:extLst>
              <a:ext uri="{FF2B5EF4-FFF2-40B4-BE49-F238E27FC236}">
                <a16:creationId xmlns:a16="http://schemas.microsoft.com/office/drawing/2014/main" id="{4A65ABA6-CBB4-4CBD-90EC-C556774252E8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3814763"/>
            <a:ext cx="5727700" cy="1079500"/>
            <a:chOff x="535" y="2403"/>
            <a:chExt cx="3608" cy="680"/>
          </a:xfrm>
        </p:grpSpPr>
        <p:sp>
          <p:nvSpPr>
            <p:cNvPr id="17426" name="Text Box 6">
              <a:extLst>
                <a:ext uri="{FF2B5EF4-FFF2-40B4-BE49-F238E27FC236}">
                  <a16:creationId xmlns:a16="http://schemas.microsoft.com/office/drawing/2014/main" id="{76157275-A374-4857-BAD3-A12E738B2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" y="2811"/>
              <a:ext cx="10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Verdana" panose="020B0604030504040204" pitchFamily="34" charset="0"/>
                </a:rPr>
                <a:t>Löschpulver</a:t>
              </a:r>
            </a:p>
          </p:txBody>
        </p:sp>
        <p:sp>
          <p:nvSpPr>
            <p:cNvPr id="17427" name="Line 10">
              <a:extLst>
                <a:ext uri="{FF2B5EF4-FFF2-40B4-BE49-F238E27FC236}">
                  <a16:creationId xmlns:a16="http://schemas.microsoft.com/office/drawing/2014/main" id="{F27FC891-DC68-4339-BF7C-89EACD501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" y="3038"/>
              <a:ext cx="303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7428" name="Picture 12">
              <a:extLst>
                <a:ext uri="{FF2B5EF4-FFF2-40B4-BE49-F238E27FC236}">
                  <a16:creationId xmlns:a16="http://schemas.microsoft.com/office/drawing/2014/main" id="{1E6EB7A0-375B-4BE3-8E45-AC20D8A93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" y="2403"/>
              <a:ext cx="478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5018" name="Group 26">
            <a:extLst>
              <a:ext uri="{FF2B5EF4-FFF2-40B4-BE49-F238E27FC236}">
                <a16:creationId xmlns:a16="http://schemas.microsoft.com/office/drawing/2014/main" id="{321F3310-61DD-4A82-A5EC-B58E0D96C29C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4797425"/>
            <a:ext cx="7002462" cy="1079500"/>
            <a:chOff x="521" y="3022"/>
            <a:chExt cx="4411" cy="680"/>
          </a:xfrm>
        </p:grpSpPr>
        <p:sp>
          <p:nvSpPr>
            <p:cNvPr id="17423" name="Text Box 7">
              <a:extLst>
                <a:ext uri="{FF2B5EF4-FFF2-40B4-BE49-F238E27FC236}">
                  <a16:creationId xmlns:a16="http://schemas.microsoft.com/office/drawing/2014/main" id="{C58DC512-A771-4D00-9F40-BFA2B3538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3447"/>
              <a:ext cx="15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Verdana" panose="020B0604030504040204" pitchFamily="34" charset="0"/>
                </a:rPr>
                <a:t>Kohlenstoffdioxid</a:t>
              </a:r>
            </a:p>
          </p:txBody>
        </p:sp>
        <p:sp>
          <p:nvSpPr>
            <p:cNvPr id="17424" name="Line 11">
              <a:extLst>
                <a:ext uri="{FF2B5EF4-FFF2-40B4-BE49-F238E27FC236}">
                  <a16:creationId xmlns:a16="http://schemas.microsoft.com/office/drawing/2014/main" id="{50864A71-F9FC-412E-8E6E-6D1CE1C48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3674"/>
              <a:ext cx="38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7425" name="Picture 13">
              <a:extLst>
                <a:ext uri="{FF2B5EF4-FFF2-40B4-BE49-F238E27FC236}">
                  <a16:creationId xmlns:a16="http://schemas.microsoft.com/office/drawing/2014/main" id="{E6FB9A2B-0CD2-4BA8-B4DD-27D0340EA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3022"/>
              <a:ext cx="524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5016" name="Group 24">
            <a:extLst>
              <a:ext uri="{FF2B5EF4-FFF2-40B4-BE49-F238E27FC236}">
                <a16:creationId xmlns:a16="http://schemas.microsoft.com/office/drawing/2014/main" id="{CFB8526E-073D-435E-B110-D1E47F5DDBB0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2662238"/>
            <a:ext cx="5180012" cy="1087437"/>
            <a:chOff x="535" y="1677"/>
            <a:chExt cx="3263" cy="685"/>
          </a:xfrm>
        </p:grpSpPr>
        <p:sp>
          <p:nvSpPr>
            <p:cNvPr id="17420" name="Text Box 5">
              <a:extLst>
                <a:ext uri="{FF2B5EF4-FFF2-40B4-BE49-F238E27FC236}">
                  <a16:creationId xmlns:a16="http://schemas.microsoft.com/office/drawing/2014/main" id="{EE0CD944-FE68-4F09-BF77-35C41FD57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" y="2131"/>
              <a:ext cx="1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Verdana" panose="020B0604030504040204" pitchFamily="34" charset="0"/>
                </a:rPr>
                <a:t>Löschschaum</a:t>
              </a:r>
            </a:p>
          </p:txBody>
        </p:sp>
        <p:sp>
          <p:nvSpPr>
            <p:cNvPr id="17421" name="Line 9">
              <a:extLst>
                <a:ext uri="{FF2B5EF4-FFF2-40B4-BE49-F238E27FC236}">
                  <a16:creationId xmlns:a16="http://schemas.microsoft.com/office/drawing/2014/main" id="{167787AE-4CE9-4B66-8D5F-CC52384C6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" y="2358"/>
              <a:ext cx="226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7422" name="Picture 15" descr="Mittelschaumrohr">
              <a:extLst>
                <a:ext uri="{FF2B5EF4-FFF2-40B4-BE49-F238E27FC236}">
                  <a16:creationId xmlns:a16="http://schemas.microsoft.com/office/drawing/2014/main" id="{B4ECFDBC-5BEB-43D2-B969-11FAEF2E5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" y="1677"/>
              <a:ext cx="95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5015" name="Group 23">
            <a:extLst>
              <a:ext uri="{FF2B5EF4-FFF2-40B4-BE49-F238E27FC236}">
                <a16:creationId xmlns:a16="http://schemas.microsoft.com/office/drawing/2014/main" id="{11979943-4005-4CAB-A2F7-746A8DE65D9D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628775"/>
            <a:ext cx="4321175" cy="1106488"/>
            <a:chOff x="521" y="1026"/>
            <a:chExt cx="2722" cy="697"/>
          </a:xfrm>
        </p:grpSpPr>
        <p:sp>
          <p:nvSpPr>
            <p:cNvPr id="17416" name="Text Box 4">
              <a:extLst>
                <a:ext uri="{FF2B5EF4-FFF2-40B4-BE49-F238E27FC236}">
                  <a16:creationId xmlns:a16="http://schemas.microsoft.com/office/drawing/2014/main" id="{9DED8890-8E75-44C1-A8BB-CD861D39C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451"/>
              <a:ext cx="7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Verdana" panose="020B0604030504040204" pitchFamily="34" charset="0"/>
                </a:rPr>
                <a:t>Wasser</a:t>
              </a:r>
            </a:p>
          </p:txBody>
        </p:sp>
        <p:sp>
          <p:nvSpPr>
            <p:cNvPr id="17417" name="Line 8">
              <a:extLst>
                <a:ext uri="{FF2B5EF4-FFF2-40B4-BE49-F238E27FC236}">
                  <a16:creationId xmlns:a16="http://schemas.microsoft.com/office/drawing/2014/main" id="{27487B4B-11ED-4030-A901-60138E81B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" y="1677"/>
              <a:ext cx="14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7418" name="Picture 14" descr="Mehrzweckstrahlrohre">
              <a:extLst>
                <a:ext uri="{FF2B5EF4-FFF2-40B4-BE49-F238E27FC236}">
                  <a16:creationId xmlns:a16="http://schemas.microsoft.com/office/drawing/2014/main" id="{11157392-6817-416C-97CA-540D3A544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" y="1042"/>
              <a:ext cx="54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9" descr="Hohl I">
              <a:extLst>
                <a:ext uri="{FF2B5EF4-FFF2-40B4-BE49-F238E27FC236}">
                  <a16:creationId xmlns:a16="http://schemas.microsoft.com/office/drawing/2014/main" id="{0F9FD6BF-7CCF-4D50-AF27-FFA3E6933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026"/>
              <a:ext cx="54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Rectangle 22">
            <a:extLst>
              <a:ext uri="{FF2B5EF4-FFF2-40B4-BE49-F238E27FC236}">
                <a16:creationId xmlns:a16="http://schemas.microsoft.com/office/drawing/2014/main" id="{00C99BA5-C71E-47EC-B86B-4434340FAA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64163" y="6308725"/>
            <a:ext cx="209867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Übersicht der verschiedenen Löschmittel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5">
            <a:extLst>
              <a:ext uri="{FF2B5EF4-FFF2-40B4-BE49-F238E27FC236}">
                <a16:creationId xmlns:a16="http://schemas.microsoft.com/office/drawing/2014/main" id="{818D043F-6571-4462-8001-90F343FC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116013"/>
            <a:ext cx="4021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Maßnahmen zum Umweltschutz</a:t>
            </a:r>
          </a:p>
        </p:txBody>
      </p:sp>
      <p:sp>
        <p:nvSpPr>
          <p:cNvPr id="96262" name="Text Box 6">
            <a:extLst>
              <a:ext uri="{FF2B5EF4-FFF2-40B4-BE49-F238E27FC236}">
                <a16:creationId xmlns:a16="http://schemas.microsoft.com/office/drawing/2014/main" id="{98BC4462-A45D-446E-81DC-39799BDE2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628775"/>
            <a:ext cx="625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Im allgemeinen ist Löschpulver nicht gesundheitsschädlich</a:t>
            </a:r>
          </a:p>
        </p:txBody>
      </p:sp>
      <p:sp>
        <p:nvSpPr>
          <p:cNvPr id="96263" name="Text Box 7">
            <a:extLst>
              <a:ext uri="{FF2B5EF4-FFF2-40B4-BE49-F238E27FC236}">
                <a16:creationId xmlns:a16="http://schemas.microsoft.com/office/drawing/2014/main" id="{1F101AD7-C3D2-4548-84A1-1B1E42B91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4049713"/>
            <a:ext cx="68548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 b="1">
                <a:solidFill>
                  <a:srgbClr val="CC3300"/>
                </a:solidFill>
                <a:latin typeface="Arial" panose="020B0604020202020204" pitchFamily="34" charset="0"/>
              </a:rPr>
              <a:t>Maßnahmen bei Löschübungen: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Nur auf dichten Flächen üben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anschließend Löschpulver aufnehmen und gesondert entsorgen.</a:t>
            </a:r>
          </a:p>
        </p:txBody>
      </p:sp>
      <p:sp>
        <p:nvSpPr>
          <p:cNvPr id="54277" name="Rectangle 11">
            <a:extLst>
              <a:ext uri="{FF2B5EF4-FFF2-40B4-BE49-F238E27FC236}">
                <a16:creationId xmlns:a16="http://schemas.microsoft.com/office/drawing/2014/main" id="{3A2C3C4D-621C-427A-B5C6-85B6C9D741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92725" y="6308725"/>
            <a:ext cx="18097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Maßnahmen zum Umweltschutz</a:t>
            </a:r>
          </a:p>
        </p:txBody>
      </p:sp>
      <p:sp>
        <p:nvSpPr>
          <p:cNvPr id="96268" name="Text Box 12">
            <a:extLst>
              <a:ext uri="{FF2B5EF4-FFF2-40B4-BE49-F238E27FC236}">
                <a16:creationId xmlns:a16="http://schemas.microsoft.com/office/drawing/2014/main" id="{4CE3B6FA-84AC-47A7-940B-3F527AFB1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1981200"/>
            <a:ext cx="68167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die Entsorgung von Löschmittelrückständen muss entsprechend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den gesetzlichen Regelungen erfolgen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- Löschpulver darf mit Hausmüll </a:t>
            </a:r>
            <a:r>
              <a:rPr lang="de-DE" altLang="de-DE" sz="1800" u="sng">
                <a:latin typeface="Arial" panose="020B0604020202020204" pitchFamily="34" charset="0"/>
              </a:rPr>
              <a:t>nicht</a:t>
            </a:r>
            <a:r>
              <a:rPr lang="de-DE" altLang="de-DE" sz="1800">
                <a:latin typeface="Arial" panose="020B0604020202020204" pitchFamily="34" charset="0"/>
              </a:rPr>
              <a:t> entsorgt werden</a:t>
            </a:r>
          </a:p>
        </p:txBody>
      </p:sp>
      <p:sp>
        <p:nvSpPr>
          <p:cNvPr id="96269" name="Text Box 13">
            <a:extLst>
              <a:ext uri="{FF2B5EF4-FFF2-40B4-BE49-F238E27FC236}">
                <a16:creationId xmlns:a16="http://schemas.microsoft.com/office/drawing/2014/main" id="{09211036-736E-4413-9DAB-3849B16DF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2870200"/>
            <a:ext cx="6559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in Wasserschutzgebieten und Bundeswassereinzugsgebieten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von öffentlichen und privaten Trinkwassergewinnungsanlagen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hat die Durchführung von Übungen zu unterbleiben.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  <p:bldP spid="96263" grpId="0"/>
      <p:bldP spid="96268" grpId="0"/>
      <p:bldP spid="962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>
            <a:extLst>
              <a:ext uri="{FF2B5EF4-FFF2-40B4-BE49-F238E27FC236}">
                <a16:creationId xmlns:a16="http://schemas.microsoft.com/office/drawing/2014/main" id="{8B9FF1DF-6009-406C-8797-041AB2712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1060450"/>
            <a:ext cx="57769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 Anwendungsmöglichkeiten</a:t>
            </a:r>
            <a:r>
              <a:rPr lang="de-DE" altLang="de-DE"/>
              <a:t> </a:t>
            </a:r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des Löschmittels 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Kohlenstoffdioxid (CO</a:t>
            </a:r>
            <a:r>
              <a:rPr lang="de-DE" altLang="de-DE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de-DE" altLang="de-DE" b="1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  <a:endParaRPr lang="de-DE" altLang="de-DE" sz="20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id="{FA8CD4AD-8E5D-40F4-9DF4-A03E8180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9138"/>
            <a:ext cx="7677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Kohlenstoffdioxid ist ein gasförmiges Löschmittel mit einer Sauerstoff ver-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drängenden Wirkung.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Im Freien ist es als Löschmittel weniger wirkungsvoll als in geschlossenen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Räumen. 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Es verflüchtigt sich sehr rasch ohne jeglichen Rückstand und ohne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chemische Einwirkungen.</a:t>
            </a:r>
          </a:p>
        </p:txBody>
      </p:sp>
      <p:sp>
        <p:nvSpPr>
          <p:cNvPr id="55300" name="Rectangle 8">
            <a:extLst>
              <a:ext uri="{FF2B5EF4-FFF2-40B4-BE49-F238E27FC236}">
                <a16:creationId xmlns:a16="http://schemas.microsoft.com/office/drawing/2014/main" id="{3B79D5B2-D4CC-43FA-992E-CBA0C983A2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2363" y="6308725"/>
            <a:ext cx="302418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Anwendungsmöglichkeiten des Löschmittels Kohlenstoffdioxid</a:t>
            </a:r>
          </a:p>
        </p:txBody>
      </p:sp>
      <p:sp>
        <p:nvSpPr>
          <p:cNvPr id="53257" name="Text Box 9">
            <a:extLst>
              <a:ext uri="{FF2B5EF4-FFF2-40B4-BE49-F238E27FC236}">
                <a16:creationId xmlns:a16="http://schemas.microsoft.com/office/drawing/2014/main" id="{3E404C00-C4A6-4B45-8BA6-47883DF35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3789363"/>
            <a:ext cx="7753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Kohlenstoffdioxid wird von den Feuerwehren vornehmlich mittels tragbaren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oder fahrbaren Feuerlöschern eingesetzt, darüber hinaus auch in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stationären Löschanlagen.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>
            <a:extLst>
              <a:ext uri="{FF2B5EF4-FFF2-40B4-BE49-F238E27FC236}">
                <a16:creationId xmlns:a16="http://schemas.microsoft.com/office/drawing/2014/main" id="{8928608C-30D1-4DF9-92A5-B942090CF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116013"/>
            <a:ext cx="462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Eigenschaften des Löschmittels CO</a:t>
            </a:r>
            <a:r>
              <a:rPr lang="de-DE" altLang="de-DE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E5893CC6-0D01-451D-BF19-DDFC4AE09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628775"/>
            <a:ext cx="4378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farb-, geschmack- und geruchloses Gas</a:t>
            </a: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3F7BD66D-315B-481D-AB15-52B735654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989138"/>
            <a:ext cx="592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1,5-mal schwerer als Luft (Ausbreitung vom Boden her)</a:t>
            </a:r>
          </a:p>
        </p:txBody>
      </p:sp>
      <p:sp>
        <p:nvSpPr>
          <p:cNvPr id="98310" name="Text Box 6">
            <a:extLst>
              <a:ext uri="{FF2B5EF4-FFF2-40B4-BE49-F238E27FC236}">
                <a16:creationId xmlns:a16="http://schemas.microsoft.com/office/drawing/2014/main" id="{A66DA462-9B81-4B4F-A3CF-190DCF6B9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349500"/>
            <a:ext cx="615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Oxidationsprodukt des Kohlenstoffs (CO</a:t>
            </a:r>
            <a:r>
              <a:rPr lang="de-DE" altLang="de-DE" sz="2000" baseline="-25000">
                <a:latin typeface="Arial" panose="020B0604020202020204" pitchFamily="34" charset="0"/>
              </a:rPr>
              <a:t>2</a:t>
            </a:r>
            <a:r>
              <a:rPr lang="de-DE" altLang="de-DE" sz="1800">
                <a:latin typeface="Arial" panose="020B0604020202020204" pitchFamily="34" charset="0"/>
              </a:rPr>
              <a:t>-Gewinnung aus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der Atmosphäre)</a:t>
            </a:r>
          </a:p>
        </p:txBody>
      </p:sp>
      <p:sp>
        <p:nvSpPr>
          <p:cNvPr id="98311" name="Text Box 7">
            <a:extLst>
              <a:ext uri="{FF2B5EF4-FFF2-40B4-BE49-F238E27FC236}">
                <a16:creationId xmlns:a16="http://schemas.microsoft.com/office/drawing/2014/main" id="{5E1B9C66-86BD-498F-BD6E-C7D3AFC46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997200"/>
            <a:ext cx="2574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elektrisch nicht leitend</a:t>
            </a:r>
          </a:p>
        </p:txBody>
      </p:sp>
      <p:sp>
        <p:nvSpPr>
          <p:cNvPr id="98312" name="Text Box 8">
            <a:extLst>
              <a:ext uri="{FF2B5EF4-FFF2-40B4-BE49-F238E27FC236}">
                <a16:creationId xmlns:a16="http://schemas.microsoft.com/office/drawing/2014/main" id="{1F9BA615-4AEF-498A-87A3-9D4586C2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357563"/>
            <a:ext cx="4606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Löschwirkung: Ersticken durch Verdünnen</a:t>
            </a:r>
          </a:p>
        </p:txBody>
      </p:sp>
      <p:sp>
        <p:nvSpPr>
          <p:cNvPr id="98313" name="Text Box 9">
            <a:extLst>
              <a:ext uri="{FF2B5EF4-FFF2-40B4-BE49-F238E27FC236}">
                <a16:creationId xmlns:a16="http://schemas.microsoft.com/office/drawing/2014/main" id="{A88B8A27-1D3D-44DD-BAF5-B60A5AD9F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717925"/>
            <a:ext cx="5102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bis ca. 5 Vol. % für den Menschen ungefährlich</a:t>
            </a:r>
          </a:p>
        </p:txBody>
      </p:sp>
      <p:sp>
        <p:nvSpPr>
          <p:cNvPr id="98314" name="Text Box 10">
            <a:extLst>
              <a:ext uri="{FF2B5EF4-FFF2-40B4-BE49-F238E27FC236}">
                <a16:creationId xmlns:a16="http://schemas.microsoft.com/office/drawing/2014/main" id="{BF85F90A-C0D4-44D1-8CAB-1B210092C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078288"/>
            <a:ext cx="69691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höhere Konzentrationen wirken zunächst stark anregend, darüber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hinaus aber lähmend auf das Atemzentrum und verursachen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Bewusstlosigkeit und Tod.</a:t>
            </a:r>
          </a:p>
        </p:txBody>
      </p:sp>
      <p:sp>
        <p:nvSpPr>
          <p:cNvPr id="56330" name="Rectangle 15">
            <a:extLst>
              <a:ext uri="{FF2B5EF4-FFF2-40B4-BE49-F238E27FC236}">
                <a16:creationId xmlns:a16="http://schemas.microsoft.com/office/drawing/2014/main" id="{A1C56C06-E52D-49B9-B837-CB11077996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19700" y="6308725"/>
            <a:ext cx="2532063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Eigenschaften des Löschmittels Kohlenstoffdioxid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09" grpId="0"/>
      <p:bldP spid="98310" grpId="0"/>
      <p:bldP spid="98311" grpId="0"/>
      <p:bldP spid="98312" grpId="0"/>
      <p:bldP spid="98313" grpId="0"/>
      <p:bldP spid="983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9">
            <a:extLst>
              <a:ext uri="{FF2B5EF4-FFF2-40B4-BE49-F238E27FC236}">
                <a16:creationId xmlns:a16="http://schemas.microsoft.com/office/drawing/2014/main" id="{F9525CCE-3D39-4069-92DA-FD6E9AE43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106488"/>
            <a:ext cx="4916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Arten der tragbaren CO</a:t>
            </a:r>
            <a:r>
              <a:rPr lang="de-DE" altLang="de-DE" sz="20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 - Feuerlöscher</a:t>
            </a:r>
            <a:endParaRPr lang="de-DE" altLang="de-DE" sz="2000">
              <a:latin typeface="Arial" panose="020B0604020202020204" pitchFamily="34" charset="0"/>
            </a:endParaRPr>
          </a:p>
        </p:txBody>
      </p:sp>
      <p:grpSp>
        <p:nvGrpSpPr>
          <p:cNvPr id="50195" name="Group 19">
            <a:extLst>
              <a:ext uri="{FF2B5EF4-FFF2-40B4-BE49-F238E27FC236}">
                <a16:creationId xmlns:a16="http://schemas.microsoft.com/office/drawing/2014/main" id="{439EE3A7-24A2-4669-881D-1C17AB734BA7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196975"/>
            <a:ext cx="1843087" cy="4081463"/>
            <a:chOff x="521" y="754"/>
            <a:chExt cx="1161" cy="2571"/>
          </a:xfrm>
        </p:grpSpPr>
        <p:sp>
          <p:nvSpPr>
            <p:cNvPr id="57356" name="Text Box 4">
              <a:extLst>
                <a:ext uri="{FF2B5EF4-FFF2-40B4-BE49-F238E27FC236}">
                  <a16:creationId xmlns:a16="http://schemas.microsoft.com/office/drawing/2014/main" id="{0D3EA9A3-A30E-4F95-89AE-7ACAED69B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3094"/>
              <a:ext cx="8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>
                  <a:latin typeface="Arial" panose="020B0604020202020204" pitchFamily="34" charset="0"/>
                </a:rPr>
                <a:t>Schneerohr</a:t>
              </a:r>
            </a:p>
          </p:txBody>
        </p:sp>
        <p:pic>
          <p:nvPicPr>
            <p:cNvPr id="57357" name="Picture 10" descr="total_CO5kg">
              <a:extLst>
                <a:ext uri="{FF2B5EF4-FFF2-40B4-BE49-F238E27FC236}">
                  <a16:creationId xmlns:a16="http://schemas.microsoft.com/office/drawing/2014/main" id="{7D8614A1-F21D-4CB4-B0E2-CD46FDDC6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754"/>
              <a:ext cx="1088" cy="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92" name="Group 16">
            <a:extLst>
              <a:ext uri="{FF2B5EF4-FFF2-40B4-BE49-F238E27FC236}">
                <a16:creationId xmlns:a16="http://schemas.microsoft.com/office/drawing/2014/main" id="{03A39B63-366B-4CFE-A339-2367D068C9C0}"/>
              </a:ext>
            </a:extLst>
          </p:cNvPr>
          <p:cNvGrpSpPr>
            <a:grpSpLocks/>
          </p:cNvGrpSpPr>
          <p:nvPr/>
        </p:nvGrpSpPr>
        <p:grpSpPr bwMode="auto">
          <a:xfrm>
            <a:off x="3783013" y="1916113"/>
            <a:ext cx="1433512" cy="3362325"/>
            <a:chOff x="2281" y="1207"/>
            <a:chExt cx="903" cy="2118"/>
          </a:xfrm>
        </p:grpSpPr>
        <p:sp>
          <p:nvSpPr>
            <p:cNvPr id="57354" name="Text Box 5">
              <a:extLst>
                <a:ext uri="{FF2B5EF4-FFF2-40B4-BE49-F238E27FC236}">
                  <a16:creationId xmlns:a16="http://schemas.microsoft.com/office/drawing/2014/main" id="{B4A5EFF2-DD2B-4F82-882E-71E74CC70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" y="3094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>
                  <a:latin typeface="Arial" panose="020B0604020202020204" pitchFamily="34" charset="0"/>
                </a:rPr>
                <a:t>Nebeldüse</a:t>
              </a:r>
            </a:p>
          </p:txBody>
        </p:sp>
        <p:pic>
          <p:nvPicPr>
            <p:cNvPr id="57355" name="Picture 11" descr="total_CO2kgA">
              <a:extLst>
                <a:ext uri="{FF2B5EF4-FFF2-40B4-BE49-F238E27FC236}">
                  <a16:creationId xmlns:a16="http://schemas.microsoft.com/office/drawing/2014/main" id="{48EA575F-D684-45DA-88D0-BF92AAD61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" y="1207"/>
              <a:ext cx="903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96" name="Group 20">
            <a:extLst>
              <a:ext uri="{FF2B5EF4-FFF2-40B4-BE49-F238E27FC236}">
                <a16:creationId xmlns:a16="http://schemas.microsoft.com/office/drawing/2014/main" id="{F340BFFD-ED82-4052-A412-93D5F63013B3}"/>
              </a:ext>
            </a:extLst>
          </p:cNvPr>
          <p:cNvGrpSpPr>
            <a:grpSpLocks/>
          </p:cNvGrpSpPr>
          <p:nvPr/>
        </p:nvGrpSpPr>
        <p:grpSpPr bwMode="auto">
          <a:xfrm>
            <a:off x="6415088" y="1700213"/>
            <a:ext cx="1685925" cy="3559175"/>
            <a:chOff x="4041" y="1071"/>
            <a:chExt cx="1062" cy="2242"/>
          </a:xfrm>
        </p:grpSpPr>
        <p:sp>
          <p:nvSpPr>
            <p:cNvPr id="57352" name="Text Box 6">
              <a:extLst>
                <a:ext uri="{FF2B5EF4-FFF2-40B4-BE49-F238E27FC236}">
                  <a16:creationId xmlns:a16="http://schemas.microsoft.com/office/drawing/2014/main" id="{E11D94AD-50D6-41ED-B166-B0000B4FA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0" y="3082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>
                  <a:latin typeface="Arial" panose="020B0604020202020204" pitchFamily="34" charset="0"/>
                </a:rPr>
                <a:t>Gasdüse</a:t>
              </a:r>
            </a:p>
          </p:txBody>
        </p:sp>
        <p:pic>
          <p:nvPicPr>
            <p:cNvPr id="57353" name="Picture 12" descr="total_CO2kgSE">
              <a:extLst>
                <a:ext uri="{FF2B5EF4-FFF2-40B4-BE49-F238E27FC236}">
                  <a16:creationId xmlns:a16="http://schemas.microsoft.com/office/drawing/2014/main" id="{89D93DF3-B6DC-4E3C-9D54-B64EC5C51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" y="1071"/>
              <a:ext cx="1062" cy="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50" name="Rectangle 13">
            <a:extLst>
              <a:ext uri="{FF2B5EF4-FFF2-40B4-BE49-F238E27FC236}">
                <a16:creationId xmlns:a16="http://schemas.microsoft.com/office/drawing/2014/main" id="{F231C496-F75F-4FCA-92D3-D597FA815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229225"/>
            <a:ext cx="17907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000" b="1">
                <a:latin typeface="Arial" panose="020B0604020202020204" pitchFamily="34" charset="0"/>
              </a:rPr>
              <a:t>Bildquelle: Firma TOTAL-Feuerschutz</a:t>
            </a:r>
          </a:p>
        </p:txBody>
      </p:sp>
      <p:sp>
        <p:nvSpPr>
          <p:cNvPr id="57351" name="Rectangle 18">
            <a:extLst>
              <a:ext uri="{FF2B5EF4-FFF2-40B4-BE49-F238E27FC236}">
                <a16:creationId xmlns:a16="http://schemas.microsoft.com/office/drawing/2014/main" id="{E62FD6AB-04A5-44FA-9C77-DB0C800A56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19700" y="6237288"/>
            <a:ext cx="23876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Arten der tragbaren Kohlenstoffdioxid Löscher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8">
            <a:extLst>
              <a:ext uri="{FF2B5EF4-FFF2-40B4-BE49-F238E27FC236}">
                <a16:creationId xmlns:a16="http://schemas.microsoft.com/office/drawing/2014/main" id="{A09710A1-E57E-4492-8BE5-19B440669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106488"/>
            <a:ext cx="486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Einsatzbereiche des Löschmittels CO</a:t>
            </a:r>
            <a:r>
              <a:rPr lang="de-DE" altLang="de-DE" sz="20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de-DE" altLang="de-DE" sz="1800" b="1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de-DE" altLang="de-DE" sz="2000">
              <a:latin typeface="Arial" panose="020B0604020202020204" pitchFamily="34" charset="0"/>
            </a:endParaRPr>
          </a:p>
        </p:txBody>
      </p:sp>
      <p:sp>
        <p:nvSpPr>
          <p:cNvPr id="97290" name="Text Box 10">
            <a:extLst>
              <a:ext uri="{FF2B5EF4-FFF2-40B4-BE49-F238E27FC236}">
                <a16:creationId xmlns:a16="http://schemas.microsoft.com/office/drawing/2014/main" id="{A8D12CAC-9E5B-4F7C-AD2D-45D5510F5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628775"/>
            <a:ext cx="5454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de-DE" altLang="de-DE" sz="1800">
                <a:latin typeface="Arial" panose="020B0604020202020204" pitchFamily="34" charset="0"/>
              </a:rPr>
              <a:t> sauberstes Löschmittel ohne Rückstände</a:t>
            </a:r>
          </a:p>
          <a:p>
            <a:pPr>
              <a:buFontTx/>
              <a:buChar char="-"/>
            </a:pPr>
            <a:r>
              <a:rPr lang="de-DE" altLang="de-DE" sz="1800">
                <a:latin typeface="Arial" panose="020B0604020202020204" pitchFamily="34" charset="0"/>
              </a:rPr>
              <a:t> wirksam nur bei Bränden der Brandklasse B und C</a:t>
            </a:r>
          </a:p>
          <a:p>
            <a:pPr>
              <a:buFontTx/>
              <a:buChar char="-"/>
            </a:pPr>
            <a:r>
              <a:rPr lang="de-DE" altLang="de-DE" sz="1800">
                <a:latin typeface="Arial" panose="020B0604020202020204" pitchFamily="34" charset="0"/>
              </a:rPr>
              <a:t> nur in geschlossenen Räumen anwendbar</a:t>
            </a:r>
          </a:p>
        </p:txBody>
      </p:sp>
      <p:sp>
        <p:nvSpPr>
          <p:cNvPr id="97291" name="Text Box 11">
            <a:extLst>
              <a:ext uri="{FF2B5EF4-FFF2-40B4-BE49-F238E27FC236}">
                <a16:creationId xmlns:a16="http://schemas.microsoft.com/office/drawing/2014/main" id="{9AE55380-963D-438E-B393-4E5A4CB04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09863"/>
            <a:ext cx="64325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CO</a:t>
            </a:r>
            <a:r>
              <a:rPr lang="de-DE" altLang="de-DE" sz="1800" b="1" baseline="-25000">
                <a:latin typeface="Arial" panose="020B0604020202020204" pitchFamily="34" charset="0"/>
              </a:rPr>
              <a:t>2</a:t>
            </a:r>
            <a:r>
              <a:rPr lang="de-DE" altLang="de-DE" sz="1800">
                <a:latin typeface="Arial" panose="020B0604020202020204" pitchFamily="34" charset="0"/>
              </a:rPr>
              <a:t>-Gas: - als Raumschutz anwendbar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	  - freies Ausströmen unter Druck bei hoher Austritts-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	    geschwindigkeit</a:t>
            </a:r>
          </a:p>
        </p:txBody>
      </p:sp>
      <p:sp>
        <p:nvSpPr>
          <p:cNvPr id="97292" name="Text Box 12">
            <a:extLst>
              <a:ext uri="{FF2B5EF4-FFF2-40B4-BE49-F238E27FC236}">
                <a16:creationId xmlns:a16="http://schemas.microsoft.com/office/drawing/2014/main" id="{09E99827-A4A5-4506-B6BA-54D5F9E9B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717925"/>
            <a:ext cx="719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CO</a:t>
            </a:r>
            <a:r>
              <a:rPr lang="de-DE" altLang="de-DE" sz="1800" b="1" baseline="-25000">
                <a:latin typeface="Arial" panose="020B0604020202020204" pitchFamily="34" charset="0"/>
              </a:rPr>
              <a:t>2</a:t>
            </a:r>
            <a:r>
              <a:rPr lang="de-DE" altLang="de-DE" sz="1800">
                <a:latin typeface="Arial" panose="020B0604020202020204" pitchFamily="34" charset="0"/>
              </a:rPr>
              <a:t>-Nebel: - als Objektschutz anwendbar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	     - Handhabung in Labors, Relaisstationen, EDV - Anlagen</a:t>
            </a:r>
          </a:p>
        </p:txBody>
      </p:sp>
      <p:sp>
        <p:nvSpPr>
          <p:cNvPr id="97293" name="Text Box 13">
            <a:extLst>
              <a:ext uri="{FF2B5EF4-FFF2-40B4-BE49-F238E27FC236}">
                <a16:creationId xmlns:a16="http://schemas.microsoft.com/office/drawing/2014/main" id="{5D451AFD-2DAE-4D23-A41E-7E78462DB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78041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CO</a:t>
            </a:r>
            <a:r>
              <a:rPr lang="de-DE" altLang="de-DE" sz="1800" b="1" baseline="-25000">
                <a:latin typeface="Arial" panose="020B0604020202020204" pitchFamily="34" charset="0"/>
              </a:rPr>
              <a:t>2</a:t>
            </a:r>
            <a:r>
              <a:rPr lang="de-DE" altLang="de-DE" sz="1800">
                <a:latin typeface="Arial" panose="020B0604020202020204" pitchFamily="34" charset="0"/>
              </a:rPr>
              <a:t>-Schnee: - zum Ablöschen kleinerer Brände / Objekte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	        - sanfter Löschstrahl über Steigrohr zum Schneerohr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	        - Das Schneerohr isoliert das sich ausdehnende CO</a:t>
            </a:r>
            <a:r>
              <a:rPr lang="de-DE" altLang="de-DE" sz="1800" b="1" baseline="-25000">
                <a:latin typeface="Arial" panose="020B0604020202020204" pitchFamily="34" charset="0"/>
              </a:rPr>
              <a:t>2 </a:t>
            </a:r>
            <a:r>
              <a:rPr lang="de-DE" altLang="de-DE" sz="1800">
                <a:latin typeface="Arial" panose="020B0604020202020204" pitchFamily="34" charset="0"/>
              </a:rPr>
              <a:t>gegen 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	          die Wärme der Luft, so dass durch ausreichende Abkühlung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	          die Schneebildung stattfindet.</a:t>
            </a:r>
            <a:endParaRPr lang="de-DE" altLang="de-DE" sz="1800" b="1">
              <a:latin typeface="Arial" panose="020B0604020202020204" pitchFamily="34" charset="0"/>
            </a:endParaRPr>
          </a:p>
        </p:txBody>
      </p:sp>
      <p:sp>
        <p:nvSpPr>
          <p:cNvPr id="58375" name="Rectangle 16">
            <a:extLst>
              <a:ext uri="{FF2B5EF4-FFF2-40B4-BE49-F238E27FC236}">
                <a16:creationId xmlns:a16="http://schemas.microsoft.com/office/drawing/2014/main" id="{9C60074C-53F5-428C-B2C0-D025FBB81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76825" y="6308725"/>
            <a:ext cx="27368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Einsatzbereiche des Löschmittels Kohlenstoffdioxid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/>
      <p:bldP spid="97291" grpId="0"/>
      <p:bldP spid="97292" grpId="0"/>
      <p:bldP spid="9729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F5E36650-5D6A-4839-BDE4-28A6B1E8F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106488"/>
            <a:ext cx="465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Löschwirkung des Löschmittels CO</a:t>
            </a:r>
            <a:r>
              <a:rPr lang="de-DE" altLang="de-DE" sz="20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de-DE" altLang="de-DE" sz="1800" b="1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de-DE" altLang="de-DE" sz="2000">
              <a:latin typeface="Arial" panose="020B0604020202020204" pitchFamily="34" charset="0"/>
            </a:endParaRP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A22F2EFC-7720-452F-BA7D-483FB0428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628775"/>
            <a:ext cx="7362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Die Löschwirkung des Kohlenstoffdioxid entsteht durch Herabsetzung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der Sauerstoffkonzentration</a:t>
            </a:r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id="{156075C1-3F4A-4915-89CE-56CAA14B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49500"/>
            <a:ext cx="7210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Kohlenstoffdioxid ist im Verhältnis zu Luft 1,5-mal schwerer und ver-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drängt so den Sauerstoff von unten</a:t>
            </a:r>
          </a:p>
        </p:txBody>
      </p:sp>
      <p:sp>
        <p:nvSpPr>
          <p:cNvPr id="99334" name="Text Box 6">
            <a:extLst>
              <a:ext uri="{FF2B5EF4-FFF2-40B4-BE49-F238E27FC236}">
                <a16:creationId xmlns:a16="http://schemas.microsoft.com/office/drawing/2014/main" id="{FF5E1889-69C2-4A49-AD3C-D0463DB30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997200"/>
            <a:ext cx="3425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eine Kühlwirkung besteht nicht</a:t>
            </a:r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CF982C86-BAE3-4829-AB87-9136E5A1D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357563"/>
            <a:ext cx="7540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die erstickende Wirkung beginnt, wenn der Sauerstoffgehalt unter 15 %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herabgesetzt wird</a:t>
            </a:r>
          </a:p>
        </p:txBody>
      </p:sp>
      <p:sp>
        <p:nvSpPr>
          <p:cNvPr id="99336" name="Text Box 8">
            <a:extLst>
              <a:ext uri="{FF2B5EF4-FFF2-40B4-BE49-F238E27FC236}">
                <a16:creationId xmlns:a16="http://schemas.microsoft.com/office/drawing/2014/main" id="{BDC44C4F-CEF0-4E65-A9B3-DB048B4F2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005263"/>
            <a:ext cx="665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dies erreicht man durch die Zugabe von mindestens 30 % CO</a:t>
            </a:r>
            <a:r>
              <a:rPr lang="de-DE" altLang="de-DE" sz="1800" b="1" baseline="-25000">
                <a:latin typeface="Arial" panose="020B0604020202020204" pitchFamily="34" charset="0"/>
              </a:rPr>
              <a:t>2</a:t>
            </a:r>
            <a:endParaRPr lang="de-DE" altLang="de-DE" sz="1800" b="1">
              <a:latin typeface="Arial" panose="020B0604020202020204" pitchFamily="34" charset="0"/>
            </a:endParaRPr>
          </a:p>
        </p:txBody>
      </p:sp>
      <p:sp>
        <p:nvSpPr>
          <p:cNvPr id="99337" name="Text Box 9">
            <a:extLst>
              <a:ext uri="{FF2B5EF4-FFF2-40B4-BE49-F238E27FC236}">
                <a16:creationId xmlns:a16="http://schemas.microsoft.com/office/drawing/2014/main" id="{1A0FA502-083A-41A5-8D3F-1FF1286E8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437063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der CO</a:t>
            </a:r>
            <a:r>
              <a:rPr lang="de-DE" altLang="de-DE" sz="1800" b="1" baseline="-25000">
                <a:latin typeface="Arial" panose="020B0604020202020204" pitchFamily="34" charset="0"/>
              </a:rPr>
              <a:t>2</a:t>
            </a:r>
            <a:r>
              <a:rPr lang="de-DE" altLang="de-DE" sz="1800">
                <a:latin typeface="Arial" panose="020B0604020202020204" pitchFamily="34" charset="0"/>
              </a:rPr>
              <a:t>-Bedarf von ortsfesten CO</a:t>
            </a:r>
            <a:r>
              <a:rPr lang="de-DE" altLang="de-DE" sz="1800" b="1" baseline="-25000">
                <a:latin typeface="Arial" panose="020B0604020202020204" pitchFamily="34" charset="0"/>
              </a:rPr>
              <a:t>2</a:t>
            </a:r>
            <a:r>
              <a:rPr lang="de-DE" altLang="de-DE" sz="1800">
                <a:latin typeface="Arial" panose="020B0604020202020204" pitchFamily="34" charset="0"/>
              </a:rPr>
              <a:t>-Löschanlagen muss je nach Raum-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größe berechnet sein.</a:t>
            </a:r>
          </a:p>
        </p:txBody>
      </p:sp>
      <p:sp>
        <p:nvSpPr>
          <p:cNvPr id="99338" name="Text Box 10">
            <a:extLst>
              <a:ext uri="{FF2B5EF4-FFF2-40B4-BE49-F238E27FC236}">
                <a16:creationId xmlns:a16="http://schemas.microsoft.com/office/drawing/2014/main" id="{53E71328-5D01-4755-9F07-8945746C2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5210175"/>
            <a:ext cx="432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 b="1">
                <a:solidFill>
                  <a:srgbClr val="CC3300"/>
                </a:solidFill>
                <a:latin typeface="Arial" panose="020B0604020202020204" pitchFamily="34" charset="0"/>
              </a:rPr>
              <a:t>Hinweis: Verwendung nicht im Freien!</a:t>
            </a:r>
          </a:p>
        </p:txBody>
      </p:sp>
      <p:sp>
        <p:nvSpPr>
          <p:cNvPr id="59402" name="Rectangle 13">
            <a:extLst>
              <a:ext uri="{FF2B5EF4-FFF2-40B4-BE49-F238E27FC236}">
                <a16:creationId xmlns:a16="http://schemas.microsoft.com/office/drawing/2014/main" id="{37A91705-4204-4842-890B-9E798CDED5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2363" y="6308725"/>
            <a:ext cx="251936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Löschwirkung des Löschmittels Kohlenstoffdioxid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  <p:bldP spid="99334" grpId="0"/>
      <p:bldP spid="99335" grpId="0"/>
      <p:bldP spid="99336" grpId="0"/>
      <p:bldP spid="99337" grpId="0"/>
      <p:bldP spid="993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6">
            <a:extLst>
              <a:ext uri="{FF2B5EF4-FFF2-40B4-BE49-F238E27FC236}">
                <a16:creationId xmlns:a16="http://schemas.microsoft.com/office/drawing/2014/main" id="{177400C0-6B95-48D4-B08D-2B4368003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1106488"/>
            <a:ext cx="577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Günstige Bedingungen des Löschmittels CO</a:t>
            </a:r>
            <a:r>
              <a:rPr lang="de-DE" altLang="de-DE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14E5F92B-4DC1-45C0-B06E-F7D70CD38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7338"/>
            <a:ext cx="76263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Bei richtiger Anwendung sowie unter Berücksichtigung der richtigen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Brandklasse fast schlagartige Löschwirkung</a:t>
            </a:r>
          </a:p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keine Schäden durch Verschmutzung</a:t>
            </a:r>
          </a:p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keine elektrische Leitfähigkeit</a:t>
            </a:r>
          </a:p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keine zusätzliche Umweltbelastung, da es als Löschmittel bei der Luft-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verflüssigung gewonnen wird und beim Löschen lediglich wieder zurück-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kehrt.</a:t>
            </a:r>
          </a:p>
          <a:p>
            <a:pPr>
              <a:buFontTx/>
              <a:buChar char="•"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49161" name="Text Box 9">
            <a:extLst>
              <a:ext uri="{FF2B5EF4-FFF2-40B4-BE49-F238E27FC236}">
                <a16:creationId xmlns:a16="http://schemas.microsoft.com/office/drawing/2014/main" id="{C5A52CC1-7845-42AD-9171-91D4D49A7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16338"/>
            <a:ext cx="6516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Sicherheitsrelevante Aspekte des Löschmittels CO</a:t>
            </a:r>
            <a:r>
              <a:rPr lang="de-DE" altLang="de-DE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49162" name="Text Box 10">
            <a:extLst>
              <a:ext uri="{FF2B5EF4-FFF2-40B4-BE49-F238E27FC236}">
                <a16:creationId xmlns:a16="http://schemas.microsoft.com/office/drawing/2014/main" id="{EF96EDEE-9FBE-4155-A92F-8622D3BF2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221163"/>
            <a:ext cx="7464425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Vergiftungsgefahr für Personen beim Einsatz in geschlossenen, engen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Räumen </a:t>
            </a:r>
            <a:r>
              <a:rPr lang="de-DE" altLang="de-DE" sz="1800">
                <a:solidFill>
                  <a:srgbClr val="CC3300"/>
                </a:solidFill>
                <a:latin typeface="Arial" panose="020B0604020202020204" pitchFamily="34" charset="0"/>
              </a:rPr>
              <a:t>(Beachte: umluftunabhängigen Atemschutz erforderlich!)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Löschwirkung erst ab 30 Vol. % - daher im Freien kaum einsetzbar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Atemgift mit Wirkung auf Blut, Nerven und Zellen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Gefahr der Rückzündung bzw. einer erneuten Entflammung.</a:t>
            </a:r>
          </a:p>
        </p:txBody>
      </p:sp>
      <p:sp>
        <p:nvSpPr>
          <p:cNvPr id="60422" name="Rectangle 14">
            <a:extLst>
              <a:ext uri="{FF2B5EF4-FFF2-40B4-BE49-F238E27FC236}">
                <a16:creationId xmlns:a16="http://schemas.microsoft.com/office/drawing/2014/main" id="{DEF5B4F5-D123-4053-B511-912046708E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3438" y="6237288"/>
            <a:ext cx="280828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Günstige Bedingungen und sicherheitsrelevante Aspekte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1" grpId="0"/>
      <p:bldP spid="4916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>
            <a:extLst>
              <a:ext uri="{FF2B5EF4-FFF2-40B4-BE49-F238E27FC236}">
                <a16:creationId xmlns:a16="http://schemas.microsoft.com/office/drawing/2014/main" id="{4C177253-6E23-468A-AC28-3E2BBD297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106488"/>
            <a:ext cx="364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Gefahren beim Löscheinsatz</a:t>
            </a:r>
          </a:p>
        </p:txBody>
      </p:sp>
      <p:grpSp>
        <p:nvGrpSpPr>
          <p:cNvPr id="48142" name="Group 14">
            <a:extLst>
              <a:ext uri="{FF2B5EF4-FFF2-40B4-BE49-F238E27FC236}">
                <a16:creationId xmlns:a16="http://schemas.microsoft.com/office/drawing/2014/main" id="{65EF26F1-A139-4CBA-AF5C-198739EC9617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773238"/>
            <a:ext cx="7632700" cy="1943100"/>
            <a:chOff x="612" y="1117"/>
            <a:chExt cx="4808" cy="1224"/>
          </a:xfrm>
        </p:grpSpPr>
        <p:sp>
          <p:nvSpPr>
            <p:cNvPr id="61445" name="Rectangle 8">
              <a:extLst>
                <a:ext uri="{FF2B5EF4-FFF2-40B4-BE49-F238E27FC236}">
                  <a16:creationId xmlns:a16="http://schemas.microsoft.com/office/drawing/2014/main" id="{25EE91C5-8EE9-4144-AA8B-91B3663AC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117"/>
              <a:ext cx="4808" cy="1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de-DE" altLang="de-DE" sz="1800" b="1">
                <a:latin typeface="Arial" panose="020B0604020202020204" pitchFamily="34" charset="0"/>
              </a:endParaRPr>
            </a:p>
            <a:p>
              <a:pPr algn="ctr"/>
              <a:endParaRPr lang="de-DE" altLang="de-DE" sz="1800" b="1">
                <a:latin typeface="Arial" panose="020B0604020202020204" pitchFamily="34" charset="0"/>
              </a:endParaRPr>
            </a:p>
          </p:txBody>
        </p:sp>
        <p:sp>
          <p:nvSpPr>
            <p:cNvPr id="61446" name="Rectangle 13">
              <a:extLst>
                <a:ext uri="{FF2B5EF4-FFF2-40B4-BE49-F238E27FC236}">
                  <a16:creationId xmlns:a16="http://schemas.microsoft.com/office/drawing/2014/main" id="{14713C74-2F05-47BE-B851-03594217F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797"/>
              <a:ext cx="1497" cy="45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447" name="Text Box 9">
              <a:extLst>
                <a:ext uri="{FF2B5EF4-FFF2-40B4-BE49-F238E27FC236}">
                  <a16:creationId xmlns:a16="http://schemas.microsoft.com/office/drawing/2014/main" id="{26A36FAF-305B-48C8-A9AF-8A0F4C0FD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1162"/>
              <a:ext cx="4446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Char char="•"/>
              </a:pPr>
              <a:r>
                <a:rPr lang="de-DE" altLang="de-DE" sz="1800">
                  <a:latin typeface="Arial" panose="020B0604020202020204" pitchFamily="34" charset="0"/>
                </a:rPr>
                <a:t> CO</a:t>
              </a:r>
              <a:r>
                <a:rPr lang="de-DE" altLang="de-DE" sz="1800" b="1" baseline="-25000">
                  <a:latin typeface="Arial" panose="020B0604020202020204" pitchFamily="34" charset="0"/>
                </a:rPr>
                <a:t>2</a:t>
              </a:r>
              <a:r>
                <a:rPr lang="de-DE" altLang="de-DE" sz="1800">
                  <a:latin typeface="Arial" panose="020B0604020202020204" pitchFamily="34" charset="0"/>
                </a:rPr>
                <a:t> ist elektrisch nicht leitend</a:t>
              </a:r>
            </a:p>
            <a:p>
              <a:pPr>
                <a:lnSpc>
                  <a:spcPct val="130000"/>
                </a:lnSpc>
                <a:buFontTx/>
                <a:buChar char="•"/>
              </a:pPr>
              <a:r>
                <a:rPr lang="de-DE" altLang="de-DE" sz="1800">
                  <a:latin typeface="Arial" panose="020B0604020202020204" pitchFamily="34" charset="0"/>
                </a:rPr>
                <a:t> beim Löschen in Hochspannungsanlagen ist nach DIN / VDE 0132</a:t>
              </a:r>
            </a:p>
            <a:p>
              <a:r>
                <a:rPr lang="de-DE" altLang="de-DE" sz="1800">
                  <a:latin typeface="Arial" panose="020B0604020202020204" pitchFamily="34" charset="0"/>
                </a:rPr>
                <a:t>  immer ein entsprechender Sicherheitsabstand einzuhalten.</a:t>
              </a:r>
            </a:p>
          </p:txBody>
        </p:sp>
        <p:sp>
          <p:nvSpPr>
            <p:cNvPr id="61448" name="Text Box 10">
              <a:extLst>
                <a:ext uri="{FF2B5EF4-FFF2-40B4-BE49-F238E27FC236}">
                  <a16:creationId xmlns:a16="http://schemas.microsoft.com/office/drawing/2014/main" id="{9993B0A1-FD2D-4515-8790-01779388C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842"/>
              <a:ext cx="149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600">
                  <a:latin typeface="Arial" panose="020B0604020202020204" pitchFamily="34" charset="0"/>
                </a:rPr>
                <a:t> bis 1 kV                = 1 </a:t>
              </a:r>
            </a:p>
            <a:p>
              <a:r>
                <a:rPr lang="de-DE" altLang="de-DE" sz="1600">
                  <a:latin typeface="Arial" panose="020B0604020202020204" pitchFamily="34" charset="0"/>
                </a:rPr>
                <a:t> ab  1 kV - 380 kV = 5 m</a:t>
              </a:r>
            </a:p>
          </p:txBody>
        </p:sp>
      </p:grpSp>
      <p:sp>
        <p:nvSpPr>
          <p:cNvPr id="61444" name="Rectangle 15">
            <a:extLst>
              <a:ext uri="{FF2B5EF4-FFF2-40B4-BE49-F238E27FC236}">
                <a16:creationId xmlns:a16="http://schemas.microsoft.com/office/drawing/2014/main" id="{7A3F3295-1322-4AD1-8C07-03891AA0EE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48263" y="6381750"/>
            <a:ext cx="158432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Gefahren beim Löscheinsatz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6A742A7D-001A-4388-A537-87D53BB50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116013"/>
            <a:ext cx="389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Toxizität des Löschmittels CO</a:t>
            </a:r>
            <a:r>
              <a:rPr lang="de-DE" altLang="de-DE" sz="20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endParaRPr lang="de-DE" altLang="de-DE" sz="20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2FC2DE46-5152-405D-B559-E93E25833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519238"/>
            <a:ext cx="512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solidFill>
                  <a:srgbClr val="CC3300"/>
                </a:solidFill>
                <a:latin typeface="Arial" panose="020B0604020202020204" pitchFamily="34" charset="0"/>
              </a:rPr>
              <a:t>Atemgift mit Wirkung auf Blut, Nerven und Zellen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4ED63F8F-6FE0-4241-8F1E-78CA11162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989138"/>
            <a:ext cx="70405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Anteil in Vol.-%  Wirkung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       3 - 4          Erkennbare Steigerung der Atemfrequenz</a:t>
            </a:r>
            <a:r>
              <a:rPr lang="de-DE" altLang="de-DE" sz="1400">
                <a:latin typeface="Arial" panose="020B0604020202020204" pitchFamily="34" charset="0"/>
              </a:rPr>
              <a:t> </a:t>
            </a:r>
            <a:r>
              <a:rPr lang="de-DE" altLang="de-DE" sz="1800">
                <a:latin typeface="Arial" panose="020B0604020202020204" pitchFamily="34" charset="0"/>
              </a:rPr>
              <a:t>- leichtes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                        Unbehagen.</a:t>
            </a:r>
            <a:r>
              <a:rPr lang="de-DE" altLang="de-DE" sz="1400">
                <a:latin typeface="Arial" panose="020B0604020202020204" pitchFamily="34" charset="0"/>
              </a:rPr>
              <a:t>         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BD5DC193-B000-4320-B03B-842F5694E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3048000"/>
            <a:ext cx="728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6 - 8        Je nach dem, wie schnell die Konzentration ansteigt, können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              Ohnmacht, Krämpfe und Atemstillstand eintreten.</a:t>
            </a: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8EDD9577-D2AB-49CB-8F1E-DE7E244DF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932238"/>
            <a:ext cx="7150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de-DE" altLang="de-DE" sz="1800">
                <a:latin typeface="Arial" panose="020B0604020202020204" pitchFamily="34" charset="0"/>
              </a:rPr>
              <a:t> &gt; 8         Bei schnellem Anstieg auf diese Konzentration ist innerhalb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1800">
                <a:latin typeface="Arial" panose="020B0604020202020204" pitchFamily="34" charset="0"/>
              </a:rPr>
              <a:t>               kurzer Zeit mit Atemstillstand zu rechnen.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20341899-F8DA-4C84-94E1-19F5DEDBB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4632325"/>
            <a:ext cx="6972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de-DE" altLang="de-DE" sz="1800">
                <a:latin typeface="Arial" panose="020B0604020202020204" pitchFamily="34" charset="0"/>
              </a:rPr>
              <a:t>&gt; 30       Führen innerhalb von Sekunden zur Bewusstlosigkeit und 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1800">
                <a:latin typeface="Arial" panose="020B0604020202020204" pitchFamily="34" charset="0"/>
              </a:rPr>
              <a:t>              nach wenigen Minuten zum Tod.</a:t>
            </a:r>
          </a:p>
        </p:txBody>
      </p:sp>
      <p:sp>
        <p:nvSpPr>
          <p:cNvPr id="62472" name="Rectangle 12">
            <a:extLst>
              <a:ext uri="{FF2B5EF4-FFF2-40B4-BE49-F238E27FC236}">
                <a16:creationId xmlns:a16="http://schemas.microsoft.com/office/drawing/2014/main" id="{C5AF2A80-921B-4ADC-B3D1-24A9AA8B2B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19700" y="6237288"/>
            <a:ext cx="224313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Toxizität des Löschmittels Kohlenstoffdioxid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0" grpId="0"/>
      <p:bldP spid="47111" grpId="0"/>
      <p:bldP spid="47112" grpId="0"/>
      <p:bldP spid="471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>
            <a:extLst>
              <a:ext uri="{FF2B5EF4-FFF2-40B4-BE49-F238E27FC236}">
                <a16:creationId xmlns:a16="http://schemas.microsoft.com/office/drawing/2014/main" id="{7A26E706-A4A9-4A9C-B065-4A66F9EB6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116013"/>
            <a:ext cx="4021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Maßnahmen zum Umweltschutz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E94B2831-E4EB-4CD7-8E55-A687C9987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557338"/>
            <a:ext cx="6519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Das Löschmittel wird als CO</a:t>
            </a:r>
            <a:r>
              <a:rPr lang="de-DE" altLang="de-DE" sz="1800" b="1" baseline="-25000">
                <a:latin typeface="Arial" panose="020B0604020202020204" pitchFamily="34" charset="0"/>
              </a:rPr>
              <a:t>2</a:t>
            </a:r>
            <a:r>
              <a:rPr lang="de-DE" altLang="de-DE" sz="1800">
                <a:latin typeface="Arial" panose="020B0604020202020204" pitchFamily="34" charset="0"/>
              </a:rPr>
              <a:t> aus der Atmosphäre hergestellt</a:t>
            </a:r>
          </a:p>
        </p:txBody>
      </p:sp>
      <p:sp>
        <p:nvSpPr>
          <p:cNvPr id="63492" name="Rectangle 5">
            <a:extLst>
              <a:ext uri="{FF2B5EF4-FFF2-40B4-BE49-F238E27FC236}">
                <a16:creationId xmlns:a16="http://schemas.microsoft.com/office/drawing/2014/main" id="{DA0C6B4A-33F6-4103-A17C-0C4A5ABA3E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95963" y="6237288"/>
            <a:ext cx="18113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Maßnahmen zum Umweltschutz</a:t>
            </a: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C4412F82-6EA4-4295-BC09-45D6A16A4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1943100"/>
            <a:ext cx="70929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Die Rückführung des CO</a:t>
            </a:r>
            <a:r>
              <a:rPr lang="de-DE" altLang="de-DE" sz="1800" b="1" baseline="-25000">
                <a:latin typeface="Arial" panose="020B0604020202020204" pitchFamily="34" charset="0"/>
              </a:rPr>
              <a:t>2</a:t>
            </a:r>
            <a:r>
              <a:rPr lang="de-DE" altLang="de-DE" sz="1800" b="1">
                <a:latin typeface="Arial" panose="020B0604020202020204" pitchFamily="34" charset="0"/>
              </a:rPr>
              <a:t> </a:t>
            </a:r>
            <a:r>
              <a:rPr lang="de-DE" altLang="de-DE" sz="1800">
                <a:latin typeface="Arial" panose="020B0604020202020204" pitchFamily="34" charset="0"/>
              </a:rPr>
              <a:t>in die Atmosphäre erfolgt erst bei der</a:t>
            </a:r>
          </a:p>
          <a:p>
            <a:pPr>
              <a:lnSpc>
                <a:spcPct val="90000"/>
              </a:lnSpc>
            </a:pPr>
            <a:r>
              <a:rPr lang="de-DE" altLang="de-DE" sz="1800" b="1">
                <a:latin typeface="Arial" panose="020B0604020202020204" pitchFamily="34" charset="0"/>
              </a:rPr>
              <a:t>  </a:t>
            </a:r>
            <a:r>
              <a:rPr lang="de-DE" altLang="de-DE" sz="1800">
                <a:latin typeface="Arial" panose="020B0604020202020204" pitchFamily="34" charset="0"/>
              </a:rPr>
              <a:t>Notwendigkeit des Löschvorganges, was als verschwindend gering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anzusehen ist</a:t>
            </a: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C06310B2-000A-4B91-AA72-B46D50C1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2800350"/>
            <a:ext cx="7319962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Im Gegensatz dazu ist die künstliche Erzeugung des CO</a:t>
            </a:r>
            <a:r>
              <a:rPr lang="de-DE" altLang="de-DE" sz="1800" b="1" baseline="-25000">
                <a:latin typeface="Arial" panose="020B0604020202020204" pitchFamily="34" charset="0"/>
              </a:rPr>
              <a:t>2</a:t>
            </a:r>
            <a:r>
              <a:rPr lang="de-DE" altLang="de-DE" sz="1800">
                <a:latin typeface="Arial" panose="020B0604020202020204" pitchFamily="34" charset="0"/>
              </a:rPr>
              <a:t> hinsichtlich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der globalen Erderwärmung in Verbindung mit dem Treibhauseffekt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  deutlich zu reduzieren.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6" grpId="0"/>
      <p:bldP spid="460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53">
            <a:extLst>
              <a:ext uri="{FF2B5EF4-FFF2-40B4-BE49-F238E27FC236}">
                <a16:creationId xmlns:a16="http://schemas.microsoft.com/office/drawing/2014/main" id="{E13C3A5C-9EED-4F2F-9638-1C0E901BE4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435600" y="6308725"/>
            <a:ext cx="252888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Löschmittel in Verbindung der Brandklassen</a:t>
            </a:r>
          </a:p>
        </p:txBody>
      </p:sp>
      <p:grpSp>
        <p:nvGrpSpPr>
          <p:cNvPr id="18435" name="Gruppieren 5">
            <a:extLst>
              <a:ext uri="{FF2B5EF4-FFF2-40B4-BE49-F238E27FC236}">
                <a16:creationId xmlns:a16="http://schemas.microsoft.com/office/drawing/2014/main" id="{D2BCC9E8-F1C2-427D-ADB1-5D1D074B1CAB}"/>
              </a:ext>
            </a:extLst>
          </p:cNvPr>
          <p:cNvGrpSpPr>
            <a:grpSpLocks/>
          </p:cNvGrpSpPr>
          <p:nvPr/>
        </p:nvGrpSpPr>
        <p:grpSpPr bwMode="auto">
          <a:xfrm>
            <a:off x="6469063" y="4957763"/>
            <a:ext cx="2674937" cy="954087"/>
            <a:chOff x="6660232" y="4983957"/>
            <a:chExt cx="2359579" cy="954107"/>
          </a:xfrm>
        </p:grpSpPr>
        <p:sp>
          <p:nvSpPr>
            <p:cNvPr id="18561" name="Text Box 226">
              <a:extLst>
                <a:ext uri="{FF2B5EF4-FFF2-40B4-BE49-F238E27FC236}">
                  <a16:creationId xmlns:a16="http://schemas.microsoft.com/office/drawing/2014/main" id="{5C98AF38-717F-4718-BD54-BF672E85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232" y="4983957"/>
              <a:ext cx="235957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400" b="1">
                  <a:latin typeface="Arial" panose="020B0604020202020204" pitchFamily="34" charset="0"/>
                </a:rPr>
                <a:t>           = </a:t>
              </a:r>
              <a:r>
                <a:rPr lang="de-DE" altLang="de-DE" sz="1200" b="1">
                  <a:latin typeface="Arial" panose="020B0604020202020204" pitchFamily="34" charset="0"/>
                </a:rPr>
                <a:t>gute Löschwirkung</a:t>
              </a:r>
            </a:p>
            <a:p>
              <a:r>
                <a:rPr lang="de-DE" altLang="de-DE" sz="1400" b="1">
                  <a:latin typeface="Arial" panose="020B0604020202020204" pitchFamily="34" charset="0"/>
                </a:rPr>
                <a:t>           = </a:t>
              </a:r>
              <a:r>
                <a:rPr lang="de-DE" altLang="de-DE" sz="1200" b="1">
                  <a:latin typeface="Arial" panose="020B0604020202020204" pitchFamily="34" charset="0"/>
                </a:rPr>
                <a:t>bedingt geeignet</a:t>
              </a:r>
            </a:p>
            <a:p>
              <a:r>
                <a:rPr lang="de-DE" altLang="de-DE" sz="1400" b="1">
                  <a:latin typeface="Arial" panose="020B0604020202020204" pitchFamily="34" charset="0"/>
                </a:rPr>
                <a:t>           = </a:t>
              </a:r>
              <a:r>
                <a:rPr lang="de-DE" altLang="de-DE" sz="1200" b="1">
                  <a:latin typeface="Arial" panose="020B0604020202020204" pitchFamily="34" charset="0"/>
                </a:rPr>
                <a:t>Anwendung bedenklich</a:t>
              </a:r>
              <a:endParaRPr lang="de-DE" altLang="de-DE" sz="1200">
                <a:latin typeface="Arial" panose="020B0604020202020204" pitchFamily="34" charset="0"/>
              </a:endParaRPr>
            </a:p>
          </p:txBody>
        </p:sp>
        <p:sp>
          <p:nvSpPr>
            <p:cNvPr id="18562" name="Ellipse 1">
              <a:extLst>
                <a:ext uri="{FF2B5EF4-FFF2-40B4-BE49-F238E27FC236}">
                  <a16:creationId xmlns:a16="http://schemas.microsoft.com/office/drawing/2014/main" id="{B2ADDEDA-8FD5-4B16-B3AC-48466EF94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0164" y="5502275"/>
              <a:ext cx="216024" cy="177800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563" name="Ellipse 148">
              <a:extLst>
                <a:ext uri="{FF2B5EF4-FFF2-40B4-BE49-F238E27FC236}">
                  <a16:creationId xmlns:a16="http://schemas.microsoft.com/office/drawing/2014/main" id="{E0AB8B49-75F8-4195-B099-2386339BB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5095" y="5264389"/>
              <a:ext cx="216024" cy="177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564" name="Ellipse 180">
              <a:extLst>
                <a:ext uri="{FF2B5EF4-FFF2-40B4-BE49-F238E27FC236}">
                  <a16:creationId xmlns:a16="http://schemas.microsoft.com/office/drawing/2014/main" id="{2CC971F0-A969-4856-8224-7B311E9C7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6789" y="5024437"/>
              <a:ext cx="216024" cy="177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8436" name="Gruppieren 6">
            <a:extLst>
              <a:ext uri="{FF2B5EF4-FFF2-40B4-BE49-F238E27FC236}">
                <a16:creationId xmlns:a16="http://schemas.microsoft.com/office/drawing/2014/main" id="{1C30DD86-1080-46F2-A7AE-BD2FDC259CA8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1125538"/>
            <a:ext cx="6454775" cy="4856162"/>
            <a:chOff x="1258888" y="1125538"/>
            <a:chExt cx="6454775" cy="4856162"/>
          </a:xfrm>
        </p:grpSpPr>
        <p:sp>
          <p:nvSpPr>
            <p:cNvPr id="18439" name="Text Box 228">
              <a:extLst>
                <a:ext uri="{FF2B5EF4-FFF2-40B4-BE49-F238E27FC236}">
                  <a16:creationId xmlns:a16="http://schemas.microsoft.com/office/drawing/2014/main" id="{CD6E58E4-9F7A-4F55-9481-63BDA4FB6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250" y="1125538"/>
              <a:ext cx="60944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Löschmittel in Verbindung mit den Brandklassen</a:t>
              </a:r>
            </a:p>
          </p:txBody>
        </p:sp>
        <p:sp>
          <p:nvSpPr>
            <p:cNvPr id="18440" name="Rectangle 84">
              <a:extLst>
                <a:ext uri="{FF2B5EF4-FFF2-40B4-BE49-F238E27FC236}">
                  <a16:creationId xmlns:a16="http://schemas.microsoft.com/office/drawing/2014/main" id="{D73B49CE-A773-4EBF-99CD-32E63023D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038" y="1835150"/>
              <a:ext cx="1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 sz="1400">
                <a:latin typeface="Arial" panose="020B0604020202020204" pitchFamily="34" charset="0"/>
              </a:endParaRPr>
            </a:p>
          </p:txBody>
        </p:sp>
        <p:sp>
          <p:nvSpPr>
            <p:cNvPr id="18441" name="Rectangle 87">
              <a:extLst>
                <a:ext uri="{FF2B5EF4-FFF2-40B4-BE49-F238E27FC236}">
                  <a16:creationId xmlns:a16="http://schemas.microsoft.com/office/drawing/2014/main" id="{8A41C380-3683-41BD-B37B-ADA4126A1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950" y="2603500"/>
              <a:ext cx="685800" cy="3378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42" name="Rectangle 88">
              <a:extLst>
                <a:ext uri="{FF2B5EF4-FFF2-40B4-BE49-F238E27FC236}">
                  <a16:creationId xmlns:a16="http://schemas.microsoft.com/office/drawing/2014/main" id="{729E9205-94E0-4257-91F9-326AB8E6C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563" y="2603500"/>
              <a:ext cx="688975" cy="3378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43" name="Rectangle 89">
              <a:extLst>
                <a:ext uri="{FF2B5EF4-FFF2-40B4-BE49-F238E27FC236}">
                  <a16:creationId xmlns:a16="http://schemas.microsoft.com/office/drawing/2014/main" id="{318028B3-13B2-4A2C-9D68-3245B124B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6113" y="2603500"/>
              <a:ext cx="687387" cy="3378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44" name="Rectangle 90">
              <a:extLst>
                <a:ext uri="{FF2B5EF4-FFF2-40B4-BE49-F238E27FC236}">
                  <a16:creationId xmlns:a16="http://schemas.microsoft.com/office/drawing/2014/main" id="{65EC1889-6A5D-4E96-9953-36279335A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725" y="2603500"/>
              <a:ext cx="688975" cy="3378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45" name="Rectangle 91">
              <a:extLst>
                <a:ext uri="{FF2B5EF4-FFF2-40B4-BE49-F238E27FC236}">
                  <a16:creationId xmlns:a16="http://schemas.microsoft.com/office/drawing/2014/main" id="{41A5A019-C822-4D2D-9654-5DF278329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338" y="2603500"/>
              <a:ext cx="687387" cy="3378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46" name="Rectangle 92">
              <a:extLst>
                <a:ext uri="{FF2B5EF4-FFF2-40B4-BE49-F238E27FC236}">
                  <a16:creationId xmlns:a16="http://schemas.microsoft.com/office/drawing/2014/main" id="{716266B3-63DE-4019-A4FE-7850C9215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563" y="2060575"/>
              <a:ext cx="3436937" cy="5461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47" name="Rectangle 93">
              <a:extLst>
                <a:ext uri="{FF2B5EF4-FFF2-40B4-BE49-F238E27FC236}">
                  <a16:creationId xmlns:a16="http://schemas.microsoft.com/office/drawing/2014/main" id="{E46563AF-C4C8-4D50-9EF3-085F015D9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675" y="2603500"/>
              <a:ext cx="1258888" cy="3378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48" name="Rectangle 94">
              <a:extLst>
                <a:ext uri="{FF2B5EF4-FFF2-40B4-BE49-F238E27FC236}">
                  <a16:creationId xmlns:a16="http://schemas.microsoft.com/office/drawing/2014/main" id="{53C64D57-8254-4918-976A-6AF61920F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888" y="2603500"/>
              <a:ext cx="458787" cy="3378200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49" name="Rectangle 95">
              <a:extLst>
                <a:ext uri="{FF2B5EF4-FFF2-40B4-BE49-F238E27FC236}">
                  <a16:creationId xmlns:a16="http://schemas.microsoft.com/office/drawing/2014/main" id="{D9FCF8A6-6919-4D9F-B344-CCB795E76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563" y="1700213"/>
              <a:ext cx="3436937" cy="361950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 sz="1400">
                <a:latin typeface="Arial" panose="020B0604020202020204" pitchFamily="34" charset="0"/>
              </a:endParaRPr>
            </a:p>
          </p:txBody>
        </p:sp>
        <p:sp>
          <p:nvSpPr>
            <p:cNvPr id="18450" name="Line 96">
              <a:extLst>
                <a:ext uri="{FF2B5EF4-FFF2-40B4-BE49-F238E27FC236}">
                  <a16:creationId xmlns:a16="http://schemas.microsoft.com/office/drawing/2014/main" id="{9A264B63-5BDA-434B-9803-E0A89B2E1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3950" y="2060575"/>
              <a:ext cx="1588" cy="5429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1" name="Line 97">
              <a:extLst>
                <a:ext uri="{FF2B5EF4-FFF2-40B4-BE49-F238E27FC236}">
                  <a16:creationId xmlns:a16="http://schemas.microsoft.com/office/drawing/2014/main" id="{222CF400-2C9F-4677-B9BF-22F203A0CF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9750" y="2060575"/>
              <a:ext cx="1588" cy="5429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2" name="Line 98">
              <a:extLst>
                <a:ext uri="{FF2B5EF4-FFF2-40B4-BE49-F238E27FC236}">
                  <a16:creationId xmlns:a16="http://schemas.microsoft.com/office/drawing/2014/main" id="{06789B33-753E-4D3C-82E8-5127698B16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8725" y="2060575"/>
              <a:ext cx="1588" cy="5429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3" name="Line 99">
              <a:extLst>
                <a:ext uri="{FF2B5EF4-FFF2-40B4-BE49-F238E27FC236}">
                  <a16:creationId xmlns:a16="http://schemas.microsoft.com/office/drawing/2014/main" id="{3C505827-99C7-4A43-85ED-9CC564904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6113" y="2060575"/>
              <a:ext cx="1587" cy="5429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4" name="Rectangle 100">
              <a:extLst>
                <a:ext uri="{FF2B5EF4-FFF2-40B4-BE49-F238E27FC236}">
                  <a16:creationId xmlns:a16="http://schemas.microsoft.com/office/drawing/2014/main" id="{795925EB-990D-477A-8CBC-6A2F45CF4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1700213"/>
              <a:ext cx="161925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55" name="Rectangle 101">
              <a:extLst>
                <a:ext uri="{FF2B5EF4-FFF2-40B4-BE49-F238E27FC236}">
                  <a16:creationId xmlns:a16="http://schemas.microsoft.com/office/drawing/2014/main" id="{E7A0076E-950D-4984-AEF7-F868C4188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963" y="1798638"/>
              <a:ext cx="13303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Brandklassen</a:t>
              </a:r>
              <a:endParaRPr lang="de-DE" altLang="de-DE" sz="1400">
                <a:latin typeface="Arial" panose="020B0604020202020204" pitchFamily="34" charset="0"/>
              </a:endParaRPr>
            </a:p>
          </p:txBody>
        </p:sp>
        <p:sp>
          <p:nvSpPr>
            <p:cNvPr id="18456" name="Rectangle 102">
              <a:extLst>
                <a:ext uri="{FF2B5EF4-FFF2-40B4-BE49-F238E27FC236}">
                  <a16:creationId xmlns:a16="http://schemas.microsoft.com/office/drawing/2014/main" id="{AD8B6C6A-B4C5-41B9-BE74-D2FE16D8F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013" y="2120900"/>
              <a:ext cx="31115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57" name="Rectangle 103">
              <a:extLst>
                <a:ext uri="{FF2B5EF4-FFF2-40B4-BE49-F238E27FC236}">
                  <a16:creationId xmlns:a16="http://schemas.microsoft.com/office/drawing/2014/main" id="{30EB2216-F24B-46BD-A37E-7A50AFC73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400" y="2120900"/>
              <a:ext cx="30956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58" name="Rectangle 104">
              <a:extLst>
                <a:ext uri="{FF2B5EF4-FFF2-40B4-BE49-F238E27FC236}">
                  <a16:creationId xmlns:a16="http://schemas.microsoft.com/office/drawing/2014/main" id="{AE0B7F44-B6AD-4778-8B28-091DA2654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157413"/>
              <a:ext cx="2206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de-DE" altLang="de-DE" sz="1400">
                <a:latin typeface="Arial" panose="020B0604020202020204" pitchFamily="34" charset="0"/>
              </a:endParaRPr>
            </a:p>
          </p:txBody>
        </p:sp>
        <p:sp>
          <p:nvSpPr>
            <p:cNvPr id="18459" name="Rectangle 105">
              <a:extLst>
                <a:ext uri="{FF2B5EF4-FFF2-40B4-BE49-F238E27FC236}">
                  <a16:creationId xmlns:a16="http://schemas.microsoft.com/office/drawing/2014/main" id="{CAE0E74A-90CD-4B3E-8E5A-14BB5DE83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1200" y="2120900"/>
              <a:ext cx="32385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60" name="Rectangle 106">
              <a:extLst>
                <a:ext uri="{FF2B5EF4-FFF2-40B4-BE49-F238E27FC236}">
                  <a16:creationId xmlns:a16="http://schemas.microsoft.com/office/drawing/2014/main" id="{B78FE007-0646-43D2-ABE6-D3C52B0B5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988" y="2157413"/>
              <a:ext cx="2206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de-DE" altLang="de-DE" sz="1400">
                <a:latin typeface="Arial" panose="020B0604020202020204" pitchFamily="34" charset="0"/>
              </a:endParaRPr>
            </a:p>
          </p:txBody>
        </p:sp>
        <p:sp>
          <p:nvSpPr>
            <p:cNvPr id="18461" name="Rectangle 107">
              <a:extLst>
                <a:ext uri="{FF2B5EF4-FFF2-40B4-BE49-F238E27FC236}">
                  <a16:creationId xmlns:a16="http://schemas.microsoft.com/office/drawing/2014/main" id="{1818EDAF-E0DE-427C-BF78-201F347FD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120900"/>
              <a:ext cx="325437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62" name="Rectangle 108">
              <a:extLst>
                <a:ext uri="{FF2B5EF4-FFF2-40B4-BE49-F238E27FC236}">
                  <a16:creationId xmlns:a16="http://schemas.microsoft.com/office/drawing/2014/main" id="{FDC06531-983B-4BAC-B2BC-2857DD3BD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038" y="2157413"/>
              <a:ext cx="2206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b="1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de-DE" altLang="de-DE" sz="1400">
                <a:latin typeface="Arial" panose="020B0604020202020204" pitchFamily="34" charset="0"/>
              </a:endParaRPr>
            </a:p>
          </p:txBody>
        </p:sp>
        <p:sp>
          <p:nvSpPr>
            <p:cNvPr id="18463" name="Rectangle 109">
              <a:extLst>
                <a:ext uri="{FF2B5EF4-FFF2-40B4-BE49-F238E27FC236}">
                  <a16:creationId xmlns:a16="http://schemas.microsoft.com/office/drawing/2014/main" id="{A7E8A871-4709-4DBE-ACC9-D8FC8A2BD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2120900"/>
              <a:ext cx="29686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64" name="Rectangle 110">
              <a:extLst>
                <a:ext uri="{FF2B5EF4-FFF2-40B4-BE49-F238E27FC236}">
                  <a16:creationId xmlns:a16="http://schemas.microsoft.com/office/drawing/2014/main" id="{827949BA-99C7-4C86-B5B4-06B1C12FB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938" y="2157413"/>
              <a:ext cx="1857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b="1">
                  <a:solidFill>
                    <a:srgbClr val="000000"/>
                  </a:solidFill>
                  <a:latin typeface="Arial" panose="020B0604020202020204" pitchFamily="34" charset="0"/>
                </a:rPr>
                <a:t>F</a:t>
              </a:r>
              <a:endParaRPr lang="de-DE" altLang="de-DE" sz="1400">
                <a:latin typeface="Arial" panose="020B0604020202020204" pitchFamily="34" charset="0"/>
              </a:endParaRPr>
            </a:p>
          </p:txBody>
        </p:sp>
        <p:grpSp>
          <p:nvGrpSpPr>
            <p:cNvPr id="18465" name="Group 255">
              <a:extLst>
                <a:ext uri="{FF2B5EF4-FFF2-40B4-BE49-F238E27FC236}">
                  <a16:creationId xmlns:a16="http://schemas.microsoft.com/office/drawing/2014/main" id="{2EC70FA7-7644-433F-BBA1-03AC22049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7675" y="3508375"/>
              <a:ext cx="4694238" cy="363538"/>
              <a:chOff x="1082" y="2210"/>
              <a:chExt cx="2957" cy="229"/>
            </a:xfrm>
          </p:grpSpPr>
          <p:sp>
            <p:nvSpPr>
              <p:cNvPr id="18554" name="Line 125">
                <a:extLst>
                  <a:ext uri="{FF2B5EF4-FFF2-40B4-BE49-F238E27FC236}">
                    <a16:creationId xmlns:a16="http://schemas.microsoft.com/office/drawing/2014/main" id="{E1C8B801-6630-4FBA-9F59-DD02A9697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2" y="2438"/>
                <a:ext cx="295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5" name="Rectangle 126">
                <a:extLst>
                  <a:ext uri="{FF2B5EF4-FFF2-40B4-BE49-F238E27FC236}">
                    <a16:creationId xmlns:a16="http://schemas.microsoft.com/office/drawing/2014/main" id="{8A7473E7-A525-42F2-BAB3-547F7F1BA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0" y="2210"/>
                <a:ext cx="560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56" name="Rectangle 127">
                <a:extLst>
                  <a:ext uri="{FF2B5EF4-FFF2-40B4-BE49-F238E27FC236}">
                    <a16:creationId xmlns:a16="http://schemas.microsoft.com/office/drawing/2014/main" id="{48D0FB38-78C9-49EC-9546-0460F5D88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8" y="2269"/>
                <a:ext cx="37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Schaum</a:t>
                </a:r>
                <a:endParaRPr lang="de-DE" altLang="de-DE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557" name="Rectangle 128">
                <a:extLst>
                  <a:ext uri="{FF2B5EF4-FFF2-40B4-BE49-F238E27FC236}">
                    <a16:creationId xmlns:a16="http://schemas.microsoft.com/office/drawing/2014/main" id="{74DFD7F1-485A-473D-AC5A-523DC7DE0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7" y="2210"/>
                <a:ext cx="246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58" name="Rectangle 130">
                <a:extLst>
                  <a:ext uri="{FF2B5EF4-FFF2-40B4-BE49-F238E27FC236}">
                    <a16:creationId xmlns:a16="http://schemas.microsoft.com/office/drawing/2014/main" id="{1FD80BE3-4BCA-4F04-8CE0-1E017B93C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2" y="2210"/>
                <a:ext cx="168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59" name="Rectangle 132">
                <a:extLst>
                  <a:ext uri="{FF2B5EF4-FFF2-40B4-BE49-F238E27FC236}">
                    <a16:creationId xmlns:a16="http://schemas.microsoft.com/office/drawing/2014/main" id="{D1030FF0-ECB6-4B70-8D8F-7B6A1EE7A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2210"/>
                <a:ext cx="136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60" name="Rectangle 134">
                <a:extLst>
                  <a:ext uri="{FF2B5EF4-FFF2-40B4-BE49-F238E27FC236}">
                    <a16:creationId xmlns:a16="http://schemas.microsoft.com/office/drawing/2014/main" id="{4ECA5D79-9541-428B-9013-9C6863FEF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8" y="2210"/>
                <a:ext cx="135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18466" name="Text Box 138">
              <a:extLst>
                <a:ext uri="{FF2B5EF4-FFF2-40B4-BE49-F238E27FC236}">
                  <a16:creationId xmlns:a16="http://schemas.microsoft.com/office/drawing/2014/main" id="{2B3CF07E-FF49-41FB-8810-976AB22B8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834232" y="4096544"/>
              <a:ext cx="13255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600" b="1">
                  <a:latin typeface="Arial" panose="020B0604020202020204" pitchFamily="34" charset="0"/>
                </a:rPr>
                <a:t>Löschmittel</a:t>
              </a:r>
            </a:p>
          </p:txBody>
        </p:sp>
        <p:sp>
          <p:nvSpPr>
            <p:cNvPr id="18467" name="Rectangle 139">
              <a:extLst>
                <a:ext uri="{FF2B5EF4-FFF2-40B4-BE49-F238E27FC236}">
                  <a16:creationId xmlns:a16="http://schemas.microsoft.com/office/drawing/2014/main" id="{DBEB67D6-23A8-44F1-836D-2283FAD2E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425" y="2112963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b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de-DE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8468" name="Group 254">
              <a:extLst>
                <a:ext uri="{FF2B5EF4-FFF2-40B4-BE49-F238E27FC236}">
                  <a16:creationId xmlns:a16="http://schemas.microsoft.com/office/drawing/2014/main" id="{7315EC17-3053-42E6-B8D7-EBD0EEA01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7675" y="2603500"/>
              <a:ext cx="4694238" cy="846138"/>
              <a:chOff x="1082" y="1640"/>
              <a:chExt cx="2957" cy="533"/>
            </a:xfrm>
          </p:grpSpPr>
          <p:sp>
            <p:nvSpPr>
              <p:cNvPr id="18535" name="Rectangle 86">
                <a:extLst>
                  <a:ext uri="{FF2B5EF4-FFF2-40B4-BE49-F238E27FC236}">
                    <a16:creationId xmlns:a16="http://schemas.microsoft.com/office/drawing/2014/main" id="{D7DDFC7C-1131-471A-9962-7C41CB619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" y="1827"/>
                <a:ext cx="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 sz="1400">
                  <a:latin typeface="Arial" panose="020B0604020202020204" pitchFamily="34" charset="0"/>
                </a:endParaRPr>
              </a:p>
            </p:txBody>
          </p:sp>
          <p:sp>
            <p:nvSpPr>
              <p:cNvPr id="18536" name="Line 141">
                <a:extLst>
                  <a:ext uri="{FF2B5EF4-FFF2-40B4-BE49-F238E27FC236}">
                    <a16:creationId xmlns:a16="http://schemas.microsoft.com/office/drawing/2014/main" id="{59C9E67E-BEF3-4153-BEB9-DE8CBAD82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2" y="2172"/>
                <a:ext cx="295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7" name="Line 142">
                <a:extLst>
                  <a:ext uri="{FF2B5EF4-FFF2-40B4-BE49-F238E27FC236}">
                    <a16:creationId xmlns:a16="http://schemas.microsoft.com/office/drawing/2014/main" id="{22A584F9-9B9E-4C43-B7DE-545E80CDD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8" y="1906"/>
                <a:ext cx="274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8" name="Line 143">
                <a:extLst>
                  <a:ext uri="{FF2B5EF4-FFF2-40B4-BE49-F238E27FC236}">
                    <a16:creationId xmlns:a16="http://schemas.microsoft.com/office/drawing/2014/main" id="{A78A469E-3F38-482F-A349-EA849FCED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8" y="1640"/>
                <a:ext cx="1" cy="5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9" name="Rectangle 144">
                <a:extLst>
                  <a:ext uri="{FF2B5EF4-FFF2-40B4-BE49-F238E27FC236}">
                    <a16:creationId xmlns:a16="http://schemas.microsoft.com/office/drawing/2014/main" id="{CCAE4D74-8E5D-4BFE-A1C8-78EFEFB35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981" y="1832"/>
                <a:ext cx="39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Wasser</a:t>
                </a:r>
                <a:endParaRPr lang="de-DE" altLang="de-DE" sz="14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540" name="Rectangle 145">
                <a:extLst>
                  <a:ext uri="{FF2B5EF4-FFF2-40B4-BE49-F238E27FC236}">
                    <a16:creationId xmlns:a16="http://schemas.microsoft.com/office/drawing/2014/main" id="{CB62238F-4D64-4B58-A102-0DB0284AD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1690"/>
                <a:ext cx="55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41" name="Rectangle 146">
                <a:extLst>
                  <a:ext uri="{FF2B5EF4-FFF2-40B4-BE49-F238E27FC236}">
                    <a16:creationId xmlns:a16="http://schemas.microsoft.com/office/drawing/2014/main" id="{BC3F21A6-B207-4D8B-96A4-AC1CDC45E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8" y="1723"/>
                <a:ext cx="43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Vollstrahl</a:t>
                </a:r>
                <a:endParaRPr lang="de-DE" altLang="de-DE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8542" name="Rectangle 147">
                <a:extLst>
                  <a:ext uri="{FF2B5EF4-FFF2-40B4-BE49-F238E27FC236}">
                    <a16:creationId xmlns:a16="http://schemas.microsoft.com/office/drawing/2014/main" id="{173A8A09-F753-444B-BEC6-F0C71A8A1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" y="1957"/>
                <a:ext cx="664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43" name="Rectangle 148">
                <a:extLst>
                  <a:ext uri="{FF2B5EF4-FFF2-40B4-BE49-F238E27FC236}">
                    <a16:creationId xmlns:a16="http://schemas.microsoft.com/office/drawing/2014/main" id="{DEC46D41-FA02-4445-B91A-91BF2DA1E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3" y="1679"/>
                <a:ext cx="168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44" name="Rectangle 150">
                <a:extLst>
                  <a:ext uri="{FF2B5EF4-FFF2-40B4-BE49-F238E27FC236}">
                    <a16:creationId xmlns:a16="http://schemas.microsoft.com/office/drawing/2014/main" id="{15C6A015-070D-4EEB-AE2B-66917E019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2" y="1679"/>
                <a:ext cx="135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45" name="Rectangle 151">
                <a:extLst>
                  <a:ext uri="{FF2B5EF4-FFF2-40B4-BE49-F238E27FC236}">
                    <a16:creationId xmlns:a16="http://schemas.microsoft.com/office/drawing/2014/main" id="{867278A7-C0B0-4F54-B8D3-A9903ACD5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8" y="1702"/>
                <a:ext cx="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 sz="1400">
                  <a:latin typeface="Arial" panose="020B0604020202020204" pitchFamily="34" charset="0"/>
                </a:endParaRPr>
              </a:p>
            </p:txBody>
          </p:sp>
          <p:sp>
            <p:nvSpPr>
              <p:cNvPr id="18546" name="Rectangle 152">
                <a:extLst>
                  <a:ext uri="{FF2B5EF4-FFF2-40B4-BE49-F238E27FC236}">
                    <a16:creationId xmlns:a16="http://schemas.microsoft.com/office/drawing/2014/main" id="{70AA5A42-AF6E-42B5-85C8-D01926937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8" y="1679"/>
                <a:ext cx="246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47" name="Rectangle 154">
                <a:extLst>
                  <a:ext uri="{FF2B5EF4-FFF2-40B4-BE49-F238E27FC236}">
                    <a16:creationId xmlns:a16="http://schemas.microsoft.com/office/drawing/2014/main" id="{F7D6E23C-299B-44E7-8381-AED993B3A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8" y="1679"/>
                <a:ext cx="135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48" name="Rectangle 158">
                <a:extLst>
                  <a:ext uri="{FF2B5EF4-FFF2-40B4-BE49-F238E27FC236}">
                    <a16:creationId xmlns:a16="http://schemas.microsoft.com/office/drawing/2014/main" id="{FBBF5B5C-A129-4124-8F38-373228A21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0" y="1944"/>
                <a:ext cx="24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49" name="Rectangle 160">
                <a:extLst>
                  <a:ext uri="{FF2B5EF4-FFF2-40B4-BE49-F238E27FC236}">
                    <a16:creationId xmlns:a16="http://schemas.microsoft.com/office/drawing/2014/main" id="{36B69189-3C62-415F-A6F6-E98DD441E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8" y="1944"/>
                <a:ext cx="24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50" name="Rectangle 162">
                <a:extLst>
                  <a:ext uri="{FF2B5EF4-FFF2-40B4-BE49-F238E27FC236}">
                    <a16:creationId xmlns:a16="http://schemas.microsoft.com/office/drawing/2014/main" id="{62CD3670-1BF6-40D8-AE50-E25E19B34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8" y="1944"/>
                <a:ext cx="135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51" name="Rectangle 164">
                <a:extLst>
                  <a:ext uri="{FF2B5EF4-FFF2-40B4-BE49-F238E27FC236}">
                    <a16:creationId xmlns:a16="http://schemas.microsoft.com/office/drawing/2014/main" id="{8743C7D9-5ED7-4DA9-A7A7-A52DC57AA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0" y="1679"/>
                <a:ext cx="136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52" name="Rectangle 166">
                <a:extLst>
                  <a:ext uri="{FF2B5EF4-FFF2-40B4-BE49-F238E27FC236}">
                    <a16:creationId xmlns:a16="http://schemas.microsoft.com/office/drawing/2014/main" id="{A47338AD-2962-47C9-A327-116AB6983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0" y="1944"/>
                <a:ext cx="13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53" name="Text Box 168">
                <a:extLst>
                  <a:ext uri="{FF2B5EF4-FFF2-40B4-BE49-F238E27FC236}">
                    <a16:creationId xmlns:a16="http://schemas.microsoft.com/office/drawing/2014/main" id="{E237E1C6-490F-4A00-BF32-FB9316C5CC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0" y="1951"/>
                <a:ext cx="65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200" b="1">
                    <a:latin typeface="Arial" panose="020B0604020202020204" pitchFamily="34" charset="0"/>
                  </a:rPr>
                  <a:t>Sprühstrahl</a:t>
                </a:r>
              </a:p>
            </p:txBody>
          </p:sp>
        </p:grpSp>
        <p:grpSp>
          <p:nvGrpSpPr>
            <p:cNvPr id="18469" name="Group 257">
              <a:extLst>
                <a:ext uri="{FF2B5EF4-FFF2-40B4-BE49-F238E27FC236}">
                  <a16:creationId xmlns:a16="http://schemas.microsoft.com/office/drawing/2014/main" id="{C515EEAE-366A-422E-9AC6-206DE6B83D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7675" y="5045075"/>
              <a:ext cx="4694238" cy="514350"/>
              <a:chOff x="1082" y="3178"/>
              <a:chExt cx="2957" cy="324"/>
            </a:xfrm>
          </p:grpSpPr>
          <p:sp>
            <p:nvSpPr>
              <p:cNvPr id="18527" name="Line 170">
                <a:extLst>
                  <a:ext uri="{FF2B5EF4-FFF2-40B4-BE49-F238E27FC236}">
                    <a16:creationId xmlns:a16="http://schemas.microsoft.com/office/drawing/2014/main" id="{53720E97-F6AE-442A-B9B4-A6301B80A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2" y="3501"/>
                <a:ext cx="295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8" name="Rectangle 171">
                <a:extLst>
                  <a:ext uri="{FF2B5EF4-FFF2-40B4-BE49-F238E27FC236}">
                    <a16:creationId xmlns:a16="http://schemas.microsoft.com/office/drawing/2014/main" id="{12C0FF3A-EB94-4307-B0CF-77E7BA164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" y="3273"/>
                <a:ext cx="331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29" name="Rectangle 172">
                <a:extLst>
                  <a:ext uri="{FF2B5EF4-FFF2-40B4-BE49-F238E27FC236}">
                    <a16:creationId xmlns:a16="http://schemas.microsoft.com/office/drawing/2014/main" id="{FF477BD9-1A70-413A-8603-45DC1D6EC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7" y="3273"/>
                <a:ext cx="246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30" name="Rectangle 174">
                <a:extLst>
                  <a:ext uri="{FF2B5EF4-FFF2-40B4-BE49-F238E27FC236}">
                    <a16:creationId xmlns:a16="http://schemas.microsoft.com/office/drawing/2014/main" id="{9027ED17-A83E-4DA9-B8F8-E91B0B132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2" y="3273"/>
                <a:ext cx="168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31" name="Rectangle 176">
                <a:extLst>
                  <a:ext uri="{FF2B5EF4-FFF2-40B4-BE49-F238E27FC236}">
                    <a16:creationId xmlns:a16="http://schemas.microsoft.com/office/drawing/2014/main" id="{C1CF703C-CB38-48B0-968E-DEF9759CF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3273"/>
                <a:ext cx="168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32" name="Rectangle 178">
                <a:extLst>
                  <a:ext uri="{FF2B5EF4-FFF2-40B4-BE49-F238E27FC236}">
                    <a16:creationId xmlns:a16="http://schemas.microsoft.com/office/drawing/2014/main" id="{839842BD-8014-4F2C-B661-9B6CFB4A0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8" y="3273"/>
                <a:ext cx="135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33" name="Rectangle 180">
                <a:extLst>
                  <a:ext uri="{FF2B5EF4-FFF2-40B4-BE49-F238E27FC236}">
                    <a16:creationId xmlns:a16="http://schemas.microsoft.com/office/drawing/2014/main" id="{4B62FEF1-55C1-4ED5-81AF-9BD7E6F2E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0" y="3273"/>
                <a:ext cx="168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34" name="Text Box 182">
                <a:extLst>
                  <a:ext uri="{FF2B5EF4-FFF2-40B4-BE49-F238E27FC236}">
                    <a16:creationId xmlns:a16="http://schemas.microsoft.com/office/drawing/2014/main" id="{0A5AC95F-0E50-47CB-A419-9F84D27392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8" y="3178"/>
                <a:ext cx="3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200" b="1">
                    <a:latin typeface="Arial" panose="020B0604020202020204" pitchFamily="34" charset="0"/>
                  </a:rPr>
                  <a:t>CO</a:t>
                </a:r>
                <a:r>
                  <a:rPr lang="de-DE" altLang="de-DE" b="1" baseline="-25000">
                    <a:latin typeface="Arial" panose="020B0604020202020204" pitchFamily="34" charset="0"/>
                  </a:rPr>
                  <a:t>²</a:t>
                </a:r>
                <a:endParaRPr lang="de-DE" altLang="de-DE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70" name="Group 256">
              <a:extLst>
                <a:ext uri="{FF2B5EF4-FFF2-40B4-BE49-F238E27FC236}">
                  <a16:creationId xmlns:a16="http://schemas.microsoft.com/office/drawing/2014/main" id="{571F6E02-77B8-4822-9C9B-A9EC85A185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8888" y="3890963"/>
              <a:ext cx="5149850" cy="1266825"/>
              <a:chOff x="793" y="2451"/>
              <a:chExt cx="3244" cy="798"/>
            </a:xfrm>
          </p:grpSpPr>
          <p:sp>
            <p:nvSpPr>
              <p:cNvPr id="18502" name="Rectangle 85">
                <a:extLst>
                  <a:ext uri="{FF2B5EF4-FFF2-40B4-BE49-F238E27FC236}">
                    <a16:creationId xmlns:a16="http://schemas.microsoft.com/office/drawing/2014/main" id="{21E68A8B-3B0E-4B56-A970-223D2684C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984" y="2805"/>
                <a:ext cx="13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 sz="1400">
                  <a:latin typeface="Arial" panose="020B0604020202020204" pitchFamily="34" charset="0"/>
                </a:endParaRPr>
              </a:p>
            </p:txBody>
          </p:sp>
          <p:sp>
            <p:nvSpPr>
              <p:cNvPr id="18503" name="Rectangle 184">
                <a:extLst>
                  <a:ext uri="{FF2B5EF4-FFF2-40B4-BE49-F238E27FC236}">
                    <a16:creationId xmlns:a16="http://schemas.microsoft.com/office/drawing/2014/main" id="{F1BC380D-3E13-4B5D-9E65-57B9762D7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27" y="2673"/>
                <a:ext cx="13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 sz="1400">
                  <a:latin typeface="Arial" panose="020B0604020202020204" pitchFamily="34" charset="0"/>
                </a:endParaRPr>
              </a:p>
            </p:txBody>
          </p:sp>
          <p:sp>
            <p:nvSpPr>
              <p:cNvPr id="18504" name="Line 185">
                <a:extLst>
                  <a:ext uri="{FF2B5EF4-FFF2-40B4-BE49-F238E27FC236}">
                    <a16:creationId xmlns:a16="http://schemas.microsoft.com/office/drawing/2014/main" id="{9CE60F2A-A5E0-47FB-9299-CECAC597F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0" y="3249"/>
                <a:ext cx="295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5" name="Line 186">
                <a:extLst>
                  <a:ext uri="{FF2B5EF4-FFF2-40B4-BE49-F238E27FC236}">
                    <a16:creationId xmlns:a16="http://schemas.microsoft.com/office/drawing/2014/main" id="{F6374F41-83B3-4FAA-A808-8C49B0D23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717"/>
                <a:ext cx="274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6" name="Line 187">
                <a:extLst>
                  <a:ext uri="{FF2B5EF4-FFF2-40B4-BE49-F238E27FC236}">
                    <a16:creationId xmlns:a16="http://schemas.microsoft.com/office/drawing/2014/main" id="{40761DFB-A80C-4B79-9882-6EBEA9793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983"/>
                <a:ext cx="274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7" name="Line 188">
                <a:extLst>
                  <a:ext uri="{FF2B5EF4-FFF2-40B4-BE49-F238E27FC236}">
                    <a16:creationId xmlns:a16="http://schemas.microsoft.com/office/drawing/2014/main" id="{56B1F978-CD70-4C03-9FC0-ECCA8D6AE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451"/>
                <a:ext cx="1" cy="79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8" name="Rectangle 189">
                <a:extLst>
                  <a:ext uri="{FF2B5EF4-FFF2-40B4-BE49-F238E27FC236}">
                    <a16:creationId xmlns:a16="http://schemas.microsoft.com/office/drawing/2014/main" id="{9C478043-CBB7-40FE-A432-C4C08744D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2489"/>
                <a:ext cx="66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09" name="Rectangle 190">
                <a:extLst>
                  <a:ext uri="{FF2B5EF4-FFF2-40B4-BE49-F238E27FC236}">
                    <a16:creationId xmlns:a16="http://schemas.microsoft.com/office/drawing/2014/main" id="{06955074-4683-4E86-8F10-87002E509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2509"/>
                <a:ext cx="53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ABC-Pulver</a:t>
                </a:r>
                <a:endParaRPr lang="de-DE" altLang="de-DE" sz="1400">
                  <a:latin typeface="Arial" panose="020B0604020202020204" pitchFamily="34" charset="0"/>
                </a:endParaRPr>
              </a:p>
            </p:txBody>
          </p:sp>
          <p:sp>
            <p:nvSpPr>
              <p:cNvPr id="18510" name="Rectangle 191">
                <a:extLst>
                  <a:ext uri="{FF2B5EF4-FFF2-40B4-BE49-F238E27FC236}">
                    <a16:creationId xmlns:a16="http://schemas.microsoft.com/office/drawing/2014/main" id="{26522757-F827-4F90-A99D-7EC54E4A4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755"/>
                <a:ext cx="58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11" name="Rectangle 192">
                <a:extLst>
                  <a:ext uri="{FF2B5EF4-FFF2-40B4-BE49-F238E27FC236}">
                    <a16:creationId xmlns:a16="http://schemas.microsoft.com/office/drawing/2014/main" id="{F549DB70-25D8-4D8A-9B60-98AD7A65E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" y="2781"/>
                <a:ext cx="4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BC-Pulver</a:t>
                </a:r>
                <a:endParaRPr lang="de-DE" altLang="de-DE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8512" name="Rectangle 193">
                <a:extLst>
                  <a:ext uri="{FF2B5EF4-FFF2-40B4-BE49-F238E27FC236}">
                    <a16:creationId xmlns:a16="http://schemas.microsoft.com/office/drawing/2014/main" id="{9ACCAEE6-D21A-4A36-8190-27A7B6F26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" y="3034"/>
                <a:ext cx="513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13" name="Rectangle 194">
                <a:extLst>
                  <a:ext uri="{FF2B5EF4-FFF2-40B4-BE49-F238E27FC236}">
                    <a16:creationId xmlns:a16="http://schemas.microsoft.com/office/drawing/2014/main" id="{70ED8776-4362-4A27-AD0D-E9AE470F3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0" y="3066"/>
                <a:ext cx="44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D-Pulver</a:t>
                </a:r>
                <a:endParaRPr lang="de-DE" altLang="de-DE" sz="1400">
                  <a:latin typeface="Arial" panose="020B0604020202020204" pitchFamily="34" charset="0"/>
                </a:endParaRPr>
              </a:p>
            </p:txBody>
          </p:sp>
          <p:sp>
            <p:nvSpPr>
              <p:cNvPr id="18514" name="Rectangle 195">
                <a:extLst>
                  <a:ext uri="{FF2B5EF4-FFF2-40B4-BE49-F238E27FC236}">
                    <a16:creationId xmlns:a16="http://schemas.microsoft.com/office/drawing/2014/main" id="{A66348CE-8DFB-400D-B406-273D38E83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" y="2494"/>
                <a:ext cx="16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15" name="Rectangle 197">
                <a:extLst>
                  <a:ext uri="{FF2B5EF4-FFF2-40B4-BE49-F238E27FC236}">
                    <a16:creationId xmlns:a16="http://schemas.microsoft.com/office/drawing/2014/main" id="{F4EF5E2A-137A-4F97-97C9-6E16DACEB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2755"/>
                <a:ext cx="245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16" name="Rectangle 199">
                <a:extLst>
                  <a:ext uri="{FF2B5EF4-FFF2-40B4-BE49-F238E27FC236}">
                    <a16:creationId xmlns:a16="http://schemas.microsoft.com/office/drawing/2014/main" id="{2ED096BD-D2AF-4E96-A698-1051BA1EE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3021"/>
                <a:ext cx="24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17" name="Rectangle 201">
                <a:extLst>
                  <a:ext uri="{FF2B5EF4-FFF2-40B4-BE49-F238E27FC236}">
                    <a16:creationId xmlns:a16="http://schemas.microsoft.com/office/drawing/2014/main" id="{4B71B7B3-7114-41DF-834C-0F6AA803A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2489"/>
                <a:ext cx="169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18" name="Rectangle 203">
                <a:extLst>
                  <a:ext uri="{FF2B5EF4-FFF2-40B4-BE49-F238E27FC236}">
                    <a16:creationId xmlns:a16="http://schemas.microsoft.com/office/drawing/2014/main" id="{63E44A2E-772E-492A-A888-DE062230E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2755"/>
                <a:ext cx="169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19" name="Rectangle 207">
                <a:extLst>
                  <a:ext uri="{FF2B5EF4-FFF2-40B4-BE49-F238E27FC236}">
                    <a16:creationId xmlns:a16="http://schemas.microsoft.com/office/drawing/2014/main" id="{C8E9B80F-DE46-41D6-9485-A184271D9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" y="2489"/>
                <a:ext cx="16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20" name="Rectangle 213">
                <a:extLst>
                  <a:ext uri="{FF2B5EF4-FFF2-40B4-BE49-F238E27FC236}">
                    <a16:creationId xmlns:a16="http://schemas.microsoft.com/office/drawing/2014/main" id="{E9862895-29C1-489A-A965-BCB44C5F3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9" y="2489"/>
                <a:ext cx="24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21" name="Rectangle 215">
                <a:extLst>
                  <a:ext uri="{FF2B5EF4-FFF2-40B4-BE49-F238E27FC236}">
                    <a16:creationId xmlns:a16="http://schemas.microsoft.com/office/drawing/2014/main" id="{0CFB3818-10DF-40B6-B62C-3982556A7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9" y="2755"/>
                <a:ext cx="246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22" name="Rectangle 217">
                <a:extLst>
                  <a:ext uri="{FF2B5EF4-FFF2-40B4-BE49-F238E27FC236}">
                    <a16:creationId xmlns:a16="http://schemas.microsoft.com/office/drawing/2014/main" id="{930991EB-3A3C-4E0A-8AC7-D965584DA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6" y="3021"/>
                <a:ext cx="16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23" name="Rectangle 219">
                <a:extLst>
                  <a:ext uri="{FF2B5EF4-FFF2-40B4-BE49-F238E27FC236}">
                    <a16:creationId xmlns:a16="http://schemas.microsoft.com/office/drawing/2014/main" id="{E7A79AC1-5665-486B-BACA-BC233C9F2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8" y="2489"/>
                <a:ext cx="16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24" name="Rectangle 221">
                <a:extLst>
                  <a:ext uri="{FF2B5EF4-FFF2-40B4-BE49-F238E27FC236}">
                    <a16:creationId xmlns:a16="http://schemas.microsoft.com/office/drawing/2014/main" id="{4A622909-F7DA-4E2A-8917-BA11E30F8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8" y="2755"/>
                <a:ext cx="168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25" name="Rectangle 223">
                <a:extLst>
                  <a:ext uri="{FF2B5EF4-FFF2-40B4-BE49-F238E27FC236}">
                    <a16:creationId xmlns:a16="http://schemas.microsoft.com/office/drawing/2014/main" id="{0283C8C4-CFE4-4A2E-805B-DB21E63C9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8" y="3021"/>
                <a:ext cx="1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26" name="Text Box 225">
                <a:extLst>
                  <a:ext uri="{FF2B5EF4-FFF2-40B4-BE49-F238E27FC236}">
                    <a16:creationId xmlns:a16="http://schemas.microsoft.com/office/drawing/2014/main" id="{F9CDDF92-C278-4374-B32C-9F93F2C4E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816" y="2762"/>
                <a:ext cx="77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400" b="1">
                    <a:latin typeface="Arial" panose="020B0604020202020204" pitchFamily="34" charset="0"/>
                  </a:rPr>
                  <a:t>Löschpulver</a:t>
                </a:r>
              </a:p>
            </p:txBody>
          </p:sp>
        </p:grpSp>
        <p:grpSp>
          <p:nvGrpSpPr>
            <p:cNvPr id="18471" name="Group 258">
              <a:extLst>
                <a:ext uri="{FF2B5EF4-FFF2-40B4-BE49-F238E27FC236}">
                  <a16:creationId xmlns:a16="http://schemas.microsoft.com/office/drawing/2014/main" id="{003EF0FF-E876-4D01-AE99-9E6E2B9A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9588" y="5618179"/>
              <a:ext cx="4451350" cy="334963"/>
              <a:chOff x="1121" y="3539"/>
              <a:chExt cx="2804" cy="211"/>
            </a:xfrm>
          </p:grpSpPr>
          <p:sp>
            <p:nvSpPr>
              <p:cNvPr id="18495" name="Rectangle 112">
                <a:extLst>
                  <a:ext uri="{FF2B5EF4-FFF2-40B4-BE49-F238E27FC236}">
                    <a16:creationId xmlns:a16="http://schemas.microsoft.com/office/drawing/2014/main" id="{FEFEE18C-FFB3-4D90-94D9-DD3DD8B37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" y="3539"/>
                <a:ext cx="588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496" name="Rectangle 113">
                <a:extLst>
                  <a:ext uri="{FF2B5EF4-FFF2-40B4-BE49-F238E27FC236}">
                    <a16:creationId xmlns:a16="http://schemas.microsoft.com/office/drawing/2014/main" id="{523CD5D2-1DD9-45FD-ADFA-41A014262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" y="3539"/>
                <a:ext cx="682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de-DE" altLang="de-DE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Sonstige</a:t>
                </a:r>
              </a:p>
              <a:p>
                <a:pPr algn="ctr"/>
                <a:r>
                  <a:rPr lang="de-DE" altLang="de-DE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Salz/Zement/Sand</a:t>
                </a:r>
              </a:p>
            </p:txBody>
          </p:sp>
          <p:sp>
            <p:nvSpPr>
              <p:cNvPr id="18497" name="Rectangle 114">
                <a:extLst>
                  <a:ext uri="{FF2B5EF4-FFF2-40B4-BE49-F238E27FC236}">
                    <a16:creationId xmlns:a16="http://schemas.microsoft.com/office/drawing/2014/main" id="{0C275A03-1871-4693-BFF1-D2B5B33E4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7" y="3539"/>
                <a:ext cx="245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498" name="Rectangle 116">
                <a:extLst>
                  <a:ext uri="{FF2B5EF4-FFF2-40B4-BE49-F238E27FC236}">
                    <a16:creationId xmlns:a16="http://schemas.microsoft.com/office/drawing/2014/main" id="{11143F15-D0FA-4335-9C1D-2AA564EC8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0" y="3539"/>
                <a:ext cx="246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499" name="Rectangle 118">
                <a:extLst>
                  <a:ext uri="{FF2B5EF4-FFF2-40B4-BE49-F238E27FC236}">
                    <a16:creationId xmlns:a16="http://schemas.microsoft.com/office/drawing/2014/main" id="{DD83B2F5-EC78-4B37-BF12-DF6EB92F7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3539"/>
                <a:ext cx="136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00" name="Rectangle 120">
                <a:extLst>
                  <a:ext uri="{FF2B5EF4-FFF2-40B4-BE49-F238E27FC236}">
                    <a16:creationId xmlns:a16="http://schemas.microsoft.com/office/drawing/2014/main" id="{07D29C74-939C-4275-96B9-1BE9FC71F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8" y="3539"/>
                <a:ext cx="168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501" name="Rectangle 122">
                <a:extLst>
                  <a:ext uri="{FF2B5EF4-FFF2-40B4-BE49-F238E27FC236}">
                    <a16:creationId xmlns:a16="http://schemas.microsoft.com/office/drawing/2014/main" id="{B94A54BD-8994-459A-A167-1F8F63577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" y="3539"/>
                <a:ext cx="246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18472" name="Ellipse 149">
              <a:extLst>
                <a:ext uri="{FF2B5EF4-FFF2-40B4-BE49-F238E27FC236}">
                  <a16:creationId xmlns:a16="http://schemas.microsoft.com/office/drawing/2014/main" id="{BC25806A-B384-4A16-AA7E-EE8C47D4B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5946" y="2738438"/>
              <a:ext cx="216024" cy="177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73" name="Ellipse 150">
              <a:extLst>
                <a:ext uri="{FF2B5EF4-FFF2-40B4-BE49-F238E27FC236}">
                  <a16:creationId xmlns:a16="http://schemas.microsoft.com/office/drawing/2014/main" id="{61A5563C-4ADF-4BF5-9357-58F7933A3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169" y="2742407"/>
              <a:ext cx="216024" cy="177800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74" name="Ellipse 152">
              <a:extLst>
                <a:ext uri="{FF2B5EF4-FFF2-40B4-BE49-F238E27FC236}">
                  <a16:creationId xmlns:a16="http://schemas.microsoft.com/office/drawing/2014/main" id="{B98E2A62-42F1-46C6-9FD1-907C89713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626" y="2742407"/>
              <a:ext cx="216024" cy="177800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75" name="Ellipse 153">
              <a:extLst>
                <a:ext uri="{FF2B5EF4-FFF2-40B4-BE49-F238E27FC236}">
                  <a16:creationId xmlns:a16="http://schemas.microsoft.com/office/drawing/2014/main" id="{056D028F-F7C5-4E52-BBEB-4FBE5B62B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0276" y="2742407"/>
              <a:ext cx="216024" cy="177800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76" name="Ellipse 154">
              <a:extLst>
                <a:ext uri="{FF2B5EF4-FFF2-40B4-BE49-F238E27FC236}">
                  <a16:creationId xmlns:a16="http://schemas.microsoft.com/office/drawing/2014/main" id="{E26325D9-C122-4B11-B220-7482F431E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038" y="3152775"/>
              <a:ext cx="216024" cy="177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77" name="Ellipse 155">
              <a:extLst>
                <a:ext uri="{FF2B5EF4-FFF2-40B4-BE49-F238E27FC236}">
                  <a16:creationId xmlns:a16="http://schemas.microsoft.com/office/drawing/2014/main" id="{E0086D84-15B9-46BE-A616-492D34285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551" y="3164681"/>
              <a:ext cx="216024" cy="177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78" name="Ellipse 156">
              <a:extLst>
                <a:ext uri="{FF2B5EF4-FFF2-40B4-BE49-F238E27FC236}">
                  <a16:creationId xmlns:a16="http://schemas.microsoft.com/office/drawing/2014/main" id="{063F97A4-780B-40D3-BD8B-9F360E94F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151" y="3152775"/>
              <a:ext cx="216024" cy="177800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79" name="Ellipse 157">
              <a:extLst>
                <a:ext uri="{FF2B5EF4-FFF2-40B4-BE49-F238E27FC236}">
                  <a16:creationId xmlns:a16="http://schemas.microsoft.com/office/drawing/2014/main" id="{7B020F37-2C5E-4C83-AD2C-B1AB98AF3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357" y="3164681"/>
              <a:ext cx="216024" cy="177800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0" name="Ellipse 159">
              <a:extLst>
                <a:ext uri="{FF2B5EF4-FFF2-40B4-BE49-F238E27FC236}">
                  <a16:creationId xmlns:a16="http://schemas.microsoft.com/office/drawing/2014/main" id="{622C839C-E9FA-4CDC-A297-2FC9A0038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550" y="3585369"/>
              <a:ext cx="216024" cy="177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1" name="Ellipse 164">
              <a:extLst>
                <a:ext uri="{FF2B5EF4-FFF2-40B4-BE49-F238E27FC236}">
                  <a16:creationId xmlns:a16="http://schemas.microsoft.com/office/drawing/2014/main" id="{7202E2AA-C530-49E1-B923-56B6CCEBB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450" y="4011613"/>
              <a:ext cx="216024" cy="177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2" name="Ellipse 165">
              <a:extLst>
                <a:ext uri="{FF2B5EF4-FFF2-40B4-BE49-F238E27FC236}">
                  <a16:creationId xmlns:a16="http://schemas.microsoft.com/office/drawing/2014/main" id="{4C36FB43-F911-4490-A114-8707EEB2D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410" y="4010025"/>
              <a:ext cx="216024" cy="177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3" name="Ellipse 166">
              <a:extLst>
                <a:ext uri="{FF2B5EF4-FFF2-40B4-BE49-F238E27FC236}">
                  <a16:creationId xmlns:a16="http://schemas.microsoft.com/office/drawing/2014/main" id="{6A889BB6-F8B0-42DE-A8AF-37C6E55E0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625" y="4003675"/>
              <a:ext cx="216024" cy="177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4" name="Ellipse 167">
              <a:extLst>
                <a:ext uri="{FF2B5EF4-FFF2-40B4-BE49-F238E27FC236}">
                  <a16:creationId xmlns:a16="http://schemas.microsoft.com/office/drawing/2014/main" id="{DADDEEEC-A840-4216-9FA6-1FB943FC4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844" y="4017963"/>
              <a:ext cx="216024" cy="177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5" name="Ellipse 168">
              <a:extLst>
                <a:ext uri="{FF2B5EF4-FFF2-40B4-BE49-F238E27FC236}">
                  <a16:creationId xmlns:a16="http://schemas.microsoft.com/office/drawing/2014/main" id="{C059F158-E1C8-41FA-ABBA-A556B6172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038" y="4435475"/>
              <a:ext cx="216024" cy="177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6" name="Ellipse 169">
              <a:extLst>
                <a:ext uri="{FF2B5EF4-FFF2-40B4-BE49-F238E27FC236}">
                  <a16:creationId xmlns:a16="http://schemas.microsoft.com/office/drawing/2014/main" id="{B3B47F29-23AA-4960-8D76-E075309D7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847" y="4414838"/>
              <a:ext cx="216024" cy="177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7" name="Ellipse 170">
              <a:extLst>
                <a:ext uri="{FF2B5EF4-FFF2-40B4-BE49-F238E27FC236}">
                  <a16:creationId xmlns:a16="http://schemas.microsoft.com/office/drawing/2014/main" id="{49A1F040-52C0-4B24-94A9-F98B95B23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920" y="4421189"/>
              <a:ext cx="216024" cy="177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8" name="Ellipse 171">
              <a:extLst>
                <a:ext uri="{FF2B5EF4-FFF2-40B4-BE49-F238E27FC236}">
                  <a16:creationId xmlns:a16="http://schemas.microsoft.com/office/drawing/2014/main" id="{4008F053-F702-43BE-B10C-CA170E640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1102" y="4421982"/>
              <a:ext cx="216024" cy="177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9" name="Ellipse 172">
              <a:extLst>
                <a:ext uri="{FF2B5EF4-FFF2-40B4-BE49-F238E27FC236}">
                  <a16:creationId xmlns:a16="http://schemas.microsoft.com/office/drawing/2014/main" id="{CB6AD205-BA2E-4903-AAA5-933CBDE4B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8952" y="4869657"/>
              <a:ext cx="216024" cy="177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90" name="Ellipse 173">
              <a:extLst>
                <a:ext uri="{FF2B5EF4-FFF2-40B4-BE49-F238E27FC236}">
                  <a16:creationId xmlns:a16="http://schemas.microsoft.com/office/drawing/2014/main" id="{6AC14818-7AF1-4B49-9C6A-8F11F8B02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847" y="5273675"/>
              <a:ext cx="216024" cy="177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91" name="Ellipse 174">
              <a:extLst>
                <a:ext uri="{FF2B5EF4-FFF2-40B4-BE49-F238E27FC236}">
                  <a16:creationId xmlns:a16="http://schemas.microsoft.com/office/drawing/2014/main" id="{690734B3-5292-4A22-80D3-103A938FC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410" y="5273675"/>
              <a:ext cx="216024" cy="177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92" name="Ellipse 175">
              <a:extLst>
                <a:ext uri="{FF2B5EF4-FFF2-40B4-BE49-F238E27FC236}">
                  <a16:creationId xmlns:a16="http://schemas.microsoft.com/office/drawing/2014/main" id="{FBB5FCE6-0850-40FF-9EB7-E4BDD3757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3715" y="5272882"/>
              <a:ext cx="216024" cy="177800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93" name="Ellipse 177">
              <a:extLst>
                <a:ext uri="{FF2B5EF4-FFF2-40B4-BE49-F238E27FC236}">
                  <a16:creationId xmlns:a16="http://schemas.microsoft.com/office/drawing/2014/main" id="{2237AA3E-263B-4202-8B9A-CAD5D698B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844" y="5273675"/>
              <a:ext cx="216024" cy="177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94" name="Ellipse 182">
              <a:extLst>
                <a:ext uri="{FF2B5EF4-FFF2-40B4-BE49-F238E27FC236}">
                  <a16:creationId xmlns:a16="http://schemas.microsoft.com/office/drawing/2014/main" id="{92AC1C50-9804-499B-B65B-79D3CDC0E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240" y="5696760"/>
              <a:ext cx="216024" cy="177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8437" name="Ellipse 172">
            <a:extLst>
              <a:ext uri="{FF2B5EF4-FFF2-40B4-BE49-F238E27FC236}">
                <a16:creationId xmlns:a16="http://schemas.microsoft.com/office/drawing/2014/main" id="{2796895C-A7DC-4ACD-A5FE-043A19273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3582988"/>
            <a:ext cx="215900" cy="177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8438" name="Ellipse 172">
            <a:extLst>
              <a:ext uri="{FF2B5EF4-FFF2-40B4-BE49-F238E27FC236}">
                <a16:creationId xmlns:a16="http://schemas.microsoft.com/office/drawing/2014/main" id="{3FFBF86C-EF72-49D7-B6CC-0CB366F18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350" y="3582988"/>
            <a:ext cx="215900" cy="177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>
            <a:extLst>
              <a:ext uri="{FF2B5EF4-FFF2-40B4-BE49-F238E27FC236}">
                <a16:creationId xmlns:a16="http://schemas.microsoft.com/office/drawing/2014/main" id="{20C06E48-3D0C-4CB8-B2CC-5E64F7C12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106488"/>
            <a:ext cx="2835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Sonstige Löschmittel: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9EFCB184-6E69-467B-81DF-1E03E6531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716088"/>
            <a:ext cx="1860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Sand,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Graugussspäne,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Salz oder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Zement.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0292B7C9-A712-4E43-AB07-3D7E91F82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989263"/>
            <a:ext cx="758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800">
                <a:latin typeface="Arial" panose="020B0604020202020204" pitchFamily="34" charset="0"/>
              </a:rPr>
              <a:t>Löschmittel dieser Art werden unter Umständen an gefährdeten Objekten</a:t>
            </a:r>
          </a:p>
          <a:p>
            <a:r>
              <a:rPr lang="de-DE" altLang="de-DE" sz="1800">
                <a:latin typeface="Arial" panose="020B0604020202020204" pitchFamily="34" charset="0"/>
              </a:rPr>
              <a:t>vorgehalten.</a:t>
            </a:r>
          </a:p>
        </p:txBody>
      </p:sp>
      <p:sp>
        <p:nvSpPr>
          <p:cNvPr id="64517" name="Rectangle 8">
            <a:extLst>
              <a:ext uri="{FF2B5EF4-FFF2-40B4-BE49-F238E27FC236}">
                <a16:creationId xmlns:a16="http://schemas.microsoft.com/office/drawing/2014/main" id="{5BD18439-19FC-49E1-BDB2-CE731BC04D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80063" y="6308725"/>
            <a:ext cx="12350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Sonstige Löschmittel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>
            <a:extLst>
              <a:ext uri="{FF2B5EF4-FFF2-40B4-BE49-F238E27FC236}">
                <a16:creationId xmlns:a16="http://schemas.microsoft.com/office/drawing/2014/main" id="{EA99604C-B5D6-464A-8E0D-913FA5E9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1106488"/>
            <a:ext cx="501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Wärmebindungsvermögen des Wassers</a:t>
            </a:r>
          </a:p>
        </p:txBody>
      </p:sp>
      <p:sp>
        <p:nvSpPr>
          <p:cNvPr id="83978" name="Text Box 10">
            <a:extLst>
              <a:ext uri="{FF2B5EF4-FFF2-40B4-BE49-F238E27FC236}">
                <a16:creationId xmlns:a16="http://schemas.microsoft.com/office/drawing/2014/main" id="{F85A9F8E-AF40-49CC-B36D-070AB65AE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3165475"/>
            <a:ext cx="8631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600" b="1">
                <a:solidFill>
                  <a:srgbClr val="CC3300"/>
                </a:solidFill>
                <a:latin typeface="Arial" panose="020B0604020202020204" pitchFamily="34" charset="0"/>
              </a:rPr>
              <a:t>Bei Erwärmung von 1 kg Wasser um 1</a:t>
            </a:r>
            <a:r>
              <a:rPr lang="de-DE" altLang="de-DE" sz="1600" b="1" baseline="30000">
                <a:solidFill>
                  <a:srgbClr val="CC3300"/>
                </a:solidFill>
                <a:latin typeface="Arial" panose="020B0604020202020204" pitchFamily="34" charset="0"/>
              </a:rPr>
              <a:t>0</a:t>
            </a:r>
            <a:r>
              <a:rPr lang="de-DE" altLang="de-DE" sz="1600" b="1">
                <a:solidFill>
                  <a:srgbClr val="CC3300"/>
                </a:solidFill>
                <a:latin typeface="Arial" panose="020B0604020202020204" pitchFamily="34" charset="0"/>
              </a:rPr>
              <a:t> C wird einer Wärmemenge von ~ 4,2 kJ benötigt</a:t>
            </a:r>
          </a:p>
        </p:txBody>
      </p:sp>
      <p:sp>
        <p:nvSpPr>
          <p:cNvPr id="83982" name="Text Box 14">
            <a:extLst>
              <a:ext uri="{FF2B5EF4-FFF2-40B4-BE49-F238E27FC236}">
                <a16:creationId xmlns:a16="http://schemas.microsoft.com/office/drawing/2014/main" id="{20E69B67-EBE4-4DF0-9ED3-4F946FF81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661025"/>
            <a:ext cx="727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CC3300"/>
                </a:solidFill>
                <a:latin typeface="Arial" panose="020B0604020202020204" pitchFamily="34" charset="0"/>
              </a:rPr>
              <a:t>Zur Verdampfung ist eine Wärmemenge von 2257 kJ erforderlich!</a:t>
            </a:r>
          </a:p>
        </p:txBody>
      </p:sp>
      <p:grpSp>
        <p:nvGrpSpPr>
          <p:cNvPr id="84001" name="Group 33">
            <a:extLst>
              <a:ext uri="{FF2B5EF4-FFF2-40B4-BE49-F238E27FC236}">
                <a16:creationId xmlns:a16="http://schemas.microsoft.com/office/drawing/2014/main" id="{83A95B8C-68B3-4D67-B3AE-C6018B4FB9F4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582738"/>
            <a:ext cx="4892675" cy="1390650"/>
            <a:chOff x="961" y="997"/>
            <a:chExt cx="3082" cy="876"/>
          </a:xfrm>
        </p:grpSpPr>
        <p:sp>
          <p:nvSpPr>
            <p:cNvPr id="19475" name="AutoShape 3">
              <a:extLst>
                <a:ext uri="{FF2B5EF4-FFF2-40B4-BE49-F238E27FC236}">
                  <a16:creationId xmlns:a16="http://schemas.microsoft.com/office/drawing/2014/main" id="{DEF7BA4C-4E0F-4861-A5AC-6E1CAF1AE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1237"/>
              <a:ext cx="844" cy="599"/>
            </a:xfrm>
            <a:prstGeom prst="can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de-DE" sz="1800" b="1">
                  <a:latin typeface="Arial" panose="020B0604020202020204" pitchFamily="34" charset="0"/>
                </a:rPr>
                <a:t>1 kg Wasser</a:t>
              </a:r>
            </a:p>
            <a:p>
              <a:pPr algn="ctr" eaLnBrk="1" hangingPunct="1"/>
              <a:r>
                <a:rPr lang="de-DE" altLang="de-DE" sz="1800" b="1">
                  <a:latin typeface="Arial" panose="020B0604020202020204" pitchFamily="34" charset="0"/>
                </a:rPr>
                <a:t>15°C</a:t>
              </a:r>
            </a:p>
          </p:txBody>
        </p:sp>
        <p:sp>
          <p:nvSpPr>
            <p:cNvPr id="19476" name="AutoShape 4">
              <a:extLst>
                <a:ext uri="{FF2B5EF4-FFF2-40B4-BE49-F238E27FC236}">
                  <a16:creationId xmlns:a16="http://schemas.microsoft.com/office/drawing/2014/main" id="{99785ED8-1210-4A39-96DF-C3373B617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1237"/>
              <a:ext cx="844" cy="599"/>
            </a:xfrm>
            <a:prstGeom prst="can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de-DE" sz="1800" b="1">
                  <a:latin typeface="Arial" panose="020B0604020202020204" pitchFamily="34" charset="0"/>
                </a:rPr>
                <a:t>1 kg Wasser</a:t>
              </a:r>
            </a:p>
            <a:p>
              <a:pPr algn="ctr" eaLnBrk="1" hangingPunct="1"/>
              <a:r>
                <a:rPr lang="de-DE" altLang="de-DE" sz="1800" b="1">
                  <a:latin typeface="Arial" panose="020B0604020202020204" pitchFamily="34" charset="0"/>
                </a:rPr>
                <a:t>16°C</a:t>
              </a:r>
            </a:p>
          </p:txBody>
        </p:sp>
        <p:sp>
          <p:nvSpPr>
            <p:cNvPr id="19477" name="Text Box 8">
              <a:extLst>
                <a:ext uri="{FF2B5EF4-FFF2-40B4-BE49-F238E27FC236}">
                  <a16:creationId xmlns:a16="http://schemas.microsoft.com/office/drawing/2014/main" id="{481B41A7-5419-49FA-A88F-8A0060E33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997"/>
              <a:ext cx="20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Spezifische Wärmekapazität</a:t>
              </a:r>
            </a:p>
          </p:txBody>
        </p:sp>
        <p:sp>
          <p:nvSpPr>
            <p:cNvPr id="19478" name="Line 9">
              <a:extLst>
                <a:ext uri="{FF2B5EF4-FFF2-40B4-BE49-F238E27FC236}">
                  <a16:creationId xmlns:a16="http://schemas.microsoft.com/office/drawing/2014/main" id="{EC3E355A-7FD6-4CE6-A25E-37E9555C9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5" y="1521"/>
              <a:ext cx="8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9" name="Text Box 19">
              <a:extLst>
                <a:ext uri="{FF2B5EF4-FFF2-40B4-BE49-F238E27FC236}">
                  <a16:creationId xmlns:a16="http://schemas.microsoft.com/office/drawing/2014/main" id="{0C69DAEC-55F5-4674-98F1-07237F931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525"/>
              <a:ext cx="6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400" b="1">
                  <a:solidFill>
                    <a:srgbClr val="FF33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de-DE" sz="1400" b="1">
                  <a:latin typeface="Arial" panose="020B0604020202020204" pitchFamily="34" charset="0"/>
                </a:rPr>
                <a:t>ilo- </a:t>
              </a:r>
              <a:r>
                <a:rPr lang="de-DE" altLang="de-DE" sz="1400" b="1">
                  <a:solidFill>
                    <a:srgbClr val="FF3300"/>
                  </a:solidFill>
                  <a:latin typeface="Arial" panose="020B0604020202020204" pitchFamily="34" charset="0"/>
                </a:rPr>
                <a:t>J</a:t>
              </a:r>
              <a:r>
                <a:rPr lang="de-DE" altLang="de-DE" sz="1400" b="1">
                  <a:latin typeface="Arial" panose="020B0604020202020204" pitchFamily="34" charset="0"/>
                </a:rPr>
                <a:t>oule</a:t>
              </a:r>
            </a:p>
          </p:txBody>
        </p:sp>
        <p:sp>
          <p:nvSpPr>
            <p:cNvPr id="19480" name="Line 21">
              <a:extLst>
                <a:ext uri="{FF2B5EF4-FFF2-40B4-BE49-F238E27FC236}">
                  <a16:creationId xmlns:a16="http://schemas.microsoft.com/office/drawing/2014/main" id="{D0EDD339-6F14-4C2C-820C-A47C3E0DF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680"/>
              <a:ext cx="9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1" name="Text Box 22">
              <a:extLst>
                <a:ext uri="{FF2B5EF4-FFF2-40B4-BE49-F238E27FC236}">
                  <a16:creationId xmlns:a16="http://schemas.microsoft.com/office/drawing/2014/main" id="{A279E6C6-CF1B-4B88-A692-F5D40E96D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2" y="1680"/>
              <a:ext cx="68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400" b="1">
                  <a:solidFill>
                    <a:srgbClr val="FF33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de-DE" sz="1400" b="1">
                  <a:latin typeface="Arial" panose="020B0604020202020204" pitchFamily="34" charset="0"/>
                </a:rPr>
                <a:t>ilo</a:t>
              </a:r>
              <a:r>
                <a:rPr lang="de-DE" altLang="de-DE" sz="1400" b="1">
                  <a:solidFill>
                    <a:srgbClr val="FF3300"/>
                  </a:solidFill>
                  <a:latin typeface="Arial" panose="020B0604020202020204" pitchFamily="34" charset="0"/>
                </a:rPr>
                <a:t>g</a:t>
              </a:r>
              <a:r>
                <a:rPr lang="de-DE" altLang="de-DE" sz="1400" b="1">
                  <a:latin typeface="Arial" panose="020B0604020202020204" pitchFamily="34" charset="0"/>
                </a:rPr>
                <a:t>ramm</a:t>
              </a:r>
            </a:p>
          </p:txBody>
        </p:sp>
        <p:sp>
          <p:nvSpPr>
            <p:cNvPr id="19482" name="Text Box 23">
              <a:extLst>
                <a:ext uri="{FF2B5EF4-FFF2-40B4-BE49-F238E27FC236}">
                  <a16:creationId xmlns:a16="http://schemas.microsoft.com/office/drawing/2014/main" id="{5324CDF0-CDD4-40FC-96AD-F2568A0C7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1661"/>
              <a:ext cx="5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600" b="1">
                  <a:latin typeface="Arial" panose="020B0604020202020204" pitchFamily="34" charset="0"/>
                </a:rPr>
                <a:t>*</a:t>
              </a:r>
              <a:r>
                <a:rPr lang="de-DE" altLang="de-DE" sz="1400" b="1">
                  <a:solidFill>
                    <a:srgbClr val="FF33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de-DE" sz="1400" b="1">
                  <a:latin typeface="Arial" panose="020B0604020202020204" pitchFamily="34" charset="0"/>
                </a:rPr>
                <a:t>elvin</a:t>
              </a:r>
            </a:p>
          </p:txBody>
        </p:sp>
        <p:sp>
          <p:nvSpPr>
            <p:cNvPr id="19483" name="Text Box 24">
              <a:extLst>
                <a:ext uri="{FF2B5EF4-FFF2-40B4-BE49-F238E27FC236}">
                  <a16:creationId xmlns:a16="http://schemas.microsoft.com/office/drawing/2014/main" id="{B59F2599-A4C0-4ACB-B68C-0CD9371B5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308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4,187</a:t>
              </a:r>
            </a:p>
          </p:txBody>
        </p:sp>
      </p:grpSp>
      <p:grpSp>
        <p:nvGrpSpPr>
          <p:cNvPr id="84002" name="Group 34">
            <a:extLst>
              <a:ext uri="{FF2B5EF4-FFF2-40B4-BE49-F238E27FC236}">
                <a16:creationId xmlns:a16="http://schemas.microsoft.com/office/drawing/2014/main" id="{4D848038-F856-4451-9CC2-ED6BF84D6912}"/>
              </a:ext>
            </a:extLst>
          </p:cNvPr>
          <p:cNvGrpSpPr>
            <a:grpSpLocks/>
          </p:cNvGrpSpPr>
          <p:nvPr/>
        </p:nvGrpSpPr>
        <p:grpSpPr bwMode="auto">
          <a:xfrm>
            <a:off x="1582738" y="3716338"/>
            <a:ext cx="6316662" cy="2016125"/>
            <a:chOff x="997" y="2341"/>
            <a:chExt cx="3979" cy="1270"/>
          </a:xfrm>
        </p:grpSpPr>
        <p:sp>
          <p:nvSpPr>
            <p:cNvPr id="19464" name="AutoShape 5">
              <a:extLst>
                <a:ext uri="{FF2B5EF4-FFF2-40B4-BE49-F238E27FC236}">
                  <a16:creationId xmlns:a16="http://schemas.microsoft.com/office/drawing/2014/main" id="{7EE84417-B147-4C8A-BE71-AEA4E6C1B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" y="2764"/>
              <a:ext cx="844" cy="599"/>
            </a:xfrm>
            <a:prstGeom prst="can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de-DE" sz="1800" b="1">
                  <a:latin typeface="Arial" panose="020B0604020202020204" pitchFamily="34" charset="0"/>
                </a:rPr>
                <a:t>1 kg Wasser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de-DE" altLang="de-DE" sz="1800" b="1">
                  <a:latin typeface="Arial" panose="020B0604020202020204" pitchFamily="34" charset="0"/>
                </a:rPr>
                <a:t>100 °C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de-DE" altLang="de-DE" sz="1800" b="1">
                  <a:latin typeface="Arial" panose="020B0604020202020204" pitchFamily="34" charset="0"/>
                </a:rPr>
                <a:t>flüssig</a:t>
              </a:r>
            </a:p>
          </p:txBody>
        </p:sp>
        <p:grpSp>
          <p:nvGrpSpPr>
            <p:cNvPr id="19465" name="Group 27">
              <a:extLst>
                <a:ext uri="{FF2B5EF4-FFF2-40B4-BE49-F238E27FC236}">
                  <a16:creationId xmlns:a16="http://schemas.microsoft.com/office/drawing/2014/main" id="{09BD9D35-1C4E-4814-8E44-FA2877CF4A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4" y="2432"/>
              <a:ext cx="1642" cy="1179"/>
              <a:chOff x="3152" y="2432"/>
              <a:chExt cx="1642" cy="1179"/>
            </a:xfrm>
          </p:grpSpPr>
          <p:sp>
            <p:nvSpPr>
              <p:cNvPr id="19473" name="AutoShape 6">
                <a:extLst>
                  <a:ext uri="{FF2B5EF4-FFF2-40B4-BE49-F238E27FC236}">
                    <a16:creationId xmlns:a16="http://schemas.microsoft.com/office/drawing/2014/main" id="{8D151498-A43A-4D55-A252-EA3AACE8B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2" y="2432"/>
                <a:ext cx="1642" cy="1179"/>
              </a:xfrm>
              <a:prstGeom prst="cloudCallout">
                <a:avLst>
                  <a:gd name="adj1" fmla="val -14921"/>
                  <a:gd name="adj2" fmla="val 27523"/>
                </a:avLst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74" name="Oval 7">
                <a:extLst>
                  <a:ext uri="{FF2B5EF4-FFF2-40B4-BE49-F238E27FC236}">
                    <a16:creationId xmlns:a16="http://schemas.microsoft.com/office/drawing/2014/main" id="{A76DDE18-8D91-4C60-A1BB-EC1EDA532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6" y="2764"/>
                <a:ext cx="466" cy="451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de-DE" altLang="de-DE" sz="1800" b="1">
                    <a:latin typeface="Arial" panose="020B0604020202020204" pitchFamily="34" charset="0"/>
                  </a:rPr>
                  <a:t>1 kg Wasser</a:t>
                </a:r>
              </a:p>
              <a:p>
                <a:pPr algn="ctr" eaLnBrk="1" hangingPunct="1"/>
                <a:r>
                  <a:rPr lang="de-DE" altLang="de-DE" sz="1800" b="1">
                    <a:latin typeface="Arial" panose="020B0604020202020204" pitchFamily="34" charset="0"/>
                  </a:rPr>
                  <a:t>100 °C</a:t>
                </a:r>
              </a:p>
              <a:p>
                <a:pPr algn="ctr" eaLnBrk="1" hangingPunct="1"/>
                <a:r>
                  <a:rPr lang="de-DE" altLang="de-DE" sz="1800" b="1">
                    <a:latin typeface="Arial" panose="020B0604020202020204" pitchFamily="34" charset="0"/>
                  </a:rPr>
                  <a:t>Dampf</a:t>
                </a:r>
              </a:p>
            </p:txBody>
          </p:sp>
        </p:grpSp>
        <p:sp>
          <p:nvSpPr>
            <p:cNvPr id="19466" name="Text Box 12">
              <a:extLst>
                <a:ext uri="{FF2B5EF4-FFF2-40B4-BE49-F238E27FC236}">
                  <a16:creationId xmlns:a16="http://schemas.microsoft.com/office/drawing/2014/main" id="{E4E0892B-5B51-416E-AE26-FB34B9846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2341"/>
              <a:ext cx="2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800" b="1">
                  <a:latin typeface="Arial" panose="020B0604020202020204" pitchFamily="34" charset="0"/>
                </a:rPr>
                <a:t>Spezifische Verdampfungswärme</a:t>
              </a:r>
            </a:p>
          </p:txBody>
        </p:sp>
        <p:grpSp>
          <p:nvGrpSpPr>
            <p:cNvPr id="19467" name="Group 28">
              <a:extLst>
                <a:ext uri="{FF2B5EF4-FFF2-40B4-BE49-F238E27FC236}">
                  <a16:creationId xmlns:a16="http://schemas.microsoft.com/office/drawing/2014/main" id="{CF58613E-2DF1-4921-B6E1-23A15B41E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2750"/>
              <a:ext cx="881" cy="561"/>
              <a:chOff x="2062" y="2834"/>
              <a:chExt cx="881" cy="561"/>
            </a:xfrm>
          </p:grpSpPr>
          <p:sp>
            <p:nvSpPr>
              <p:cNvPr id="19468" name="Line 11">
                <a:extLst>
                  <a:ext uri="{FF2B5EF4-FFF2-40B4-BE49-F238E27FC236}">
                    <a16:creationId xmlns:a16="http://schemas.microsoft.com/office/drawing/2014/main" id="{090F41C9-ED2E-49BE-8BEC-DA1E0AEDC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2" y="3048"/>
                <a:ext cx="88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69" name="Text Box 16">
                <a:extLst>
                  <a:ext uri="{FF2B5EF4-FFF2-40B4-BE49-F238E27FC236}">
                    <a16:creationId xmlns:a16="http://schemas.microsoft.com/office/drawing/2014/main" id="{89D29C03-57CC-4A41-8358-D4BA094C0B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3067"/>
                <a:ext cx="6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de-DE" sz="1400" b="1">
                    <a:latin typeface="Arial" panose="020B0604020202020204" pitchFamily="34" charset="0"/>
                  </a:rPr>
                  <a:t>ilo- </a:t>
                </a:r>
                <a:r>
                  <a:rPr lang="de-DE" altLang="de-DE" sz="14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J</a:t>
                </a:r>
                <a:r>
                  <a:rPr lang="de-DE" altLang="de-DE" sz="1400" b="1">
                    <a:latin typeface="Arial" panose="020B0604020202020204" pitchFamily="34" charset="0"/>
                  </a:rPr>
                  <a:t>oule</a:t>
                </a:r>
              </a:p>
            </p:txBody>
          </p:sp>
          <p:sp>
            <p:nvSpPr>
              <p:cNvPr id="19470" name="Line 17">
                <a:extLst>
                  <a:ext uri="{FF2B5EF4-FFF2-40B4-BE49-F238E27FC236}">
                    <a16:creationId xmlns:a16="http://schemas.microsoft.com/office/drawing/2014/main" id="{3D23887B-07C5-4AE5-8FE9-F48B8FF9A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3225"/>
                <a:ext cx="4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71" name="Text Box 18">
                <a:extLst>
                  <a:ext uri="{FF2B5EF4-FFF2-40B4-BE49-F238E27FC236}">
                    <a16:creationId xmlns:a16="http://schemas.microsoft.com/office/drawing/2014/main" id="{4D93A365-5152-46E9-B995-532647AF22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3203"/>
                <a:ext cx="6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de-DE" sz="1400" b="1">
                    <a:latin typeface="Arial" panose="020B0604020202020204" pitchFamily="34" charset="0"/>
                  </a:rPr>
                  <a:t>ilo</a:t>
                </a:r>
                <a:r>
                  <a:rPr lang="de-DE" altLang="de-DE" sz="14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g</a:t>
                </a:r>
                <a:r>
                  <a:rPr lang="de-DE" altLang="de-DE" sz="1400" b="1">
                    <a:latin typeface="Arial" panose="020B0604020202020204" pitchFamily="34" charset="0"/>
                  </a:rPr>
                  <a:t>ramm</a:t>
                </a:r>
              </a:p>
            </p:txBody>
          </p:sp>
          <p:sp>
            <p:nvSpPr>
              <p:cNvPr id="19472" name="Text Box 25">
                <a:extLst>
                  <a:ext uri="{FF2B5EF4-FFF2-40B4-BE49-F238E27FC236}">
                    <a16:creationId xmlns:a16="http://schemas.microsoft.com/office/drawing/2014/main" id="{9C468A80-AC5A-45F1-8472-71EA99801F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2" y="2834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de-DE" altLang="de-DE" sz="1800" b="1">
                    <a:latin typeface="Arial" panose="020B0604020202020204" pitchFamily="34" charset="0"/>
                  </a:rPr>
                  <a:t>2257</a:t>
                </a:r>
              </a:p>
            </p:txBody>
          </p:sp>
        </p:grpSp>
      </p:grpSp>
      <p:sp>
        <p:nvSpPr>
          <p:cNvPr id="19463" name="Rectangle 32">
            <a:extLst>
              <a:ext uri="{FF2B5EF4-FFF2-40B4-BE49-F238E27FC236}">
                <a16:creationId xmlns:a16="http://schemas.microsoft.com/office/drawing/2014/main" id="{424194F6-03DD-4698-AE3C-2ED8975C03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64163" y="6308725"/>
            <a:ext cx="20986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Wärmebindungsvermögen des Wassers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  <p:bldP spid="839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Monitor">
            <a:extLst>
              <a:ext uri="{FF2B5EF4-FFF2-40B4-BE49-F238E27FC236}">
                <a16:creationId xmlns:a16="http://schemas.microsoft.com/office/drawing/2014/main" id="{505A3929-766E-421C-871D-7CD70E4BB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25625"/>
            <a:ext cx="126523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>
            <a:extLst>
              <a:ext uri="{FF2B5EF4-FFF2-40B4-BE49-F238E27FC236}">
                <a16:creationId xmlns:a16="http://schemas.microsoft.com/office/drawing/2014/main" id="{E599EB18-4110-4BB1-B6CB-2A82DF477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1881188"/>
            <a:ext cx="1211262" cy="16668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898178A9-F7F3-4C20-919A-9601F1023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8" y="2271713"/>
            <a:ext cx="1219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400" b="1">
                <a:latin typeface="Arial" panose="020B0604020202020204" pitchFamily="34" charset="0"/>
              </a:rPr>
              <a:t>Monitore</a:t>
            </a:r>
          </a:p>
          <a:p>
            <a:pPr eaLnBrk="1" hangingPunct="1"/>
            <a:r>
              <a:rPr lang="de-DE" altLang="de-DE" sz="1400" b="1">
                <a:latin typeface="Arial" panose="020B0604020202020204" pitchFamily="34" charset="0"/>
              </a:rPr>
              <a:t>Wenderohre</a:t>
            </a:r>
          </a:p>
          <a:p>
            <a:pPr eaLnBrk="1" hangingPunct="1"/>
            <a:r>
              <a:rPr lang="de-DE" altLang="de-DE" sz="1400" b="1">
                <a:latin typeface="Arial" panose="020B0604020202020204" pitchFamily="34" charset="0"/>
              </a:rPr>
              <a:t>Werfer</a:t>
            </a:r>
          </a:p>
        </p:txBody>
      </p:sp>
      <p:grpSp>
        <p:nvGrpSpPr>
          <p:cNvPr id="82965" name="Group 21">
            <a:extLst>
              <a:ext uri="{FF2B5EF4-FFF2-40B4-BE49-F238E27FC236}">
                <a16:creationId xmlns:a16="http://schemas.microsoft.com/office/drawing/2014/main" id="{688D714D-676A-4CCD-8014-1AED9506A91C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3773488"/>
            <a:ext cx="3055938" cy="1392237"/>
            <a:chOff x="340" y="2377"/>
            <a:chExt cx="1925" cy="877"/>
          </a:xfrm>
        </p:grpSpPr>
        <p:pic>
          <p:nvPicPr>
            <p:cNvPr id="20495" name="Picture 3" descr="Mehrz II">
              <a:extLst>
                <a:ext uri="{FF2B5EF4-FFF2-40B4-BE49-F238E27FC236}">
                  <a16:creationId xmlns:a16="http://schemas.microsoft.com/office/drawing/2014/main" id="{16931720-7E74-4013-B211-BD32A415D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377"/>
              <a:ext cx="1105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Text Box 7">
              <a:extLst>
                <a:ext uri="{FF2B5EF4-FFF2-40B4-BE49-F238E27FC236}">
                  <a16:creationId xmlns:a16="http://schemas.microsoft.com/office/drawing/2014/main" id="{9567DB92-9F00-4EBC-BD34-5FDB34CA0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" y="2553"/>
              <a:ext cx="74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de-DE" altLang="de-DE" sz="1400" b="1">
                  <a:latin typeface="Arial" panose="020B0604020202020204" pitchFamily="34" charset="0"/>
                </a:rPr>
                <a:t>Mehrzweck-</a:t>
              </a:r>
            </a:p>
            <a:p>
              <a:pPr eaLnBrk="1" hangingPunct="1"/>
              <a:r>
                <a:rPr lang="de-DE" altLang="de-DE" sz="1400" b="1">
                  <a:latin typeface="Arial" panose="020B0604020202020204" pitchFamily="34" charset="0"/>
                </a:rPr>
                <a:t>strahlrohre</a:t>
              </a:r>
            </a:p>
          </p:txBody>
        </p:sp>
        <p:sp>
          <p:nvSpPr>
            <p:cNvPr id="20497" name="Rectangle 8">
              <a:extLst>
                <a:ext uri="{FF2B5EF4-FFF2-40B4-BE49-F238E27FC236}">
                  <a16:creationId xmlns:a16="http://schemas.microsoft.com/office/drawing/2014/main" id="{D8770104-7E11-4174-B882-CE665004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377"/>
              <a:ext cx="762" cy="3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498" name="AutoShape 9" descr="75%">
              <a:extLst>
                <a:ext uri="{FF2B5EF4-FFF2-40B4-BE49-F238E27FC236}">
                  <a16:creationId xmlns:a16="http://schemas.microsoft.com/office/drawing/2014/main" id="{5ED8E95F-4201-45BB-96EE-ABE94E932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744" y="2733"/>
              <a:ext cx="280" cy="762"/>
            </a:xfrm>
            <a:prstGeom prst="triangle">
              <a:avLst>
                <a:gd name="adj" fmla="val 51352"/>
              </a:avLst>
            </a:prstGeom>
            <a:pattFill prst="pct75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82954" name="Text Box 10">
            <a:extLst>
              <a:ext uri="{FF2B5EF4-FFF2-40B4-BE49-F238E27FC236}">
                <a16:creationId xmlns:a16="http://schemas.microsoft.com/office/drawing/2014/main" id="{D84AEF31-E8CB-4246-BAA4-C6DC0FFCB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773238"/>
            <a:ext cx="3603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Große </a:t>
            </a:r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Wassermengen,</a:t>
            </a:r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 große Wurfweite,</a:t>
            </a:r>
          </a:p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große Auftreffwucht.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CB5EC456-9B2B-42D3-8221-84653AC82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276475"/>
            <a:ext cx="49879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Oft geringe Ausnutzung des Wärmebindungsvermögens,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 je nach Schadenslage große Menge von kontaminiertem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 Löschwasser.</a:t>
            </a:r>
          </a:p>
        </p:txBody>
      </p:sp>
      <p:sp>
        <p:nvSpPr>
          <p:cNvPr id="82956" name="Text Box 12">
            <a:extLst>
              <a:ext uri="{FF2B5EF4-FFF2-40B4-BE49-F238E27FC236}">
                <a16:creationId xmlns:a16="http://schemas.microsoft.com/office/drawing/2014/main" id="{3606656D-8929-4D3C-82B4-A2919C6D0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644900"/>
            <a:ext cx="49879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Große Wurfweite, große Auftreffwucht, gutes Eindringen </a:t>
            </a:r>
          </a:p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bei Glutbränden.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Oft geringe Ausnutzung des Wärmebindungsvermögens,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Wasserschaden.</a:t>
            </a:r>
          </a:p>
        </p:txBody>
      </p:sp>
      <p:sp>
        <p:nvSpPr>
          <p:cNvPr id="82957" name="Text Box 13">
            <a:extLst>
              <a:ext uri="{FF2B5EF4-FFF2-40B4-BE49-F238E27FC236}">
                <a16:creationId xmlns:a16="http://schemas.microsoft.com/office/drawing/2014/main" id="{8C245D77-07ED-4555-9DDC-0D21D820B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797425"/>
            <a:ext cx="50863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Gute Löschwirkung mit Sprühstrahl, bessere Ausnutzung </a:t>
            </a:r>
          </a:p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des Löschwassers, höhere Verdampfungsrate.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Ungleiche Tropfengröße, oft schlechtes Sprühbild,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Sprühwinkel nicht veränderbar, keine Rauchgaskühlung 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möglich.</a:t>
            </a:r>
          </a:p>
        </p:txBody>
      </p:sp>
      <p:sp>
        <p:nvSpPr>
          <p:cNvPr id="20490" name="Text Box 14">
            <a:extLst>
              <a:ext uri="{FF2B5EF4-FFF2-40B4-BE49-F238E27FC236}">
                <a16:creationId xmlns:a16="http://schemas.microsoft.com/office/drawing/2014/main" id="{1FF75241-8035-4FEC-B58F-4104FDF41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2838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Löschwasserabgabe: </a:t>
            </a:r>
          </a:p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Gerät, Abgabeart</a:t>
            </a:r>
          </a:p>
        </p:txBody>
      </p:sp>
      <p:sp>
        <p:nvSpPr>
          <p:cNvPr id="82959" name="Text Box 15">
            <a:extLst>
              <a:ext uri="{FF2B5EF4-FFF2-40B4-BE49-F238E27FC236}">
                <a16:creationId xmlns:a16="http://schemas.microsoft.com/office/drawing/2014/main" id="{6C50BF7F-7C71-4292-8386-32BA187AA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341438"/>
            <a:ext cx="241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008000"/>
                </a:solidFill>
                <a:latin typeface="Arial" panose="020B0604020202020204" pitchFamily="34" charset="0"/>
              </a:rPr>
              <a:t>Vorteile</a:t>
            </a:r>
            <a:r>
              <a:rPr lang="de-DE" altLang="de-DE" sz="180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>
                <a:latin typeface="Arial" panose="020B0604020202020204" pitchFamily="34" charset="0"/>
              </a:rPr>
              <a:t>/ </a:t>
            </a:r>
            <a:r>
              <a:rPr lang="de-DE" altLang="de-DE" sz="1800" b="1">
                <a:solidFill>
                  <a:srgbClr val="CC3300"/>
                </a:solidFill>
                <a:latin typeface="Arial" panose="020B0604020202020204" pitchFamily="34" charset="0"/>
              </a:rPr>
              <a:t>Nachteile</a:t>
            </a:r>
            <a:r>
              <a:rPr lang="de-DE" altLang="de-DE" sz="1800">
                <a:solidFill>
                  <a:srgbClr val="CC3300"/>
                </a:solidFill>
                <a:latin typeface="Arial" panose="020B0604020202020204" pitchFamily="34" charset="0"/>
              </a:rPr>
              <a:t>  </a:t>
            </a:r>
            <a:r>
              <a:rPr lang="de-DE" altLang="de-DE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2960" name="Text Box 16">
            <a:extLst>
              <a:ext uri="{FF2B5EF4-FFF2-40B4-BE49-F238E27FC236}">
                <a16:creationId xmlns:a16="http://schemas.microsoft.com/office/drawing/2014/main" id="{8B50DBBE-D254-4403-90E1-2CC2EEFAE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429000"/>
            <a:ext cx="1376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400" b="1">
                <a:latin typeface="Arial" panose="020B0604020202020204" pitchFamily="34" charset="0"/>
              </a:rPr>
              <a:t>Bei Vollstrahl:</a:t>
            </a:r>
          </a:p>
        </p:txBody>
      </p:sp>
      <p:sp>
        <p:nvSpPr>
          <p:cNvPr id="82961" name="Text Box 17">
            <a:extLst>
              <a:ext uri="{FF2B5EF4-FFF2-40B4-BE49-F238E27FC236}">
                <a16:creationId xmlns:a16="http://schemas.microsoft.com/office/drawing/2014/main" id="{693489A2-F1E5-4B7C-A511-021734AB3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581525"/>
            <a:ext cx="1563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400" b="1">
                <a:latin typeface="Arial" panose="020B0604020202020204" pitchFamily="34" charset="0"/>
              </a:rPr>
              <a:t>Bei Sprühstrahl:</a:t>
            </a:r>
          </a:p>
        </p:txBody>
      </p:sp>
      <p:sp>
        <p:nvSpPr>
          <p:cNvPr id="20494" name="Rectangle 20">
            <a:extLst>
              <a:ext uri="{FF2B5EF4-FFF2-40B4-BE49-F238E27FC236}">
                <a16:creationId xmlns:a16="http://schemas.microsoft.com/office/drawing/2014/main" id="{DCCD45AD-6800-4D38-B888-4A5B5CA649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48263" y="6237288"/>
            <a:ext cx="26035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Löschwasserabgabe Monitore Mehrzweckstrahlrohre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4" grpId="0"/>
      <p:bldP spid="82955" grpId="0"/>
      <p:bldP spid="82956" grpId="0"/>
      <p:bldP spid="82957" grpId="0"/>
      <p:bldP spid="82959" grpId="0"/>
      <p:bldP spid="82960" grpId="0"/>
      <p:bldP spid="829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ohl I">
            <a:extLst>
              <a:ext uri="{FF2B5EF4-FFF2-40B4-BE49-F238E27FC236}">
                <a16:creationId xmlns:a16="http://schemas.microsoft.com/office/drawing/2014/main" id="{B04056FF-45A8-4F0E-9E78-3793AE8D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0638"/>
            <a:ext cx="237648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>
            <a:extLst>
              <a:ext uri="{FF2B5EF4-FFF2-40B4-BE49-F238E27FC236}">
                <a16:creationId xmlns:a16="http://schemas.microsoft.com/office/drawing/2014/main" id="{BF3198A9-3B3C-43B8-AB5C-46C5DEE5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060700"/>
            <a:ext cx="1120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400" b="1">
                <a:latin typeface="Arial" panose="020B0604020202020204" pitchFamily="34" charset="0"/>
              </a:rPr>
              <a:t>Hohl-</a:t>
            </a:r>
          </a:p>
          <a:p>
            <a:pPr eaLnBrk="1" hangingPunct="1"/>
            <a:r>
              <a:rPr lang="de-DE" altLang="de-DE" sz="1400" b="1">
                <a:latin typeface="Arial" panose="020B0604020202020204" pitchFamily="34" charset="0"/>
              </a:rPr>
              <a:t>strahlrohre</a:t>
            </a: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71FC4CF9-3620-48E5-BEBC-AD8C33028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349500"/>
            <a:ext cx="1439862" cy="714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1509" name="AutoShape 7" descr="60%">
            <a:extLst>
              <a:ext uri="{FF2B5EF4-FFF2-40B4-BE49-F238E27FC236}">
                <a16:creationId xmlns:a16="http://schemas.microsoft.com/office/drawing/2014/main" id="{46038907-7B7B-42B1-A95A-F6D6A71BD65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65350" y="3748088"/>
            <a:ext cx="1430337" cy="1512888"/>
          </a:xfrm>
          <a:prstGeom prst="triangle">
            <a:avLst>
              <a:gd name="adj" fmla="val 51352"/>
            </a:avLst>
          </a:prstGeom>
          <a:pattFill prst="pct6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3DF04009-FAEA-4C31-87AF-13F3DAFBE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205038"/>
            <a:ext cx="5068888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Große Wurfweite, große Auftreffwucht, gutes Eindringen </a:t>
            </a:r>
          </a:p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bei Glutbränden.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Oft geringe Ausnutzung des Wärmebindungsvermögens,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Wasserschaden, Vollstrahl meist schlechter als bei Mehr- 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Zweckstrahlrohren.</a:t>
            </a:r>
            <a:endParaRPr lang="de-DE" altLang="de-DE" sz="14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CAF8ED7C-4E48-40D0-9402-703440F03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716338"/>
            <a:ext cx="510381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Sehr gute Ausnutzung des Löschwassers durch stufenlos</a:t>
            </a:r>
          </a:p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veränderbaren Sprühwinkel (oft über 100°) und veränder-</a:t>
            </a:r>
          </a:p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bare Durchflussmenge, hohe Verdampfungsrate durch </a:t>
            </a:r>
          </a:p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gleich große Tropfen ( ~ 0,3 mm), effektive Rauchgas-</a:t>
            </a:r>
          </a:p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kühlung möglich,  erstickende Wirkung durch die Tropfen-</a:t>
            </a:r>
          </a:p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dichte und deren Verdampfung, gesteigerter Löscherfolg </a:t>
            </a:r>
          </a:p>
          <a:p>
            <a:pPr eaLnBrk="1" hangingPunct="1"/>
            <a:r>
              <a:rPr lang="de-DE" altLang="de-DE" sz="1400" b="1">
                <a:solidFill>
                  <a:srgbClr val="009900"/>
                </a:solidFill>
                <a:latin typeface="Arial" panose="020B0604020202020204" pitchFamily="34" charset="0"/>
              </a:rPr>
              <a:t>bei optimaler Strahlrohrbedienung und Führung.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Verbrühungsgefahr in geschlossenen Räumen, vermin-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derter Löscherfolg bei mangelhafter Strahlrohrbedienung</a:t>
            </a:r>
          </a:p>
          <a:p>
            <a:pPr eaLnBrk="1" hangingPunct="1"/>
            <a:r>
              <a:rPr lang="de-DE" altLang="de-DE" sz="1400" b="1">
                <a:solidFill>
                  <a:srgbClr val="CC3300"/>
                </a:solidFill>
                <a:latin typeface="Arial" panose="020B0604020202020204" pitchFamily="34" charset="0"/>
              </a:rPr>
              <a:t>und Führung.</a:t>
            </a:r>
          </a:p>
          <a:p>
            <a:pPr eaLnBrk="1" hangingPunct="1"/>
            <a:endParaRPr lang="de-DE" altLang="de-DE" sz="1400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Text Box 10">
            <a:extLst>
              <a:ext uri="{FF2B5EF4-FFF2-40B4-BE49-F238E27FC236}">
                <a16:creationId xmlns:a16="http://schemas.microsoft.com/office/drawing/2014/main" id="{896ADDCB-6BF3-43FE-BE95-ECE21A585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12875"/>
            <a:ext cx="2838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Löschwasserabgabe: </a:t>
            </a:r>
          </a:p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Gerät, Abgabeart</a:t>
            </a:r>
          </a:p>
        </p:txBody>
      </p:sp>
      <p:sp>
        <p:nvSpPr>
          <p:cNvPr id="81931" name="Text Box 11">
            <a:extLst>
              <a:ext uri="{FF2B5EF4-FFF2-40B4-BE49-F238E27FC236}">
                <a16:creationId xmlns:a16="http://schemas.microsoft.com/office/drawing/2014/main" id="{ED4F4E10-4C5B-4B06-A6AF-867D062D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628775"/>
            <a:ext cx="241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008000"/>
                </a:solidFill>
                <a:latin typeface="Arial" panose="020B0604020202020204" pitchFamily="34" charset="0"/>
              </a:rPr>
              <a:t>Vorteile</a:t>
            </a:r>
            <a:r>
              <a:rPr lang="de-DE" altLang="de-DE" sz="1800">
                <a:solidFill>
                  <a:srgbClr val="008000"/>
                </a:solidFill>
                <a:latin typeface="Arial" panose="020B0604020202020204" pitchFamily="34" charset="0"/>
              </a:rPr>
              <a:t>  </a:t>
            </a:r>
            <a:r>
              <a:rPr lang="de-DE" altLang="de-DE" sz="1800">
                <a:latin typeface="Arial" panose="020B0604020202020204" pitchFamily="34" charset="0"/>
              </a:rPr>
              <a:t>/   </a:t>
            </a:r>
            <a:r>
              <a:rPr lang="de-DE" altLang="de-DE" sz="1800" b="1">
                <a:solidFill>
                  <a:srgbClr val="CC3300"/>
                </a:solidFill>
                <a:latin typeface="Arial" panose="020B0604020202020204" pitchFamily="34" charset="0"/>
              </a:rPr>
              <a:t>Nachteile</a:t>
            </a:r>
          </a:p>
        </p:txBody>
      </p:sp>
      <p:sp>
        <p:nvSpPr>
          <p:cNvPr id="81932" name="Text Box 12">
            <a:extLst>
              <a:ext uri="{FF2B5EF4-FFF2-40B4-BE49-F238E27FC236}">
                <a16:creationId xmlns:a16="http://schemas.microsoft.com/office/drawing/2014/main" id="{3D94F5AA-6D1B-47BD-974D-B7006CF8B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989138"/>
            <a:ext cx="1376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400" b="1">
                <a:latin typeface="Arial" panose="020B0604020202020204" pitchFamily="34" charset="0"/>
              </a:rPr>
              <a:t>Bei Vollstrahl:</a:t>
            </a:r>
          </a:p>
        </p:txBody>
      </p:sp>
      <p:sp>
        <p:nvSpPr>
          <p:cNvPr id="81933" name="Text Box 13">
            <a:extLst>
              <a:ext uri="{FF2B5EF4-FFF2-40B4-BE49-F238E27FC236}">
                <a16:creationId xmlns:a16="http://schemas.microsoft.com/office/drawing/2014/main" id="{F5B09085-C76E-4D31-BD21-502BE028A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500438"/>
            <a:ext cx="1563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400" b="1">
                <a:latin typeface="Arial" panose="020B0604020202020204" pitchFamily="34" charset="0"/>
              </a:rPr>
              <a:t>Bei Sprühstrahl:</a:t>
            </a:r>
          </a:p>
        </p:txBody>
      </p:sp>
      <p:sp>
        <p:nvSpPr>
          <p:cNvPr id="21516" name="Rectangle 16">
            <a:extLst>
              <a:ext uri="{FF2B5EF4-FFF2-40B4-BE49-F238E27FC236}">
                <a16:creationId xmlns:a16="http://schemas.microsoft.com/office/drawing/2014/main" id="{00C3904A-1D38-4D8C-AEB3-459E045BD4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08625" y="6237288"/>
            <a:ext cx="188118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Löschwasserabgabe Hohlstrahlrohre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  <p:bldP spid="81929" grpId="0"/>
      <p:bldP spid="81931" grpId="0"/>
      <p:bldP spid="81932" grpId="0"/>
      <p:bldP spid="819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074754D4-A782-4ADF-A028-774F958D9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57338"/>
            <a:ext cx="7416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Preisgünstig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Verfügbarkeit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F8005CDF-E12E-4C29-B306-B104A5DE8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125538"/>
            <a:ext cx="618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Günstige Bedingungen des Löschmittels Wasser:</a:t>
            </a: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09EAEE4C-8A59-4FF5-B161-63A5359FF4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92725" y="6308725"/>
            <a:ext cx="24574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  <a:latin typeface="Arial" panose="020B0604020202020204" pitchFamily="34" charset="0"/>
              </a:rPr>
              <a:t>Günstige Bedingungen des Löschmittels Wasser</a:t>
            </a:r>
          </a:p>
        </p:txBody>
      </p:sp>
      <p:sp>
        <p:nvSpPr>
          <p:cNvPr id="79879" name="Text Box 7">
            <a:extLst>
              <a:ext uri="{FF2B5EF4-FFF2-40B4-BE49-F238E27FC236}">
                <a16:creationId xmlns:a16="http://schemas.microsoft.com/office/drawing/2014/main" id="{617B4766-AB10-4D6D-8F7A-1267BFAF1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2163763"/>
            <a:ext cx="7416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gute Handhabung (Vollstrahl, Sprühstrahl, Wassernebel)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einfach Förderung durch Pumpen und Schläuche</a:t>
            </a:r>
          </a:p>
        </p:txBody>
      </p:sp>
      <p:sp>
        <p:nvSpPr>
          <p:cNvPr id="79880" name="Text Box 8">
            <a:extLst>
              <a:ext uri="{FF2B5EF4-FFF2-40B4-BE49-F238E27FC236}">
                <a16:creationId xmlns:a16="http://schemas.microsoft.com/office/drawing/2014/main" id="{109A5108-8ADD-4900-A03E-25D8950BC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2773363"/>
            <a:ext cx="7416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physikalische Eigenschaften wie: Schmelzpunkt, Dichte,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de-DE" sz="1800">
                <a:latin typeface="Arial" panose="020B0604020202020204" pitchFamily="34" charset="0"/>
              </a:rPr>
              <a:t>				      Verdampfungswärme</a:t>
            </a:r>
          </a:p>
        </p:txBody>
      </p:sp>
      <p:sp>
        <p:nvSpPr>
          <p:cNvPr id="79881" name="Text Box 9">
            <a:extLst>
              <a:ext uri="{FF2B5EF4-FFF2-40B4-BE49-F238E27FC236}">
                <a16:creationId xmlns:a16="http://schemas.microsoft.com/office/drawing/2014/main" id="{34A641C5-7D81-405F-BE1B-52F820ECC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357563"/>
            <a:ext cx="7416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hohes Wärmebindungsvermögen (2257 kJ/Liter)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chemische Neutralität, ungiftig, geruchs- und geschmacksneutral</a:t>
            </a:r>
          </a:p>
        </p:txBody>
      </p:sp>
      <p:sp>
        <p:nvSpPr>
          <p:cNvPr id="79882" name="Text Box 10">
            <a:extLst>
              <a:ext uri="{FF2B5EF4-FFF2-40B4-BE49-F238E27FC236}">
                <a16:creationId xmlns:a16="http://schemas.microsoft.com/office/drawing/2014/main" id="{34C65B0B-1380-4344-BAA5-263C656C4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416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800"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große Wurfweite und Auftreffwucht (hohe Dichte)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de-DE" altLang="de-DE" sz="1800">
                <a:latin typeface="Arial" panose="020B0604020202020204" pitchFamily="34" charset="0"/>
              </a:rPr>
              <a:t> wirksamstes Löschmittel bei den meisten Bränden.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9" grpId="0"/>
      <p:bldP spid="79880" grpId="0"/>
      <p:bldP spid="79881" grpId="0"/>
      <p:bldP spid="79882" grpId="0"/>
    </p:bld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2daf07dc-52ac-4d71-aac0-a4dbd7e2abbc">Truppführer</Thema>
    <Dokumente xmlns="2daf07dc-52ac-4d71-aac0-a4dbd7e2abbc">Präsentationen</Dokumente>
  </documentManagement>
</p:properties>
</file>

<file path=customXml/itemProps1.xml><?xml version="1.0" encoding="utf-8"?>
<ds:datastoreItem xmlns:ds="http://schemas.openxmlformats.org/officeDocument/2006/customXml" ds:itemID="{7D94357C-4730-427C-A1ED-232BE7998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ABF7EE-E7F2-4A62-A445-6EDA736CA108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C24ABD3-6355-41C8-9A13-5C6A2D16AAA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3202</Words>
  <Application>Microsoft Office PowerPoint</Application>
  <PresentationFormat>Bildschirmpräsentation (4:3)</PresentationFormat>
  <Paragraphs>647</Paragraphs>
  <Slides>50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6" baseType="lpstr">
      <vt:lpstr>Times New Roman</vt:lpstr>
      <vt:lpstr>Arial</vt:lpstr>
      <vt:lpstr>Verdana</vt:lpstr>
      <vt:lpstr>Wingdings</vt:lpstr>
      <vt:lpstr>_KAB-Folien-Layout-längsformat</vt:lpstr>
      <vt:lpstr>Bitmap</vt:lpstr>
      <vt:lpstr>Deckblatt</vt:lpstr>
      <vt:lpstr>Störende Einwirkung auf Verbrennung</vt:lpstr>
      <vt:lpstr>Hauptlöschwirkungen</vt:lpstr>
      <vt:lpstr>Übersicht der verschiedenen Löschmittel</vt:lpstr>
      <vt:lpstr>Löschmittel in Verbindung der Brandklassen</vt:lpstr>
      <vt:lpstr>Wärmebindungsvermögen des Wassers</vt:lpstr>
      <vt:lpstr>Löschwasserabgabe Monitore Mehrzweckstrahlrohre</vt:lpstr>
      <vt:lpstr>Löschwasserabgabe Hohlstrahlrohre</vt:lpstr>
      <vt:lpstr>Günstige Bedingungen des Löschmittels Wasser</vt:lpstr>
      <vt:lpstr>Sicherheitsrelevante Aspekte des Löschmittels Wasser</vt:lpstr>
      <vt:lpstr>Gefahren beim Löscheinsatz</vt:lpstr>
      <vt:lpstr>Gefahren beim Löscheinsatz</vt:lpstr>
      <vt:lpstr>Strahlrohrabstände im Bereich elektrischer Anlagen</vt:lpstr>
      <vt:lpstr>Maßnahmen zum Umweltschutz</vt:lpstr>
      <vt:lpstr>Löschmittel Schaum</vt:lpstr>
      <vt:lpstr>Anwendungsmöglichkeiten und Anwendung in Schaumarten</vt:lpstr>
      <vt:lpstr>Einteilung nach Herstellungsart</vt:lpstr>
      <vt:lpstr>Prinzip der herkömmlichen Luftschaumerzeugung</vt:lpstr>
      <vt:lpstr>Schaumerzeugung pro Minute</vt:lpstr>
      <vt:lpstr>Schaumerzeugung mit HLF 20/16</vt:lpstr>
      <vt:lpstr>Schaum als Netzmittel bei Feststoffbrand</vt:lpstr>
      <vt:lpstr>Netzmittel</vt:lpstr>
      <vt:lpstr>Netzmittel</vt:lpstr>
      <vt:lpstr>A-Schaummittel Class-A-Foam</vt:lpstr>
      <vt:lpstr>Filmbildung AFFF-Effekt</vt:lpstr>
      <vt:lpstr>Eigenschaften des Löschmittels Schaum</vt:lpstr>
      <vt:lpstr>Günstige Bedingungen des Löschmittels Schaum</vt:lpstr>
      <vt:lpstr>Sicherheitsrelevante Aspekte des Löschmittels Schaum</vt:lpstr>
      <vt:lpstr>Gefahren beim Löscheinsatz</vt:lpstr>
      <vt:lpstr>Umweltschutz und das Löschmittel Schaum</vt:lpstr>
      <vt:lpstr>Löschmittel Pulver Anwendung und Anforderung</vt:lpstr>
      <vt:lpstr>Löschpulverarten / Eigenschaften</vt:lpstr>
      <vt:lpstr>Löschwirkung der Löschpulver</vt:lpstr>
      <vt:lpstr>Löschverfahren bei Löschpulver</vt:lpstr>
      <vt:lpstr>Günstige Bedingungen des Löschmittels Löschpulver</vt:lpstr>
      <vt:lpstr>Sicherheitsrelevante Aspekte des Löschmittels Löschpulver</vt:lpstr>
      <vt:lpstr>Einsatzgrundsätze Handfeuerlöscher</vt:lpstr>
      <vt:lpstr>Einsatzgrundsätze Handfeuerlöscher</vt:lpstr>
      <vt:lpstr>Gefahren beim Löscheinsatz</vt:lpstr>
      <vt:lpstr>Maßnahmen zum Umweltschutz</vt:lpstr>
      <vt:lpstr>Anwendungsmöglichkeiten des Löschmittels Kohlenstoffdioxid</vt:lpstr>
      <vt:lpstr>Eigenschaften des Löschmittels Kohlenstoffdioxid</vt:lpstr>
      <vt:lpstr>Arten der tragbaren Kohlenstoffdioxid Löscher</vt:lpstr>
      <vt:lpstr>Einsatzbereiche des Löschmittels Kohlenstoffdioxid</vt:lpstr>
      <vt:lpstr>Löschwirkung des Löschmittels Kohlenstoffdioxid</vt:lpstr>
      <vt:lpstr>Günstige Bedingungen und sicherheitsrelevante Aspekte</vt:lpstr>
      <vt:lpstr>Gefahren beim Löscheinsatz</vt:lpstr>
      <vt:lpstr>Toxizität des Löschmittels Kohlenstoffdioxid</vt:lpstr>
      <vt:lpstr>Maßnahmen zum Umweltschutz</vt:lpstr>
      <vt:lpstr>Sonstige Löschmittel</vt:lpstr>
    </vt:vector>
  </TitlesOfParts>
  <Company>Packard Bell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Permeation</dc:title>
  <dc:creator>Andreas Heine</dc:creator>
  <cp:lastModifiedBy>Flemming Götz</cp:lastModifiedBy>
  <cp:revision>568</cp:revision>
  <cp:lastPrinted>2019-07-08T06:21:02Z</cp:lastPrinted>
  <dcterms:created xsi:type="dcterms:W3CDTF">1999-07-18T10:17:05Z</dcterms:created>
  <dcterms:modified xsi:type="dcterms:W3CDTF">2024-07-18T11:49:45Z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21100.0000000000</vt:lpwstr>
  </property>
  <property fmtid="{D5CDD505-2E9C-101B-9397-08002B2CF9AE}" pid="3" name="Subject">
    <vt:lpwstr/>
  </property>
  <property fmtid="{D5CDD505-2E9C-101B-9397-08002B2CF9AE}" pid="4" name="Keywords">
    <vt:lpwstr/>
  </property>
  <property fmtid="{D5CDD505-2E9C-101B-9397-08002B2CF9AE}" pid="5" name="_Author">
    <vt:lpwstr>Andreas Heine</vt:lpwstr>
  </property>
  <property fmtid="{D5CDD505-2E9C-101B-9397-08002B2CF9AE}" pid="6" name="_Category">
    <vt:lpwstr/>
  </property>
  <property fmtid="{D5CDD505-2E9C-101B-9397-08002B2CF9AE}" pid="7" name="Slides">
    <vt:lpwstr>54</vt:lpwstr>
  </property>
  <property fmtid="{D5CDD505-2E9C-101B-9397-08002B2CF9AE}" pid="8" name="Categories">
    <vt:lpwstr/>
  </property>
  <property fmtid="{D5CDD505-2E9C-101B-9397-08002B2CF9AE}" pid="9" name="Approval Level">
    <vt:lpwstr/>
  </property>
  <property fmtid="{D5CDD505-2E9C-101B-9397-08002B2CF9AE}" pid="10" name="_Comments">
    <vt:lpwstr/>
  </property>
  <property fmtid="{D5CDD505-2E9C-101B-9397-08002B2CF9AE}" pid="11" name="Assigned To">
    <vt:lpwstr/>
  </property>
</Properties>
</file>