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5"/>
  </p:sldMasterIdLst>
  <p:notesMasterIdLst>
    <p:notesMasterId r:id="rId46"/>
  </p:notesMasterIdLst>
  <p:sldIdLst>
    <p:sldId id="338" r:id="rId6"/>
    <p:sldId id="341" r:id="rId7"/>
    <p:sldId id="339" r:id="rId8"/>
    <p:sldId id="340" r:id="rId9"/>
    <p:sldId id="342" r:id="rId10"/>
    <p:sldId id="343" r:id="rId11"/>
    <p:sldId id="344" r:id="rId12"/>
    <p:sldId id="346" r:id="rId13"/>
    <p:sldId id="347" r:id="rId14"/>
    <p:sldId id="348" r:id="rId15"/>
    <p:sldId id="349" r:id="rId16"/>
    <p:sldId id="350" r:id="rId17"/>
    <p:sldId id="352" r:id="rId18"/>
    <p:sldId id="353" r:id="rId19"/>
    <p:sldId id="354" r:id="rId20"/>
    <p:sldId id="384" r:id="rId21"/>
    <p:sldId id="355" r:id="rId22"/>
    <p:sldId id="359" r:id="rId23"/>
    <p:sldId id="356" r:id="rId24"/>
    <p:sldId id="357" r:id="rId25"/>
    <p:sldId id="358" r:id="rId26"/>
    <p:sldId id="360" r:id="rId27"/>
    <p:sldId id="380" r:id="rId28"/>
    <p:sldId id="362" r:id="rId29"/>
    <p:sldId id="363" r:id="rId30"/>
    <p:sldId id="366" r:id="rId31"/>
    <p:sldId id="367" r:id="rId32"/>
    <p:sldId id="368" r:id="rId33"/>
    <p:sldId id="369" r:id="rId34"/>
    <p:sldId id="373" r:id="rId35"/>
    <p:sldId id="370" r:id="rId36"/>
    <p:sldId id="371" r:id="rId37"/>
    <p:sldId id="372" r:id="rId38"/>
    <p:sldId id="374" r:id="rId39"/>
    <p:sldId id="377" r:id="rId40"/>
    <p:sldId id="378" r:id="rId41"/>
    <p:sldId id="381" r:id="rId42"/>
    <p:sldId id="382" r:id="rId43"/>
    <p:sldId id="383" r:id="rId44"/>
    <p:sldId id="379" r:id="rId45"/>
  </p:sldIdLst>
  <p:sldSz cx="9144000" cy="6858000" type="screen4x3"/>
  <p:notesSz cx="6819900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99"/>
    <a:srgbClr val="FF9933"/>
    <a:srgbClr val="FFCC66"/>
    <a:srgbClr val="FFCC00"/>
    <a:srgbClr val="66FF99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37" autoAdjust="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890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599" cy="49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6" rIns="91513" bIns="4575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5301" y="0"/>
            <a:ext cx="2954599" cy="49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6" rIns="91513" bIns="4575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2950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11" y="4710917"/>
            <a:ext cx="5000678" cy="446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6" rIns="91513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32"/>
            <a:ext cx="2954599" cy="49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6" rIns="91513" bIns="4575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5301" y="9421832"/>
            <a:ext cx="2954599" cy="49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6" rIns="91513" bIns="4575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1E0216C-5EDD-4AF5-AFE7-7370C10B4F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3518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11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61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24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83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00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3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5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42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28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034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26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3400" y="228600"/>
            <a:ext cx="8161338" cy="6281738"/>
            <a:chOff x="336" y="144"/>
            <a:chExt cx="5141" cy="3957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de-DE" altLang="de-DE" sz="1000" smtClean="0"/>
                <a:t>Feuerwehr-Kreisausbildung</a:t>
              </a:r>
            </a:p>
            <a:p>
              <a:pPr algn="ctr">
                <a:defRPr/>
              </a:pPr>
              <a:r>
                <a:rPr lang="de-DE" altLang="de-DE" sz="1000" smtClean="0"/>
                <a:t>Rheinland-Pfalz</a:t>
              </a:r>
              <a:endParaRPr lang="de-DE" altLang="de-DE" sz="1600" smtClean="0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840" y="144"/>
              <a:ext cx="163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 dirty="0" smtClean="0"/>
                <a:t>Lehrgang: Truppführer</a:t>
              </a:r>
            </a:p>
            <a:p>
              <a:pPr>
                <a:defRPr/>
              </a:pPr>
              <a:r>
                <a:rPr lang="de-DE" altLang="de-DE" sz="800" dirty="0" smtClean="0"/>
                <a:t>Thema:      Technische Hilfeleistung</a:t>
              </a:r>
            </a:p>
            <a:p>
              <a:pPr>
                <a:defRPr/>
              </a:pPr>
              <a:r>
                <a:rPr lang="de-DE" altLang="de-DE" sz="800" dirty="0" smtClean="0"/>
                <a:t>                   - Allgemeine Sicherheit,</a:t>
              </a:r>
            </a:p>
            <a:p>
              <a:pPr>
                <a:defRPr/>
              </a:pPr>
              <a:r>
                <a:rPr lang="de-DE" altLang="de-DE" sz="800" dirty="0" smtClean="0"/>
                <a:t>                   - Einsatztaktische Maßnahmen, </a:t>
              </a:r>
            </a:p>
            <a:p>
              <a:pPr>
                <a:defRPr/>
              </a:pPr>
              <a:r>
                <a:rPr lang="de-DE" altLang="de-DE" sz="800" dirty="0" smtClean="0"/>
                <a:t>                   - Aufgabenverteilung und Grundregeln</a:t>
              </a:r>
            </a:p>
            <a:p>
              <a:pPr>
                <a:defRPr/>
              </a:pPr>
              <a:r>
                <a:rPr lang="de-DE" altLang="de-DE" sz="800" dirty="0" smtClean="0"/>
                <a:t>Stand:        </a:t>
              </a:r>
              <a:r>
                <a:rPr lang="de-DE" altLang="de-DE" sz="800" dirty="0" smtClean="0"/>
                <a:t>01/2023</a:t>
              </a:r>
              <a:endParaRPr lang="de-DE" altLang="de-DE" sz="1000" dirty="0" smtClean="0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7" descr="Rplfarb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384" y="3888"/>
              <a:ext cx="19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 b="0" dirty="0" smtClean="0"/>
                <a:t>© Feuerwehr- und Katastrophenschutzakademie Rheinland-Pfalz</a:t>
              </a:r>
            </a:p>
            <a:p>
              <a:pPr>
                <a:defRPr/>
              </a:pPr>
              <a:r>
                <a:rPr lang="de-DE" altLang="de-DE" sz="800" b="0" dirty="0" smtClean="0"/>
                <a:t>Bildquelle: </a:t>
              </a:r>
              <a:r>
                <a:rPr lang="de-DE" altLang="de-DE" sz="800" b="0" dirty="0" smtClean="0"/>
                <a:t>LFKA</a:t>
              </a:r>
              <a:endParaRPr lang="de-DE" altLang="de-DE" sz="800" b="0" dirty="0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1012825" y="2049463"/>
            <a:ext cx="3865563" cy="484187"/>
            <a:chOff x="662" y="1291"/>
            <a:chExt cx="2435" cy="305"/>
          </a:xfrm>
        </p:grpSpPr>
        <p:sp>
          <p:nvSpPr>
            <p:cNvPr id="2054" name="Rectangle 17"/>
            <p:cNvSpPr>
              <a:spLocks noChangeArrowheads="1"/>
            </p:cNvSpPr>
            <p:nvPr/>
          </p:nvSpPr>
          <p:spPr bwMode="auto">
            <a:xfrm>
              <a:off x="662" y="1291"/>
              <a:ext cx="12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55" name="Rectangle 18"/>
            <p:cNvSpPr>
              <a:spLocks noChangeArrowheads="1"/>
            </p:cNvSpPr>
            <p:nvPr/>
          </p:nvSpPr>
          <p:spPr bwMode="auto">
            <a:xfrm>
              <a:off x="662" y="1301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2800">
                  <a:solidFill>
                    <a:srgbClr val="000000"/>
                  </a:solidFill>
                </a:rPr>
                <a:t>Lehrgang:</a:t>
              </a:r>
              <a:endParaRPr lang="de-DE" altLang="de-DE"/>
            </a:p>
          </p:txBody>
        </p:sp>
        <p:sp>
          <p:nvSpPr>
            <p:cNvPr id="2056" name="Rectangle 19"/>
            <p:cNvSpPr>
              <a:spLocks noChangeArrowheads="1"/>
            </p:cNvSpPr>
            <p:nvPr/>
          </p:nvSpPr>
          <p:spPr bwMode="auto">
            <a:xfrm>
              <a:off x="1814" y="1301"/>
              <a:ext cx="128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2800">
                  <a:solidFill>
                    <a:srgbClr val="000000"/>
                  </a:solidFill>
                </a:rPr>
                <a:t>Truppführer</a:t>
              </a:r>
              <a:endParaRPr lang="de-DE" altLang="de-DE"/>
            </a:p>
          </p:txBody>
        </p:sp>
      </p:grp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2251075" y="3298825"/>
            <a:ext cx="4591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>
                <a:solidFill>
                  <a:srgbClr val="0000CC"/>
                </a:solidFill>
              </a:rPr>
              <a:t>9. </a:t>
            </a:r>
            <a:r>
              <a:rPr lang="de-DE" altLang="de-DE" sz="2800">
                <a:solidFill>
                  <a:schemeClr val="accent2"/>
                </a:solidFill>
              </a:rPr>
              <a:t>Technische Hilfeleistung</a:t>
            </a:r>
            <a:endParaRPr lang="de-DE" altLang="de-DE"/>
          </a:p>
        </p:txBody>
      </p:sp>
      <p:sp>
        <p:nvSpPr>
          <p:cNvPr id="2052" name="Text Box 21"/>
          <p:cNvSpPr txBox="1">
            <a:spLocks noChangeArrowheads="1"/>
          </p:cNvSpPr>
          <p:nvPr/>
        </p:nvSpPr>
        <p:spPr bwMode="auto">
          <a:xfrm>
            <a:off x="2151063" y="3827463"/>
            <a:ext cx="65754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>
                <a:solidFill>
                  <a:schemeClr val="accent2"/>
                </a:solidFill>
              </a:rPr>
              <a:t>9.1 Allgemeine Sicherheit, Persönliche Schutzausrüstung,</a:t>
            </a:r>
          </a:p>
          <a:p>
            <a:r>
              <a:rPr lang="de-DE" altLang="de-DE" sz="1600">
                <a:solidFill>
                  <a:schemeClr val="accent2"/>
                </a:solidFill>
              </a:rPr>
              <a:t>      Besonderheiten des TH-Einsatzes, Einsatzgrundsätze</a:t>
            </a:r>
          </a:p>
          <a:p>
            <a:r>
              <a:rPr lang="de-DE" altLang="de-DE" sz="1600">
                <a:solidFill>
                  <a:schemeClr val="accent2"/>
                </a:solidFill>
              </a:rPr>
              <a:t>9.2 Einsatztaktische Maßnahmen, Allgemeine Rettungsgrundsätze</a:t>
            </a:r>
          </a:p>
          <a:p>
            <a:r>
              <a:rPr lang="de-DE" altLang="de-DE" sz="1600">
                <a:solidFill>
                  <a:schemeClr val="accent2"/>
                </a:solidFill>
              </a:rPr>
              <a:t>9.3 Aufgabenverteilung und Grundregeln im TH-Einsatz</a:t>
            </a:r>
          </a:p>
        </p:txBody>
      </p:sp>
      <p:sp>
        <p:nvSpPr>
          <p:cNvPr id="2053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08725"/>
            <a:ext cx="87471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Deckblatt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569913" y="1111250"/>
            <a:ext cx="807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 für das Anschlagen und Bewegen von Lasten: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827088" y="1773238"/>
            <a:ext cx="7466012" cy="3743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900113" y="1916113"/>
            <a:ext cx="3540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Last ermitteln,</a:t>
            </a:r>
          </a:p>
          <a:p>
            <a:pPr>
              <a:buFontTx/>
              <a:buChar char="•"/>
            </a:pPr>
            <a:r>
              <a:rPr lang="de-DE" altLang="de-DE" sz="1800" b="0"/>
              <a:t> Schwerpunkt der Last ermitteln,</a:t>
            </a: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895350" y="2536825"/>
            <a:ext cx="387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geeignete Anschlagpunkte wählen,</a:t>
            </a:r>
          </a:p>
          <a:p>
            <a:pPr>
              <a:buFontTx/>
              <a:buChar char="•"/>
            </a:pPr>
            <a:r>
              <a:rPr lang="de-DE" altLang="de-DE" sz="1800" b="0"/>
              <a:t> geeigneten Festpunkt wählen,</a:t>
            </a:r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895350" y="3176588"/>
            <a:ext cx="73977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geeignete Anschlagmittel wählen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(Anschlagseile, Ketten, Schlingen, Hebebänder),</a:t>
            </a:r>
          </a:p>
          <a:p>
            <a:pPr>
              <a:buFontTx/>
              <a:buChar char="•"/>
            </a:pPr>
            <a:r>
              <a:rPr lang="de-DE" altLang="de-DE" sz="1800" b="0"/>
              <a:t> Neigungswinkel- oder Spreizwinkel 60</a:t>
            </a:r>
            <a:r>
              <a:rPr lang="de-DE" altLang="de-DE" sz="1800" b="0" baseline="30000"/>
              <a:t>o</a:t>
            </a:r>
            <a:r>
              <a:rPr lang="de-DE" altLang="de-DE" sz="1800" b="0"/>
              <a:t> bzw. 120</a:t>
            </a:r>
            <a:r>
              <a:rPr lang="de-DE" altLang="de-DE" sz="1800" b="0" baseline="30000"/>
              <a:t>o</a:t>
            </a:r>
            <a:r>
              <a:rPr lang="de-DE" altLang="de-DE" sz="1800" b="0"/>
              <a:t> nicht überschreiten,</a:t>
            </a: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895350" y="4068763"/>
            <a:ext cx="6283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Zugseile nur über Anschlagmittel an die Last anschlagen,</a:t>
            </a:r>
          </a:p>
          <a:p>
            <a:pPr>
              <a:buFontTx/>
              <a:buChar char="•"/>
            </a:pPr>
            <a:r>
              <a:rPr lang="de-DE" altLang="de-DE" sz="1800" b="0"/>
              <a:t> Last gegen Wegrutschen, Wegrollen, Verschieben sichern,</a:t>
            </a:r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909638" y="4675188"/>
            <a:ext cx="623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Zugseile und Anschlagseile nur mittels Schäkel verbinden,</a:t>
            </a:r>
          </a:p>
          <a:p>
            <a:pPr>
              <a:buFontTx/>
              <a:buChar char="•"/>
            </a:pPr>
            <a:r>
              <a:rPr lang="de-DE" altLang="de-DE" sz="1800" b="0"/>
              <a:t> Schäkel nicht quer belasten,</a:t>
            </a:r>
          </a:p>
        </p:txBody>
      </p:sp>
      <p:sp>
        <p:nvSpPr>
          <p:cNvPr id="11273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237288"/>
            <a:ext cx="20272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Anschlagen von Lasten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/>
      <p:bldP spid="216076" grpId="0"/>
      <p:bldP spid="216077" grpId="0"/>
      <p:bldP spid="216078" grpId="0"/>
      <p:bldP spid="2160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569913" y="1101725"/>
            <a:ext cx="8074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Fortsetzung</a:t>
            </a:r>
          </a:p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 für das Anschlagen und Bewegen von Lasten:</a:t>
            </a:r>
          </a:p>
        </p:txBody>
      </p:sp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827088" y="2133600"/>
            <a:ext cx="7416800" cy="28797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900113" y="2249488"/>
            <a:ext cx="66008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Bolzen und Schäkel vollständig einschrauben und wieder eine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halbe Umdrehung öffnen,</a:t>
            </a:r>
          </a:p>
          <a:p>
            <a:pPr>
              <a:buFontTx/>
              <a:buChar char="•"/>
            </a:pPr>
            <a:r>
              <a:rPr lang="de-DE" altLang="de-DE" sz="1800" b="0"/>
              <a:t> Zugseile und Anschlagmittel vor scharfen Kanten schützen,</a:t>
            </a: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895350" y="3148013"/>
            <a:ext cx="668655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vor dem Ziehen den Gefahrenbereich verlassen </a:t>
            </a:r>
          </a:p>
          <a:p>
            <a:r>
              <a:rPr lang="de-DE" altLang="de-DE" sz="1800" b="0"/>
              <a:t>  (das 1,5-fache der unter Last stehenden Seillänge von beiden </a:t>
            </a:r>
          </a:p>
          <a:p>
            <a:r>
              <a:rPr lang="de-DE" altLang="de-DE" sz="1800" b="0"/>
              <a:t>  Anschlagspunkten),</a:t>
            </a:r>
          </a:p>
          <a:p>
            <a:pPr>
              <a:buFontTx/>
              <a:buChar char="•"/>
            </a:pPr>
            <a:r>
              <a:rPr lang="de-DE" altLang="de-DE" sz="1800" b="0"/>
              <a:t> Lasten langsam und gleichmäßig bewegen. </a:t>
            </a:r>
          </a:p>
          <a:p>
            <a:r>
              <a:rPr lang="de-DE" altLang="de-DE" sz="1800" b="0"/>
              <a:t>  Eine Last darf nie unkontrolliert in Bewegung geraten!</a:t>
            </a:r>
          </a:p>
        </p:txBody>
      </p:sp>
      <p:sp>
        <p:nvSpPr>
          <p:cNvPr id="12294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3438" y="6237288"/>
            <a:ext cx="20891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Anschlagen von Lasten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/>
      <p:bldP spid="2150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53" name="Group 37"/>
          <p:cNvGrpSpPr>
            <a:grpSpLocks/>
          </p:cNvGrpSpPr>
          <p:nvPr/>
        </p:nvGrpSpPr>
        <p:grpSpPr bwMode="auto">
          <a:xfrm>
            <a:off x="611188" y="1844675"/>
            <a:ext cx="8002587" cy="3675063"/>
            <a:chOff x="340" y="1162"/>
            <a:chExt cx="5362" cy="2497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340" y="1389"/>
              <a:ext cx="1964" cy="2268"/>
              <a:chOff x="486" y="1389"/>
              <a:chExt cx="2100" cy="2224"/>
            </a:xfrm>
          </p:grpSpPr>
          <p:sp>
            <p:nvSpPr>
              <p:cNvPr id="13333" name="Rectangle 4"/>
              <p:cNvSpPr>
                <a:spLocks noChangeArrowheads="1"/>
              </p:cNvSpPr>
              <p:nvPr/>
            </p:nvSpPr>
            <p:spPr bwMode="auto">
              <a:xfrm>
                <a:off x="499" y="2705"/>
                <a:ext cx="181" cy="90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200" b="0"/>
              </a:p>
            </p:txBody>
          </p:sp>
          <p:sp>
            <p:nvSpPr>
              <p:cNvPr id="13334" name="Rectangle 5"/>
              <p:cNvSpPr>
                <a:spLocks noChangeArrowheads="1"/>
              </p:cNvSpPr>
              <p:nvPr/>
            </p:nvSpPr>
            <p:spPr bwMode="auto">
              <a:xfrm>
                <a:off x="544" y="3340"/>
                <a:ext cx="2041" cy="273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de-DE" altLang="de-DE" sz="1400"/>
                  <a:t>P</a:t>
                </a:r>
              </a:p>
            </p:txBody>
          </p:sp>
          <p:sp>
            <p:nvSpPr>
              <p:cNvPr id="13335" name="Rectangle 6"/>
              <p:cNvSpPr>
                <a:spLocks noChangeArrowheads="1"/>
              </p:cNvSpPr>
              <p:nvPr/>
            </p:nvSpPr>
            <p:spPr bwMode="auto">
              <a:xfrm>
                <a:off x="1905" y="2705"/>
                <a:ext cx="681" cy="63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336" name="Rectangle 7"/>
              <p:cNvSpPr>
                <a:spLocks noChangeArrowheads="1"/>
              </p:cNvSpPr>
              <p:nvPr/>
            </p:nvSpPr>
            <p:spPr bwMode="auto">
              <a:xfrm>
                <a:off x="499" y="2660"/>
                <a:ext cx="181" cy="45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337" name="Rectangle 8"/>
              <p:cNvSpPr>
                <a:spLocks noChangeArrowheads="1"/>
              </p:cNvSpPr>
              <p:nvPr/>
            </p:nvSpPr>
            <p:spPr bwMode="auto">
              <a:xfrm>
                <a:off x="1905" y="2660"/>
                <a:ext cx="680" cy="45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338" name="Line 9"/>
              <p:cNvSpPr>
                <a:spLocks noChangeShapeType="1"/>
              </p:cNvSpPr>
              <p:nvPr/>
            </p:nvSpPr>
            <p:spPr bwMode="auto">
              <a:xfrm>
                <a:off x="499" y="2615"/>
                <a:ext cx="0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39" name="Line 10"/>
              <p:cNvSpPr>
                <a:spLocks noChangeShapeType="1"/>
              </p:cNvSpPr>
              <p:nvPr/>
            </p:nvSpPr>
            <p:spPr bwMode="auto">
              <a:xfrm>
                <a:off x="499" y="3613"/>
                <a:ext cx="208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40" name="Line 11"/>
              <p:cNvSpPr>
                <a:spLocks noChangeShapeType="1"/>
              </p:cNvSpPr>
              <p:nvPr/>
            </p:nvSpPr>
            <p:spPr bwMode="auto">
              <a:xfrm flipV="1">
                <a:off x="680" y="2615"/>
                <a:ext cx="0" cy="7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41" name="Line 12"/>
              <p:cNvSpPr>
                <a:spLocks noChangeShapeType="1"/>
              </p:cNvSpPr>
              <p:nvPr/>
            </p:nvSpPr>
            <p:spPr bwMode="auto">
              <a:xfrm>
                <a:off x="680" y="3340"/>
                <a:ext cx="12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42" name="Line 13"/>
              <p:cNvSpPr>
                <a:spLocks noChangeShapeType="1"/>
              </p:cNvSpPr>
              <p:nvPr/>
            </p:nvSpPr>
            <p:spPr bwMode="auto">
              <a:xfrm flipV="1">
                <a:off x="1905" y="2615"/>
                <a:ext cx="0" cy="7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43" name="Line 14"/>
              <p:cNvSpPr>
                <a:spLocks noChangeShapeType="1"/>
              </p:cNvSpPr>
              <p:nvPr/>
            </p:nvSpPr>
            <p:spPr bwMode="auto">
              <a:xfrm flipV="1">
                <a:off x="2585" y="2615"/>
                <a:ext cx="0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44" name="AutoShape 15"/>
              <p:cNvSpPr>
                <a:spLocks noChangeArrowheads="1"/>
              </p:cNvSpPr>
              <p:nvPr/>
            </p:nvSpPr>
            <p:spPr bwMode="auto">
              <a:xfrm>
                <a:off x="544" y="1707"/>
                <a:ext cx="91" cy="908"/>
              </a:xfrm>
              <a:prstGeom prst="downArrow">
                <a:avLst>
                  <a:gd name="adj1" fmla="val 50000"/>
                  <a:gd name="adj2" fmla="val 24945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345" name="AutoShape 16"/>
              <p:cNvSpPr>
                <a:spLocks noChangeArrowheads="1"/>
              </p:cNvSpPr>
              <p:nvPr/>
            </p:nvSpPr>
            <p:spPr bwMode="auto">
              <a:xfrm>
                <a:off x="1860" y="2252"/>
                <a:ext cx="726" cy="363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346" name="Text Box 17"/>
              <p:cNvSpPr txBox="1">
                <a:spLocks noChangeArrowheads="1"/>
              </p:cNvSpPr>
              <p:nvPr/>
            </p:nvSpPr>
            <p:spPr bwMode="auto">
              <a:xfrm>
                <a:off x="486" y="1389"/>
                <a:ext cx="315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400"/>
                  <a:t>F1 </a:t>
                </a:r>
              </a:p>
            </p:txBody>
          </p:sp>
          <p:sp>
            <p:nvSpPr>
              <p:cNvPr id="13347" name="Text Box 18"/>
              <p:cNvSpPr txBox="1">
                <a:spLocks noChangeArrowheads="1"/>
              </p:cNvSpPr>
              <p:nvPr/>
            </p:nvSpPr>
            <p:spPr bwMode="auto">
              <a:xfrm>
                <a:off x="1997" y="1798"/>
                <a:ext cx="514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3600"/>
                  <a:t>F2</a:t>
                </a:r>
              </a:p>
            </p:txBody>
          </p:sp>
          <p:sp>
            <p:nvSpPr>
              <p:cNvPr id="13348" name="Text Box 19"/>
              <p:cNvSpPr txBox="1">
                <a:spLocks noChangeArrowheads="1"/>
              </p:cNvSpPr>
              <p:nvPr/>
            </p:nvSpPr>
            <p:spPr bwMode="auto">
              <a:xfrm>
                <a:off x="748" y="2614"/>
                <a:ext cx="294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400"/>
                  <a:t>A1</a:t>
                </a:r>
              </a:p>
            </p:txBody>
          </p:sp>
          <p:sp>
            <p:nvSpPr>
              <p:cNvPr id="13349" name="Text Box 20"/>
              <p:cNvSpPr txBox="1">
                <a:spLocks noChangeArrowheads="1"/>
              </p:cNvSpPr>
              <p:nvPr/>
            </p:nvSpPr>
            <p:spPr bwMode="auto">
              <a:xfrm>
                <a:off x="1564" y="2614"/>
                <a:ext cx="342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800"/>
                  <a:t>A2</a:t>
                </a:r>
              </a:p>
            </p:txBody>
          </p:sp>
        </p:grpSp>
        <p:sp>
          <p:nvSpPr>
            <p:cNvPr id="13318" name="Text Box 22"/>
            <p:cNvSpPr txBox="1">
              <a:spLocks noChangeArrowheads="1"/>
            </p:cNvSpPr>
            <p:nvPr/>
          </p:nvSpPr>
          <p:spPr bwMode="auto">
            <a:xfrm>
              <a:off x="1474" y="1162"/>
              <a:ext cx="267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0"/>
                <a:t>Umwandlung: Kraft - Druck - Kraft</a:t>
              </a:r>
            </a:p>
          </p:txBody>
        </p:sp>
        <p:sp>
          <p:nvSpPr>
            <p:cNvPr id="13319" name="Text Box 23"/>
            <p:cNvSpPr txBox="1">
              <a:spLocks noChangeArrowheads="1"/>
            </p:cNvSpPr>
            <p:nvPr/>
          </p:nvSpPr>
          <p:spPr bwMode="auto">
            <a:xfrm>
              <a:off x="2426" y="2478"/>
              <a:ext cx="83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Druck  P = </a:t>
              </a:r>
            </a:p>
          </p:txBody>
        </p:sp>
        <p:sp>
          <p:nvSpPr>
            <p:cNvPr id="13320" name="Text Box 24"/>
            <p:cNvSpPr txBox="1">
              <a:spLocks noChangeArrowheads="1"/>
            </p:cNvSpPr>
            <p:nvPr/>
          </p:nvSpPr>
          <p:spPr bwMode="auto">
            <a:xfrm>
              <a:off x="3243" y="2342"/>
              <a:ext cx="63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Kraft F1</a:t>
              </a:r>
            </a:p>
          </p:txBody>
        </p:sp>
        <p:sp>
          <p:nvSpPr>
            <p:cNvPr id="13321" name="Text Box 25"/>
            <p:cNvSpPr txBox="1">
              <a:spLocks noChangeArrowheads="1"/>
            </p:cNvSpPr>
            <p:nvPr/>
          </p:nvSpPr>
          <p:spPr bwMode="auto">
            <a:xfrm>
              <a:off x="3152" y="2614"/>
              <a:ext cx="119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Kolbenfläche A1</a:t>
              </a:r>
            </a:p>
          </p:txBody>
        </p:sp>
        <p:sp>
          <p:nvSpPr>
            <p:cNvPr id="13322" name="Line 26"/>
            <p:cNvSpPr>
              <a:spLocks noChangeShapeType="1"/>
            </p:cNvSpPr>
            <p:nvPr/>
          </p:nvSpPr>
          <p:spPr bwMode="auto">
            <a:xfrm>
              <a:off x="3198" y="2569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3" name="Text Box 27"/>
            <p:cNvSpPr txBox="1">
              <a:spLocks noChangeArrowheads="1"/>
            </p:cNvSpPr>
            <p:nvPr/>
          </p:nvSpPr>
          <p:spPr bwMode="auto">
            <a:xfrm>
              <a:off x="4241" y="2478"/>
              <a:ext cx="22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400"/>
                <a:t>= </a:t>
              </a:r>
            </a:p>
          </p:txBody>
        </p:sp>
        <p:sp>
          <p:nvSpPr>
            <p:cNvPr id="13324" name="Text Box 28"/>
            <p:cNvSpPr txBox="1">
              <a:spLocks noChangeArrowheads="1"/>
            </p:cNvSpPr>
            <p:nvPr/>
          </p:nvSpPr>
          <p:spPr bwMode="auto">
            <a:xfrm>
              <a:off x="4694" y="2342"/>
              <a:ext cx="63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Kraft F2</a:t>
              </a:r>
            </a:p>
          </p:txBody>
        </p:sp>
        <p:sp>
          <p:nvSpPr>
            <p:cNvPr id="13325" name="Text Box 29"/>
            <p:cNvSpPr txBox="1">
              <a:spLocks noChangeArrowheads="1"/>
            </p:cNvSpPr>
            <p:nvPr/>
          </p:nvSpPr>
          <p:spPr bwMode="auto">
            <a:xfrm>
              <a:off x="4513" y="2614"/>
              <a:ext cx="1189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Kolbenfläche A2</a:t>
              </a:r>
            </a:p>
          </p:txBody>
        </p:sp>
        <p:sp>
          <p:nvSpPr>
            <p:cNvPr id="13326" name="Line 30"/>
            <p:cNvSpPr>
              <a:spLocks noChangeShapeType="1"/>
            </p:cNvSpPr>
            <p:nvPr/>
          </p:nvSpPr>
          <p:spPr bwMode="auto">
            <a:xfrm>
              <a:off x="4558" y="2569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Text Box 31"/>
            <p:cNvSpPr txBox="1">
              <a:spLocks noChangeArrowheads="1"/>
            </p:cNvSpPr>
            <p:nvPr/>
          </p:nvSpPr>
          <p:spPr bwMode="auto">
            <a:xfrm>
              <a:off x="2744" y="3330"/>
              <a:ext cx="40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F2 =</a:t>
              </a:r>
            </a:p>
          </p:txBody>
        </p:sp>
        <p:sp>
          <p:nvSpPr>
            <p:cNvPr id="13328" name="Text Box 32"/>
            <p:cNvSpPr txBox="1">
              <a:spLocks noChangeArrowheads="1"/>
            </p:cNvSpPr>
            <p:nvPr/>
          </p:nvSpPr>
          <p:spPr bwMode="auto">
            <a:xfrm>
              <a:off x="3288" y="3203"/>
              <a:ext cx="29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A2</a:t>
              </a:r>
            </a:p>
          </p:txBody>
        </p:sp>
        <p:sp>
          <p:nvSpPr>
            <p:cNvPr id="13329" name="Text Box 33"/>
            <p:cNvSpPr txBox="1">
              <a:spLocks noChangeArrowheads="1"/>
            </p:cNvSpPr>
            <p:nvPr/>
          </p:nvSpPr>
          <p:spPr bwMode="auto">
            <a:xfrm>
              <a:off x="3288" y="3430"/>
              <a:ext cx="29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A1</a:t>
              </a:r>
            </a:p>
          </p:txBody>
        </p:sp>
        <p:sp>
          <p:nvSpPr>
            <p:cNvPr id="13330" name="Text Box 34"/>
            <p:cNvSpPr txBox="1">
              <a:spLocks noChangeArrowheads="1"/>
            </p:cNvSpPr>
            <p:nvPr/>
          </p:nvSpPr>
          <p:spPr bwMode="auto">
            <a:xfrm>
              <a:off x="3833" y="3325"/>
              <a:ext cx="282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F1</a:t>
              </a:r>
            </a:p>
          </p:txBody>
        </p:sp>
        <p:sp>
          <p:nvSpPr>
            <p:cNvPr id="13331" name="Line 35"/>
            <p:cNvSpPr>
              <a:spLocks noChangeShapeType="1"/>
            </p:cNvSpPr>
            <p:nvPr/>
          </p:nvSpPr>
          <p:spPr bwMode="auto">
            <a:xfrm>
              <a:off x="3243" y="3430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2" name="Oval 36"/>
            <p:cNvSpPr>
              <a:spLocks noChangeArrowheads="1"/>
            </p:cNvSpPr>
            <p:nvPr/>
          </p:nvSpPr>
          <p:spPr bwMode="auto">
            <a:xfrm>
              <a:off x="3696" y="340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3315" name="Text Box 38"/>
          <p:cNvSpPr txBox="1">
            <a:spLocks noChangeArrowheads="1"/>
          </p:cNvSpPr>
          <p:nvPr/>
        </p:nvSpPr>
        <p:spPr bwMode="auto">
          <a:xfrm>
            <a:off x="3708400" y="1106488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Hydraulik</a:t>
            </a:r>
          </a:p>
        </p:txBody>
      </p:sp>
      <p:sp>
        <p:nvSpPr>
          <p:cNvPr id="13316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00563" y="6237288"/>
            <a:ext cx="863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Hydraulik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906463" y="1101725"/>
            <a:ext cx="7404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</a:t>
            </a:r>
          </a:p>
          <a:p>
            <a:pPr algn="ctr"/>
            <a:r>
              <a:rPr lang="de-DE" altLang="de-DE" sz="2000">
                <a:solidFill>
                  <a:schemeClr val="accent2"/>
                </a:solidFill>
              </a:rPr>
              <a:t>beim Arbeiten mit hydraulischem Spreiz- und Schneidgerät: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55650" y="1803400"/>
            <a:ext cx="7920038" cy="421798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900113" y="2117725"/>
            <a:ext cx="7007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zielgerichtet und geplant vorgehen,</a:t>
            </a:r>
          </a:p>
          <a:p>
            <a:pPr>
              <a:buFontTx/>
              <a:buChar char="•"/>
            </a:pPr>
            <a:r>
              <a:rPr lang="de-DE" altLang="de-DE" sz="1800" b="0"/>
              <a:t> vor Benutzung Gesichtsschutz tragen und sicheren Stand wählen,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895350" y="2719388"/>
            <a:ext cx="6804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auf Airbags, Gurtstraffer und automatische Überrollbügel achten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(betreffende Stellen meiden),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895350" y="3302000"/>
            <a:ext cx="79597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Batterien abklemmen, keine Manipulation an Hochvolt-Komponenten (HV),</a:t>
            </a:r>
          </a:p>
          <a:p>
            <a:r>
              <a:rPr lang="de-DE" altLang="de-DE" sz="1800" b="0"/>
              <a:t>   z.B. an HV-Batterien und orangefarbenen HV-Leitungen. </a:t>
            </a:r>
          </a:p>
          <a:p>
            <a:r>
              <a:rPr lang="de-DE" altLang="de-DE" sz="1800" b="0"/>
              <a:t>  Wenn möglich nach Herstellerangaben deaktivieren.</a:t>
            </a:r>
          </a:p>
          <a:p>
            <a:pPr>
              <a:buFontTx/>
              <a:buChar char="•"/>
            </a:pPr>
            <a:r>
              <a:rPr lang="de-DE" altLang="de-DE" sz="1800" b="0"/>
              <a:t> Brandschutz sicherstellen (verschiedene Löschmittel),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917575" y="4498975"/>
            <a:ext cx="71516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Sichern gegen ungewollte Bewegung (Unterbauen und Abstützen),</a:t>
            </a:r>
          </a:p>
          <a:p>
            <a:pPr>
              <a:buFontTx/>
              <a:buChar char="•"/>
            </a:pPr>
            <a:r>
              <a:rPr lang="de-DE" altLang="de-DE" sz="1800" b="0"/>
              <a:t> Ordnung im Einsatzumfeld (Geräteablageplatz),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917575" y="5080000"/>
            <a:ext cx="7223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Hydraulikschläuche und elektrische Zuleitungen besonnen auslegen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(Schutz vor Knicken, Schnittgefahr, Säuren, Temperatur),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935038" y="5654675"/>
            <a:ext cx="7045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Einsatzstellen bei unzureichenden Lichtverhältnissen ausleuchten,</a:t>
            </a:r>
          </a:p>
        </p:txBody>
      </p:sp>
      <p:sp>
        <p:nvSpPr>
          <p:cNvPr id="14346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7538" y="6308725"/>
            <a:ext cx="1882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Spreiz-Schneidgerät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/>
      <p:bldP spid="211974" grpId="0"/>
      <p:bldP spid="211975" grpId="0"/>
      <p:bldP spid="211976" grpId="0"/>
      <p:bldP spid="211977" grpId="0"/>
      <p:bldP spid="2119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6"/>
          <p:cNvSpPr txBox="1">
            <a:spLocks noChangeArrowheads="1"/>
          </p:cNvSpPr>
          <p:nvPr/>
        </p:nvSpPr>
        <p:spPr bwMode="auto">
          <a:xfrm>
            <a:off x="942975" y="1101725"/>
            <a:ext cx="7334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 beim Arbeiten</a:t>
            </a:r>
          </a:p>
          <a:p>
            <a:pPr algn="ctr"/>
            <a:r>
              <a:rPr lang="de-DE" altLang="de-DE" sz="2000">
                <a:solidFill>
                  <a:schemeClr val="accent2"/>
                </a:solidFill>
              </a:rPr>
              <a:t>mit hydraulischem Spreiz- und Schneidgerät (Fortsetzung):</a:t>
            </a:r>
          </a:p>
        </p:txBody>
      </p:sp>
      <p:grpSp>
        <p:nvGrpSpPr>
          <p:cNvPr id="211011" name="Group 67"/>
          <p:cNvGrpSpPr>
            <a:grpSpLocks/>
          </p:cNvGrpSpPr>
          <p:nvPr/>
        </p:nvGrpSpPr>
        <p:grpSpPr bwMode="auto">
          <a:xfrm>
            <a:off x="827088" y="2060575"/>
            <a:ext cx="7416800" cy="936625"/>
            <a:chOff x="521" y="1298"/>
            <a:chExt cx="4672" cy="590"/>
          </a:xfrm>
        </p:grpSpPr>
        <p:sp>
          <p:nvSpPr>
            <p:cNvPr id="15366" name="Rectangle 17"/>
            <p:cNvSpPr>
              <a:spLocks noChangeArrowheads="1"/>
            </p:cNvSpPr>
            <p:nvPr/>
          </p:nvSpPr>
          <p:spPr bwMode="auto">
            <a:xfrm>
              <a:off x="521" y="1298"/>
              <a:ext cx="4672" cy="59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67" name="Text Box 19"/>
            <p:cNvSpPr txBox="1">
              <a:spLocks noChangeArrowheads="1"/>
            </p:cNvSpPr>
            <p:nvPr/>
          </p:nvSpPr>
          <p:spPr bwMode="auto">
            <a:xfrm>
              <a:off x="564" y="1305"/>
              <a:ext cx="4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1084263" indent="-45720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720850" indent="-4572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2357438" indent="-4572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994025" indent="-4572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34512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39084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43656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48228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de-DE" altLang="de-DE" sz="1800" b="0"/>
                <a:t> nicht eingesetzte Kräfte aus dem Wirk- und Gefahrenbereich von</a:t>
              </a:r>
            </a:p>
            <a:p>
              <a:pPr>
                <a:buFont typeface="Wingdings" pitchFamily="2" charset="2"/>
                <a:buNone/>
              </a:pPr>
              <a:r>
                <a:rPr lang="de-DE" altLang="de-DE" sz="1800" b="0"/>
                <a:t>  Spreiz- und Schneidgerät.</a:t>
              </a:r>
            </a:p>
          </p:txBody>
        </p:sp>
      </p:grpSp>
      <p:sp>
        <p:nvSpPr>
          <p:cNvPr id="15364" name="Rectangle 6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4663" y="6308725"/>
            <a:ext cx="187166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Spreiz-Schneidgerät 2</a:t>
            </a:r>
          </a:p>
        </p:txBody>
      </p:sp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0" t="58585" r="35320" b="11246"/>
          <a:stretch>
            <a:fillRect/>
          </a:stretch>
        </p:blipFill>
        <p:spPr bwMode="auto">
          <a:xfrm>
            <a:off x="2333625" y="3068638"/>
            <a:ext cx="4830763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3"/>
          <p:cNvSpPr txBox="1">
            <a:spLocks noChangeArrowheads="1"/>
          </p:cNvSpPr>
          <p:nvPr/>
        </p:nvSpPr>
        <p:spPr bwMode="auto">
          <a:xfrm>
            <a:off x="3419475" y="1106488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Lufthebegeräte</a:t>
            </a:r>
          </a:p>
        </p:txBody>
      </p:sp>
      <p:sp>
        <p:nvSpPr>
          <p:cNvPr id="16387" name="Rectangle 9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3438" y="6308725"/>
            <a:ext cx="10191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Lufthebegeräte</a:t>
            </a:r>
          </a:p>
        </p:txBody>
      </p:sp>
      <p:pic>
        <p:nvPicPr>
          <p:cNvPr id="16486" name="Picture 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0648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" name="Picture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1700213"/>
            <a:ext cx="25908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8" name="Picture 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0"/>
            <a:ext cx="2603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827088" y="3622675"/>
            <a:ext cx="187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/>
              <a:t>Last abschätzen</a:t>
            </a:r>
          </a:p>
        </p:txBody>
      </p:sp>
      <p:sp>
        <p:nvSpPr>
          <p:cNvPr id="109" name="Textfeld 108"/>
          <p:cNvSpPr txBox="1">
            <a:spLocks noChangeArrowheads="1"/>
          </p:cNvSpPr>
          <p:nvPr/>
        </p:nvSpPr>
        <p:spPr bwMode="auto">
          <a:xfrm>
            <a:off x="3390900" y="4268788"/>
            <a:ext cx="1871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/>
              <a:t>Gesichtsschutz benutzen</a:t>
            </a:r>
          </a:p>
        </p:txBody>
      </p:sp>
      <p:sp>
        <p:nvSpPr>
          <p:cNvPr id="110" name="Textfeld 109"/>
          <p:cNvSpPr txBox="1">
            <a:spLocks noChangeArrowheads="1"/>
          </p:cNvSpPr>
          <p:nvPr/>
        </p:nvSpPr>
        <p:spPr bwMode="auto">
          <a:xfrm>
            <a:off x="5651500" y="5195888"/>
            <a:ext cx="323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/>
              <a:t>Hebekissen weit einschieben </a:t>
            </a:r>
          </a:p>
          <a:p>
            <a:pPr algn="ctr"/>
            <a:r>
              <a:rPr lang="de-DE" altLang="de-DE" sz="1800"/>
              <a:t>(mind. 75 % unter die Last)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9" grpId="0"/>
      <p:bldP spid="1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23034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32050"/>
            <a:ext cx="22320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852738"/>
            <a:ext cx="2241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68313" y="3656013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800"/>
              <a:t>Unterbauen </a:t>
            </a:r>
          </a:p>
          <a:p>
            <a:r>
              <a:rPr lang="de-DE" altLang="de-DE" sz="1800"/>
              <a:t>(den Leerraum unter der Last klein halten)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3708400" y="4652963"/>
            <a:ext cx="187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/>
              <a:t>Last gegen Wegrutschen sichern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580063" y="5114925"/>
            <a:ext cx="34559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>
                <a:solidFill>
                  <a:srgbClr val="FF0000"/>
                </a:solidFill>
              </a:rPr>
              <a:t>Gefahr</a:t>
            </a:r>
            <a:r>
              <a:rPr lang="de-DE" altLang="de-DE" sz="1800"/>
              <a:t>-durch Hubvorgänge darf keine instabile Last enstehen)</a:t>
            </a:r>
          </a:p>
        </p:txBody>
      </p:sp>
      <p:grpSp>
        <p:nvGrpSpPr>
          <p:cNvPr id="14" name="Gruppieren 13"/>
          <p:cNvGrpSpPr>
            <a:grpSpLocks/>
          </p:cNvGrpSpPr>
          <p:nvPr/>
        </p:nvGrpSpPr>
        <p:grpSpPr bwMode="auto">
          <a:xfrm rot="169229">
            <a:off x="6559550" y="2967038"/>
            <a:ext cx="1724025" cy="1690687"/>
            <a:chOff x="6228184" y="1311609"/>
            <a:chExt cx="720080" cy="922412"/>
          </a:xfrm>
        </p:grpSpPr>
        <p:cxnSp>
          <p:nvCxnSpPr>
            <p:cNvPr id="17417" name="Gerade Verbindung 9"/>
            <p:cNvCxnSpPr>
              <a:cxnSpLocks noChangeShapeType="1"/>
            </p:cNvCxnSpPr>
            <p:nvPr/>
          </p:nvCxnSpPr>
          <p:spPr bwMode="auto">
            <a:xfrm>
              <a:off x="6228184" y="1340767"/>
              <a:ext cx="720080" cy="864097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18" name="Gerade Verbindung 11"/>
            <p:cNvCxnSpPr>
              <a:cxnSpLocks noChangeShapeType="1"/>
            </p:cNvCxnSpPr>
            <p:nvPr/>
          </p:nvCxnSpPr>
          <p:spPr bwMode="auto">
            <a:xfrm flipH="1">
              <a:off x="6340388" y="1311609"/>
              <a:ext cx="495672" cy="922412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541463" y="1101725"/>
            <a:ext cx="612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 beim Arbeiten mit Lufthebern: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27088" y="1773238"/>
            <a:ext cx="8007350" cy="39592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900113" y="1773238"/>
            <a:ext cx="7934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Gesichtsschutz benutzen,</a:t>
            </a:r>
          </a:p>
          <a:p>
            <a:pPr>
              <a:buFontTx/>
              <a:buChar char="•"/>
            </a:pPr>
            <a:r>
              <a:rPr lang="de-DE" altLang="de-DE" sz="1800" b="0"/>
              <a:t> Druckkissen möglichst vollflächig unter der Last positionieren (mind. 75%),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895350" y="2393950"/>
            <a:ext cx="7134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Leerräume vollflächig unterbauen,</a:t>
            </a:r>
          </a:p>
          <a:p>
            <a:pPr>
              <a:buFontTx/>
              <a:buChar char="•"/>
            </a:pPr>
            <a:r>
              <a:rPr lang="de-DE" altLang="de-DE" sz="1800"/>
              <a:t> Vorsicht!</a:t>
            </a:r>
            <a:r>
              <a:rPr lang="de-DE" altLang="de-DE" sz="1800" b="0"/>
              <a:t>  Schädigung der Druckkissen durch spitze, scharfkantige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                  Körper, heiße Flächen, Säuren und Laugen,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895350" y="3271838"/>
            <a:ext cx="67897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Last gegen Wegrutschen sichern, stabile Lage kontrollieren,</a:t>
            </a:r>
          </a:p>
          <a:p>
            <a:pPr>
              <a:buFontTx/>
              <a:buChar char="•"/>
            </a:pPr>
            <a:r>
              <a:rPr lang="de-DE" altLang="de-DE" sz="1800" b="0"/>
              <a:t> maximal zwei Kissen übereinander einsetzen </a:t>
            </a:r>
          </a:p>
          <a:p>
            <a:r>
              <a:rPr lang="de-DE" altLang="de-DE" sz="1800" b="0"/>
              <a:t> (je nach Herstellerangaben auch 3 Kissen möglich), hierbei das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unterste zuerst füllen,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827088" y="5014913"/>
            <a:ext cx="3946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langsam und gleichmäßig anheben,</a:t>
            </a:r>
          </a:p>
          <a:p>
            <a:pPr>
              <a:buFontTx/>
              <a:buChar char="•"/>
            </a:pPr>
            <a:r>
              <a:rPr lang="de-DE" altLang="de-DE" sz="1800" b="0"/>
              <a:t> Last stetig weiter unterbauen,</a:t>
            </a: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827088" y="4373563"/>
            <a:ext cx="50736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nicht ungesicherter Last aufhalten und greifen,</a:t>
            </a:r>
          </a:p>
          <a:p>
            <a:pPr>
              <a:buFontTx/>
              <a:buChar char="•"/>
            </a:pPr>
            <a:r>
              <a:rPr lang="de-DE" altLang="de-DE" sz="1800" b="0"/>
              <a:t> nicht vor belasteten Druckkissen aufhalten,</a:t>
            </a:r>
          </a:p>
        </p:txBody>
      </p:sp>
      <p:sp>
        <p:nvSpPr>
          <p:cNvPr id="18441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00563" y="6381750"/>
            <a:ext cx="152241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mit Lufthebern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2" grpId="0"/>
      <p:bldP spid="208903" grpId="0"/>
      <p:bldP spid="208904" grpId="0"/>
      <p:bldP spid="2089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844675" y="1101725"/>
            <a:ext cx="5346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Geräte zur Absicherung von Einsatzstellen</a:t>
            </a:r>
          </a:p>
        </p:txBody>
      </p:sp>
      <p:pic>
        <p:nvPicPr>
          <p:cNvPr id="204805" name="Picture 5" descr="Bild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5688013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7538" y="6308725"/>
            <a:ext cx="20986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Geräte Absicherung von Einsatzstellen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28"/>
          <p:cNvSpPr txBox="1">
            <a:spLocks noChangeArrowheads="1"/>
          </p:cNvSpPr>
          <p:nvPr/>
        </p:nvSpPr>
        <p:spPr bwMode="auto">
          <a:xfrm>
            <a:off x="2917825" y="549275"/>
            <a:ext cx="340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Sichern von Einsatzstellen</a:t>
            </a:r>
          </a:p>
        </p:txBody>
      </p:sp>
      <p:sp>
        <p:nvSpPr>
          <p:cNvPr id="20483" name="Rectangle 1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81750"/>
            <a:ext cx="14509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Sichern von Einsatzstellen</a:t>
            </a:r>
          </a:p>
        </p:txBody>
      </p:sp>
      <p:pic>
        <p:nvPicPr>
          <p:cNvPr id="20484" name="Picture 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28371" r="63878" b="8910"/>
          <a:stretch>
            <a:fillRect/>
          </a:stretch>
        </p:blipFill>
        <p:spPr bwMode="auto">
          <a:xfrm>
            <a:off x="0" y="1004888"/>
            <a:ext cx="41814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28232" r="38858" b="8771"/>
          <a:stretch>
            <a:fillRect/>
          </a:stretch>
        </p:blipFill>
        <p:spPr bwMode="auto">
          <a:xfrm>
            <a:off x="5859463" y="995363"/>
            <a:ext cx="23209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hteck 1"/>
          <p:cNvSpPr>
            <a:spLocks noChangeArrowheads="1"/>
          </p:cNvSpPr>
          <p:nvPr/>
        </p:nvSpPr>
        <p:spPr bwMode="auto">
          <a:xfrm>
            <a:off x="1295400" y="5661025"/>
            <a:ext cx="385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200">
                <a:solidFill>
                  <a:schemeClr val="accent2"/>
                </a:solidFill>
              </a:rPr>
              <a:t>Sichern von Einsatzstellen</a:t>
            </a:r>
          </a:p>
          <a:p>
            <a:pPr algn="ctr"/>
            <a:r>
              <a:rPr lang="de-DE" altLang="de-DE" sz="1200">
                <a:solidFill>
                  <a:schemeClr val="accent2"/>
                </a:solidFill>
              </a:rPr>
              <a:t>auf Straßen außerhalb geschlossener Ortschaften</a:t>
            </a:r>
          </a:p>
        </p:txBody>
      </p:sp>
      <p:sp>
        <p:nvSpPr>
          <p:cNvPr id="20487" name="Rechteck 2"/>
          <p:cNvSpPr>
            <a:spLocks noChangeArrowheads="1"/>
          </p:cNvSpPr>
          <p:nvPr/>
        </p:nvSpPr>
        <p:spPr bwMode="auto">
          <a:xfrm>
            <a:off x="5949950" y="5694363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200">
                <a:solidFill>
                  <a:schemeClr val="accent2"/>
                </a:solidFill>
              </a:rPr>
              <a:t>Sichern von Einsatzstellen</a:t>
            </a:r>
          </a:p>
          <a:p>
            <a:pPr algn="ctr"/>
            <a:r>
              <a:rPr lang="de-DE" altLang="de-DE" sz="1200">
                <a:solidFill>
                  <a:schemeClr val="accent2"/>
                </a:solidFill>
              </a:rPr>
              <a:t>auf Autobahnen</a:t>
            </a:r>
          </a:p>
        </p:txBody>
      </p:sp>
      <p:sp>
        <p:nvSpPr>
          <p:cNvPr id="20488" name="Textfeld 3"/>
          <p:cNvSpPr txBox="1">
            <a:spLocks noChangeArrowheads="1"/>
          </p:cNvSpPr>
          <p:nvPr/>
        </p:nvSpPr>
        <p:spPr bwMode="auto">
          <a:xfrm>
            <a:off x="4356100" y="1017588"/>
            <a:ext cx="1503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200" b="0"/>
              <a:t>Quelle:GUV-I 8651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77913" y="1106488"/>
            <a:ext cx="623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Persönliche Schutzausrüstung incl. Warnkleidung</a:t>
            </a:r>
            <a:endParaRPr lang="de-DE" altLang="de-DE"/>
          </a:p>
        </p:txBody>
      </p:sp>
      <p:sp>
        <p:nvSpPr>
          <p:cNvPr id="3077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08725"/>
            <a:ext cx="2098675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Pers. Schutzausrüstung/Warnkleidung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7" y="1503363"/>
            <a:ext cx="3331699" cy="44371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3327"/>
            <a:ext cx="3361788" cy="4477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39800" y="1101725"/>
            <a:ext cx="7362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Einsatzgrundsätze:</a:t>
            </a:r>
          </a:p>
          <a:p>
            <a:pPr algn="ctr"/>
            <a:r>
              <a:rPr lang="de-DE" altLang="de-DE" sz="2000">
                <a:solidFill>
                  <a:schemeClr val="accent2"/>
                </a:solidFill>
              </a:rPr>
              <a:t>Absichern von Einsatzstellen im öffentlichen Verkehrsraum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827088" y="2060575"/>
            <a:ext cx="7416800" cy="38163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900113" y="2060575"/>
            <a:ext cx="6067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Warnkleidung tragen,</a:t>
            </a:r>
          </a:p>
          <a:p>
            <a:pPr>
              <a:buFontTx/>
              <a:buChar char="•"/>
            </a:pPr>
            <a:r>
              <a:rPr lang="de-DE" altLang="de-DE" sz="1800" b="0"/>
              <a:t> Fahrzeug auf der verkehrsabgewandten Seite verlassen,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895350" y="2652713"/>
            <a:ext cx="474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im Schutz des Einsatzfahrzeuges aufstellen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(in der Regel vor dem Fahrzeug),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895350" y="3235325"/>
            <a:ext cx="6715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Einsatzfahrzeuge, die zur Sicherung dienen, unbesetzt lassen, </a:t>
            </a:r>
          </a:p>
          <a:p>
            <a:pPr>
              <a:buFontTx/>
              <a:buChar char="•"/>
            </a:pPr>
            <a:r>
              <a:rPr lang="de-DE" altLang="de-DE" sz="1800" b="0"/>
              <a:t> Einsatzstelle im öffentlichen Verkehrsraum sofort sichern,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895350" y="3813175"/>
            <a:ext cx="7080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die Verkehrssicherung mit äußerster Vorsicht durchführen und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an die gefahrenen Geschwindigkeiten anpassen -möglichst hinter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der Leitplanke aufhalten (nicht benötigte Einsatzkräfte sind dort am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sichersten),</a:t>
            </a:r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900113" y="4941888"/>
            <a:ext cx="7121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bei Gegenverkehr in beiden Richtungen sichern,</a:t>
            </a:r>
          </a:p>
          <a:p>
            <a:pPr>
              <a:buFontTx/>
              <a:buChar char="•"/>
            </a:pPr>
            <a:r>
              <a:rPr lang="de-DE" altLang="de-DE" sz="1800" b="0"/>
              <a:t> Absicherung rechtzeitig vor Kurven, Kuppen und sonstigen unüber-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sichtlichen Stellen,</a:t>
            </a:r>
          </a:p>
        </p:txBody>
      </p:sp>
      <p:sp>
        <p:nvSpPr>
          <p:cNvPr id="21513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81750"/>
            <a:ext cx="23764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Sichern von Einsatzstellen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/>
      <p:bldP spid="206854" grpId="0"/>
      <p:bldP spid="206855" grpId="0"/>
      <p:bldP spid="206856" grpId="0"/>
      <p:bldP spid="2068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525" y="1101725"/>
            <a:ext cx="9139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Einsatzgrundsätze:</a:t>
            </a:r>
          </a:p>
          <a:p>
            <a:pPr algn="ctr"/>
            <a:r>
              <a:rPr lang="de-DE" altLang="de-DE" sz="2000">
                <a:solidFill>
                  <a:schemeClr val="accent2"/>
                </a:solidFill>
              </a:rPr>
              <a:t>Absichern von Einsatzstellen im öffentlichen Verkehrsraum (Fortsetzung):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827088" y="2060575"/>
            <a:ext cx="7416800" cy="10080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900113" y="2060575"/>
            <a:ext cx="6804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Einsatzstellen bei schlechter Sicht oder Dunkelheit ausleuchten,</a:t>
            </a:r>
          </a:p>
          <a:p>
            <a:pPr>
              <a:buFontTx/>
              <a:buChar char="•"/>
            </a:pPr>
            <a:r>
              <a:rPr lang="de-DE" altLang="de-DE" sz="1800" b="0"/>
              <a:t> Eigensicherung durch richtige Position der Einsatzfahrzeuge,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895350" y="2652713"/>
            <a:ext cx="4441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Verkehrslenkung ist Aufgabe der Polizei.</a:t>
            </a:r>
          </a:p>
        </p:txBody>
      </p:sp>
      <p:sp>
        <p:nvSpPr>
          <p:cNvPr id="2253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308725"/>
            <a:ext cx="2159000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Sichern von Einsatzstellen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/>
      <p:bldP spid="2058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06550" y="1101725"/>
            <a:ext cx="601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 von Beleuchtungsstativen / Lichtmasten</a:t>
            </a:r>
          </a:p>
        </p:txBody>
      </p:sp>
      <p:grpSp>
        <p:nvGrpSpPr>
          <p:cNvPr id="203792" name="Group 16"/>
          <p:cNvGrpSpPr>
            <a:grpSpLocks/>
          </p:cNvGrpSpPr>
          <p:nvPr/>
        </p:nvGrpSpPr>
        <p:grpSpPr bwMode="auto">
          <a:xfrm>
            <a:off x="755650" y="2060575"/>
            <a:ext cx="2665413" cy="2868613"/>
            <a:chOff x="476" y="1298"/>
            <a:chExt cx="1679" cy="1807"/>
          </a:xfrm>
        </p:grpSpPr>
        <p:pic>
          <p:nvPicPr>
            <p:cNvPr id="2356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115"/>
              <a:ext cx="1676" cy="7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298"/>
              <a:ext cx="1679" cy="6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567" y="2840"/>
              <a:ext cx="155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200"/>
                <a:t>Hoch angeordnete Lichtquellen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200"/>
                <a:t>verringern die Schattenbildung</a:t>
              </a:r>
            </a:p>
          </p:txBody>
        </p:sp>
      </p:grpSp>
      <p:grpSp>
        <p:nvGrpSpPr>
          <p:cNvPr id="203794" name="Group 18"/>
          <p:cNvGrpSpPr>
            <a:grpSpLocks/>
          </p:cNvGrpSpPr>
          <p:nvPr/>
        </p:nvGrpSpPr>
        <p:grpSpPr bwMode="auto">
          <a:xfrm>
            <a:off x="4067175" y="1989138"/>
            <a:ext cx="4854575" cy="2620962"/>
            <a:chOff x="2562" y="1253"/>
            <a:chExt cx="3058" cy="1651"/>
          </a:xfrm>
        </p:grpSpPr>
        <p:grpSp>
          <p:nvGrpSpPr>
            <p:cNvPr id="23558" name="Group 17"/>
            <p:cNvGrpSpPr>
              <a:grpSpLocks/>
            </p:cNvGrpSpPr>
            <p:nvPr/>
          </p:nvGrpSpPr>
          <p:grpSpPr bwMode="auto">
            <a:xfrm>
              <a:off x="2562" y="1253"/>
              <a:ext cx="2730" cy="1651"/>
              <a:chOff x="2562" y="1253"/>
              <a:chExt cx="2730" cy="1651"/>
            </a:xfrm>
          </p:grpSpPr>
          <p:pic>
            <p:nvPicPr>
              <p:cNvPr id="2356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0" y="1253"/>
                <a:ext cx="1232" cy="1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61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" y="1253"/>
                <a:ext cx="1225" cy="1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562" name="Text Box 12"/>
              <p:cNvSpPr txBox="1">
                <a:spLocks noChangeArrowheads="1"/>
              </p:cNvSpPr>
              <p:nvPr/>
            </p:nvSpPr>
            <p:spPr bwMode="auto">
              <a:xfrm>
                <a:off x="2562" y="2750"/>
                <a:ext cx="21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altLang="de-DE" sz="1000"/>
                  <a:t>Bildquelle: GUV-I 8651 Sicherheit im Feuerwehrdienst</a:t>
                </a:r>
                <a:endParaRPr lang="de-DE" altLang="de-DE"/>
              </a:p>
            </p:txBody>
          </p:sp>
        </p:grpSp>
        <p:sp>
          <p:nvSpPr>
            <p:cNvPr id="23559" name="Text Box 14"/>
            <p:cNvSpPr txBox="1">
              <a:spLocks noChangeArrowheads="1"/>
            </p:cNvSpPr>
            <p:nvPr/>
          </p:nvSpPr>
          <p:spPr bwMode="auto">
            <a:xfrm>
              <a:off x="3833" y="2341"/>
              <a:ext cx="178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200"/>
                <a:t>Mehrere und im Winkel zueinander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200"/>
                <a:t>angeordnete Lichtquellen verringern</a:t>
              </a:r>
            </a:p>
            <a:p>
              <a:r>
                <a:rPr lang="de-DE" altLang="de-DE" sz="1200"/>
                <a:t>die Schattenbildung</a:t>
              </a:r>
            </a:p>
          </p:txBody>
        </p:sp>
      </p:grpSp>
      <p:sp>
        <p:nvSpPr>
          <p:cNvPr id="23557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237288"/>
            <a:ext cx="1873250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Einsatz von Beleuchtungsstativen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079500" y="1101725"/>
            <a:ext cx="705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 beim Ausleuchten von Einsatzstellen: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27088" y="1773238"/>
            <a:ext cx="7345362" cy="216058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900113" y="1773238"/>
            <a:ext cx="71596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ausgedehnte Einsatzstellen großflächig ausleuchten,</a:t>
            </a:r>
          </a:p>
          <a:p>
            <a:pPr>
              <a:buFontTx/>
              <a:buChar char="•"/>
            </a:pPr>
            <a:r>
              <a:rPr lang="de-DE" altLang="de-DE" sz="1800" b="0"/>
              <a:t> Flutlichtstrahler so anordnen, dass möglichst keine Schattenflächen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entstehen,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895350" y="2613025"/>
            <a:ext cx="708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Lichtpunkthöhe so hoch anordnen, dass Blendung vermieden wird,</a:t>
            </a:r>
          </a:p>
          <a:p>
            <a:pPr>
              <a:buFontTx/>
              <a:buChar char="•"/>
            </a:pPr>
            <a:r>
              <a:rPr lang="de-DE" altLang="de-DE" sz="1800" b="0"/>
              <a:t> Teleskopstative sicher aufstellen, gegebenenfalls abspannen,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895350" y="3224213"/>
            <a:ext cx="6423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Vorsicht bei Ex-Gefahren; Flutlichtstrahler sind Zündquellen,</a:t>
            </a:r>
          </a:p>
          <a:p>
            <a:pPr>
              <a:buFontTx/>
              <a:buChar char="•"/>
            </a:pPr>
            <a:r>
              <a:rPr lang="de-DE" altLang="de-DE" sz="1800" b="0"/>
              <a:t> Kabel von Leitungsrollen vollständig abwickeln.</a:t>
            </a:r>
          </a:p>
        </p:txBody>
      </p:sp>
      <p:sp>
        <p:nvSpPr>
          <p:cNvPr id="24583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7538" y="6308725"/>
            <a:ext cx="22431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Ausleuchten Einsatzstellen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/>
      <p:bldP spid="224262" grpId="0"/>
      <p:bldP spid="2242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0"/>
          <p:cNvSpPr txBox="1">
            <a:spLocks noChangeArrowheads="1"/>
          </p:cNvSpPr>
          <p:nvPr/>
        </p:nvSpPr>
        <p:spPr bwMode="auto">
          <a:xfrm>
            <a:off x="1962150" y="1101725"/>
            <a:ext cx="529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Einhaltung der maximalen Leitungslängen</a:t>
            </a:r>
          </a:p>
        </p:txBody>
      </p:sp>
      <p:grpSp>
        <p:nvGrpSpPr>
          <p:cNvPr id="201779" name="Group 51"/>
          <p:cNvGrpSpPr>
            <a:grpSpLocks/>
          </p:cNvGrpSpPr>
          <p:nvPr/>
        </p:nvGrpSpPr>
        <p:grpSpPr bwMode="auto">
          <a:xfrm>
            <a:off x="250825" y="1590675"/>
            <a:ext cx="3381375" cy="3689350"/>
            <a:chOff x="158" y="1002"/>
            <a:chExt cx="2130" cy="2324"/>
          </a:xfrm>
        </p:grpSpPr>
        <p:sp>
          <p:nvSpPr>
            <p:cNvPr id="25625" name="Rectangle 3"/>
            <p:cNvSpPr>
              <a:spLocks noChangeArrowheads="1"/>
            </p:cNvSpPr>
            <p:nvPr/>
          </p:nvSpPr>
          <p:spPr bwMode="auto">
            <a:xfrm>
              <a:off x="864" y="1002"/>
              <a:ext cx="1210" cy="259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5626" name="Text Box 4"/>
            <p:cNvSpPr txBox="1">
              <a:spLocks noChangeArrowheads="1"/>
            </p:cNvSpPr>
            <p:nvPr/>
          </p:nvSpPr>
          <p:spPr bwMode="auto">
            <a:xfrm>
              <a:off x="989" y="1033"/>
              <a:ext cx="9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400"/>
                <a:t>Stromerzeuger</a:t>
              </a:r>
            </a:p>
          </p:txBody>
        </p:sp>
        <p:grpSp>
          <p:nvGrpSpPr>
            <p:cNvPr id="25627" name="Group 12"/>
            <p:cNvGrpSpPr>
              <a:grpSpLocks/>
            </p:cNvGrpSpPr>
            <p:nvPr/>
          </p:nvGrpSpPr>
          <p:grpSpPr bwMode="auto">
            <a:xfrm>
              <a:off x="564" y="2294"/>
              <a:ext cx="634" cy="301"/>
              <a:chOff x="528" y="2448"/>
              <a:chExt cx="624" cy="336"/>
            </a:xfrm>
          </p:grpSpPr>
          <p:sp>
            <p:nvSpPr>
              <p:cNvPr id="25639" name="Rectangle 13"/>
              <p:cNvSpPr>
                <a:spLocks noChangeArrowheads="1"/>
              </p:cNvSpPr>
              <p:nvPr/>
            </p:nvSpPr>
            <p:spPr bwMode="auto">
              <a:xfrm>
                <a:off x="528" y="2448"/>
                <a:ext cx="624" cy="336"/>
              </a:xfrm>
              <a:prstGeom prst="rect">
                <a:avLst/>
              </a:prstGeom>
              <a:solidFill>
                <a:srgbClr val="C0C0C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5640" name="Text Box 14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624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sz="1000"/>
                  <a:t>Verbraucher</a:t>
                </a:r>
              </a:p>
            </p:txBody>
          </p:sp>
        </p:grpSp>
        <p:grpSp>
          <p:nvGrpSpPr>
            <p:cNvPr id="25628" name="Group 15"/>
            <p:cNvGrpSpPr>
              <a:grpSpLocks/>
            </p:cNvGrpSpPr>
            <p:nvPr/>
          </p:nvGrpSpPr>
          <p:grpSpPr bwMode="auto">
            <a:xfrm>
              <a:off x="1657" y="2294"/>
              <a:ext cx="631" cy="301"/>
              <a:chOff x="528" y="2448"/>
              <a:chExt cx="624" cy="336"/>
            </a:xfrm>
          </p:grpSpPr>
          <p:sp>
            <p:nvSpPr>
              <p:cNvPr id="25637" name="Rectangle 16"/>
              <p:cNvSpPr>
                <a:spLocks noChangeArrowheads="1"/>
              </p:cNvSpPr>
              <p:nvPr/>
            </p:nvSpPr>
            <p:spPr bwMode="auto">
              <a:xfrm>
                <a:off x="528" y="2448"/>
                <a:ext cx="624" cy="336"/>
              </a:xfrm>
              <a:prstGeom prst="rect">
                <a:avLst/>
              </a:prstGeom>
              <a:solidFill>
                <a:srgbClr val="C0C0C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5638" name="Text Box 17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624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sz="1000"/>
                  <a:t>Verbraucher</a:t>
                </a:r>
              </a:p>
            </p:txBody>
          </p:sp>
        </p:grpSp>
        <p:sp>
          <p:nvSpPr>
            <p:cNvPr id="25629" name="Line 24"/>
            <p:cNvSpPr>
              <a:spLocks noChangeShapeType="1"/>
            </p:cNvSpPr>
            <p:nvPr/>
          </p:nvSpPr>
          <p:spPr bwMode="auto">
            <a:xfrm flipH="1">
              <a:off x="1308" y="1277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0" name="Line 25"/>
            <p:cNvSpPr>
              <a:spLocks noChangeShapeType="1"/>
            </p:cNvSpPr>
            <p:nvPr/>
          </p:nvSpPr>
          <p:spPr bwMode="auto">
            <a:xfrm flipH="1" flipV="1">
              <a:off x="1308" y="2498"/>
              <a:ext cx="14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1" name="Line 26"/>
            <p:cNvSpPr>
              <a:spLocks noChangeShapeType="1"/>
            </p:cNvSpPr>
            <p:nvPr/>
          </p:nvSpPr>
          <p:spPr bwMode="auto">
            <a:xfrm flipV="1">
              <a:off x="1466" y="2456"/>
              <a:ext cx="125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2" name="Text Box 27"/>
            <p:cNvSpPr txBox="1">
              <a:spLocks noChangeArrowheads="1"/>
            </p:cNvSpPr>
            <p:nvPr/>
          </p:nvSpPr>
          <p:spPr bwMode="auto">
            <a:xfrm>
              <a:off x="1032" y="2904"/>
              <a:ext cx="893" cy="422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200"/>
                <a:t>Max. 10 m Geräteleitungen (2,5 mm²)</a:t>
              </a:r>
            </a:p>
          </p:txBody>
        </p:sp>
        <p:sp>
          <p:nvSpPr>
            <p:cNvPr id="25633" name="Line 28"/>
            <p:cNvSpPr>
              <a:spLocks noChangeShapeType="1"/>
            </p:cNvSpPr>
            <p:nvPr/>
          </p:nvSpPr>
          <p:spPr bwMode="auto">
            <a:xfrm>
              <a:off x="1505" y="1277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4" name="Line 29"/>
            <p:cNvSpPr>
              <a:spLocks noChangeShapeType="1"/>
            </p:cNvSpPr>
            <p:nvPr/>
          </p:nvSpPr>
          <p:spPr bwMode="auto">
            <a:xfrm>
              <a:off x="1505" y="2456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5" name="Line 30"/>
            <p:cNvSpPr>
              <a:spLocks noChangeShapeType="1"/>
            </p:cNvSpPr>
            <p:nvPr/>
          </p:nvSpPr>
          <p:spPr bwMode="auto">
            <a:xfrm flipH="1">
              <a:off x="1190" y="2456"/>
              <a:ext cx="1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6" name="Text Box 41"/>
            <p:cNvSpPr txBox="1">
              <a:spLocks noChangeArrowheads="1"/>
            </p:cNvSpPr>
            <p:nvPr/>
          </p:nvSpPr>
          <p:spPr bwMode="auto">
            <a:xfrm>
              <a:off x="158" y="1434"/>
              <a:ext cx="90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sz="1400">
                  <a:solidFill>
                    <a:srgbClr val="CC3300"/>
                  </a:solidFill>
                </a:rPr>
                <a:t>Anschluss von</a:t>
              </a:r>
            </a:p>
            <a:p>
              <a:pPr algn="ctr"/>
              <a:r>
                <a:rPr lang="de-DE" altLang="de-DE" sz="1400">
                  <a:solidFill>
                    <a:srgbClr val="CC3300"/>
                  </a:solidFill>
                </a:rPr>
                <a:t> mehreren</a:t>
              </a:r>
            </a:p>
            <a:p>
              <a:pPr algn="ctr"/>
              <a:r>
                <a:rPr lang="de-DE" altLang="de-DE" sz="1400">
                  <a:solidFill>
                    <a:srgbClr val="CC3300"/>
                  </a:solidFill>
                </a:rPr>
                <a:t>Verbrauchern</a:t>
              </a:r>
            </a:p>
          </p:txBody>
        </p:sp>
      </p:grpSp>
      <p:grpSp>
        <p:nvGrpSpPr>
          <p:cNvPr id="201778" name="Group 50"/>
          <p:cNvGrpSpPr>
            <a:grpSpLocks/>
          </p:cNvGrpSpPr>
          <p:nvPr/>
        </p:nvGrpSpPr>
        <p:grpSpPr bwMode="auto">
          <a:xfrm>
            <a:off x="4025900" y="1603375"/>
            <a:ext cx="4833938" cy="4443413"/>
            <a:chOff x="2536" y="1010"/>
            <a:chExt cx="3045" cy="2799"/>
          </a:xfrm>
        </p:grpSpPr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3247" y="1010"/>
              <a:ext cx="1210" cy="259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3366" y="1035"/>
              <a:ext cx="9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400"/>
                <a:t>Stromerzeuger</a:t>
              </a:r>
            </a:p>
          </p:txBody>
        </p:sp>
        <p:sp>
          <p:nvSpPr>
            <p:cNvPr id="25608" name="Rectangle 19"/>
            <p:cNvSpPr>
              <a:spLocks noChangeArrowheads="1"/>
            </p:cNvSpPr>
            <p:nvPr/>
          </p:nvSpPr>
          <p:spPr bwMode="auto">
            <a:xfrm>
              <a:off x="3790" y="3508"/>
              <a:ext cx="587" cy="301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5609" name="Text Box 20"/>
            <p:cNvSpPr txBox="1">
              <a:spLocks noChangeArrowheads="1"/>
            </p:cNvSpPr>
            <p:nvPr/>
          </p:nvSpPr>
          <p:spPr bwMode="auto">
            <a:xfrm>
              <a:off x="3787" y="3578"/>
              <a:ext cx="5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000"/>
                <a:t>Verbraucher</a:t>
              </a:r>
            </a:p>
          </p:txBody>
        </p:sp>
        <p:sp>
          <p:nvSpPr>
            <p:cNvPr id="25610" name="Text Box 32"/>
            <p:cNvSpPr txBox="1">
              <a:spLocks noChangeArrowheads="1"/>
            </p:cNvSpPr>
            <p:nvPr/>
          </p:nvSpPr>
          <p:spPr bwMode="auto">
            <a:xfrm>
              <a:off x="3914" y="2982"/>
              <a:ext cx="824" cy="420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1200"/>
                <a:t>Max. 10 m Geräteleitung (2,5 mm²)</a:t>
              </a:r>
            </a:p>
          </p:txBody>
        </p:sp>
        <p:sp>
          <p:nvSpPr>
            <p:cNvPr id="25611" name="Line 33"/>
            <p:cNvSpPr>
              <a:spLocks noChangeShapeType="1"/>
            </p:cNvSpPr>
            <p:nvPr/>
          </p:nvSpPr>
          <p:spPr bwMode="auto">
            <a:xfrm>
              <a:off x="3581" y="3637"/>
              <a:ext cx="2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2" name="Line 34"/>
            <p:cNvSpPr>
              <a:spLocks noChangeShapeType="1"/>
            </p:cNvSpPr>
            <p:nvPr/>
          </p:nvSpPr>
          <p:spPr bwMode="auto">
            <a:xfrm flipH="1">
              <a:off x="3706" y="3120"/>
              <a:ext cx="209" cy="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3" name="Line 31"/>
            <p:cNvSpPr>
              <a:spLocks noChangeShapeType="1"/>
            </p:cNvSpPr>
            <p:nvPr/>
          </p:nvSpPr>
          <p:spPr bwMode="auto">
            <a:xfrm>
              <a:off x="3581" y="1269"/>
              <a:ext cx="0" cy="23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614" name="Group 47"/>
            <p:cNvGrpSpPr>
              <a:grpSpLocks/>
            </p:cNvGrpSpPr>
            <p:nvPr/>
          </p:nvGrpSpPr>
          <p:grpSpPr bwMode="auto">
            <a:xfrm>
              <a:off x="2536" y="1096"/>
              <a:ext cx="772" cy="2628"/>
              <a:chOff x="2788" y="1096"/>
              <a:chExt cx="772" cy="2628"/>
            </a:xfrm>
          </p:grpSpPr>
          <p:sp>
            <p:nvSpPr>
              <p:cNvPr id="25617" name="Line 8"/>
              <p:cNvSpPr>
                <a:spLocks noChangeShapeType="1"/>
              </p:cNvSpPr>
              <p:nvPr/>
            </p:nvSpPr>
            <p:spPr bwMode="auto">
              <a:xfrm>
                <a:off x="2955" y="1269"/>
                <a:ext cx="0" cy="2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18" name="Line 9"/>
              <p:cNvSpPr>
                <a:spLocks noChangeShapeType="1"/>
              </p:cNvSpPr>
              <p:nvPr/>
            </p:nvSpPr>
            <p:spPr bwMode="auto">
              <a:xfrm>
                <a:off x="2830" y="1269"/>
                <a:ext cx="2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19" name="Line 10"/>
              <p:cNvSpPr>
                <a:spLocks noChangeShapeType="1"/>
              </p:cNvSpPr>
              <p:nvPr/>
            </p:nvSpPr>
            <p:spPr bwMode="auto">
              <a:xfrm>
                <a:off x="2830" y="3637"/>
                <a:ext cx="2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20" name="Line 11"/>
              <p:cNvSpPr>
                <a:spLocks noChangeShapeType="1"/>
              </p:cNvSpPr>
              <p:nvPr/>
            </p:nvSpPr>
            <p:spPr bwMode="auto">
              <a:xfrm>
                <a:off x="2830" y="2431"/>
                <a:ext cx="2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21" name="Text Box 21"/>
              <p:cNvSpPr txBox="1">
                <a:spLocks noChangeArrowheads="1"/>
              </p:cNvSpPr>
              <p:nvPr/>
            </p:nvSpPr>
            <p:spPr bwMode="auto">
              <a:xfrm>
                <a:off x="3122" y="2345"/>
                <a:ext cx="33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 sz="1200"/>
                  <a:t>50 m </a:t>
                </a:r>
              </a:p>
            </p:txBody>
          </p:sp>
          <p:sp>
            <p:nvSpPr>
              <p:cNvPr id="25622" name="Text Box 22"/>
              <p:cNvSpPr txBox="1">
                <a:spLocks noChangeArrowheads="1"/>
              </p:cNvSpPr>
              <p:nvPr/>
            </p:nvSpPr>
            <p:spPr bwMode="auto">
              <a:xfrm>
                <a:off x="3122" y="3551"/>
                <a:ext cx="43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 sz="1200"/>
                  <a:t>100 m</a:t>
                </a:r>
              </a:p>
            </p:txBody>
          </p:sp>
          <p:sp>
            <p:nvSpPr>
              <p:cNvPr id="25623" name="Text Box 23"/>
              <p:cNvSpPr txBox="1">
                <a:spLocks noChangeArrowheads="1"/>
              </p:cNvSpPr>
              <p:nvPr/>
            </p:nvSpPr>
            <p:spPr bwMode="auto">
              <a:xfrm>
                <a:off x="2788" y="1096"/>
                <a:ext cx="33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sz="1200"/>
                  <a:t>0 m </a:t>
                </a:r>
              </a:p>
            </p:txBody>
          </p:sp>
          <p:sp>
            <p:nvSpPr>
              <p:cNvPr id="25624" name="Text Box 37"/>
              <p:cNvSpPr txBox="1">
                <a:spLocks noChangeArrowheads="1"/>
              </p:cNvSpPr>
              <p:nvPr/>
            </p:nvSpPr>
            <p:spPr bwMode="auto">
              <a:xfrm>
                <a:off x="3016" y="1389"/>
                <a:ext cx="364" cy="905"/>
              </a:xfrm>
              <a:prstGeom prst="rect">
                <a:avLst/>
              </a:prstGeom>
              <a:solidFill>
                <a:srgbClr val="FF99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altLang="de-DE" sz="1200"/>
                  <a:t>Max. Leitungslänge</a:t>
                </a:r>
              </a:p>
            </p:txBody>
          </p:sp>
        </p:grpSp>
        <p:sp>
          <p:nvSpPr>
            <p:cNvPr id="25615" name="Text Box 38"/>
            <p:cNvSpPr txBox="1">
              <a:spLocks noChangeArrowheads="1"/>
            </p:cNvSpPr>
            <p:nvPr/>
          </p:nvSpPr>
          <p:spPr bwMode="auto">
            <a:xfrm>
              <a:off x="3878" y="1525"/>
              <a:ext cx="1678" cy="9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200"/>
                <a:t>MERKE: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200"/>
                <a:t>Die Leitungslänge zwischen zwei Verbrauchern darf nicht mehr als 100 m betragen.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de-DE" sz="1200"/>
                <a:t>Geräte-Anschlussleitungen, die nach Norm ausgeführt sind, dürfen vernachlässigt werden. </a:t>
              </a:r>
            </a:p>
          </p:txBody>
        </p:sp>
        <p:sp>
          <p:nvSpPr>
            <p:cNvPr id="25616" name="Text Box 42"/>
            <p:cNvSpPr txBox="1">
              <a:spLocks noChangeArrowheads="1"/>
            </p:cNvSpPr>
            <p:nvPr/>
          </p:nvSpPr>
          <p:spPr bwMode="auto">
            <a:xfrm>
              <a:off x="3833" y="1298"/>
              <a:ext cx="17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altLang="de-DE" sz="1400">
                  <a:solidFill>
                    <a:srgbClr val="CC3300"/>
                  </a:solidFill>
                </a:rPr>
                <a:t>Anschluss eines Verbrauchers</a:t>
              </a:r>
            </a:p>
          </p:txBody>
        </p:sp>
      </p:grpSp>
      <p:sp>
        <p:nvSpPr>
          <p:cNvPr id="25605" name="Rectangle 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08725"/>
            <a:ext cx="2386013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Einhaltung der maximalen Leitungslängen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17" name="Group 13"/>
          <p:cNvGrpSpPr>
            <a:grpSpLocks/>
          </p:cNvGrpSpPr>
          <p:nvPr/>
        </p:nvGrpSpPr>
        <p:grpSpPr bwMode="auto">
          <a:xfrm>
            <a:off x="971550" y="1557338"/>
            <a:ext cx="6770688" cy="4243387"/>
            <a:chOff x="612" y="981"/>
            <a:chExt cx="4265" cy="2673"/>
          </a:xfrm>
        </p:grpSpPr>
        <p:sp>
          <p:nvSpPr>
            <p:cNvPr id="26629" name="Text Box 3"/>
            <p:cNvSpPr txBox="1">
              <a:spLocks noChangeArrowheads="1"/>
            </p:cNvSpPr>
            <p:nvPr/>
          </p:nvSpPr>
          <p:spPr bwMode="auto">
            <a:xfrm>
              <a:off x="1202" y="981"/>
              <a:ext cx="30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b="0"/>
                <a:t>Personenschutzstecker / -schalter</a:t>
              </a:r>
            </a:p>
          </p:txBody>
        </p:sp>
        <p:sp>
          <p:nvSpPr>
            <p:cNvPr id="26630" name="Text Box 4"/>
            <p:cNvSpPr txBox="1">
              <a:spLocks noChangeArrowheads="1"/>
            </p:cNvSpPr>
            <p:nvPr/>
          </p:nvSpPr>
          <p:spPr bwMode="auto">
            <a:xfrm>
              <a:off x="1655" y="1706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/>
                <a:t>DIperfekt</a:t>
              </a:r>
            </a:p>
          </p:txBody>
        </p:sp>
        <p:sp>
          <p:nvSpPr>
            <p:cNvPr id="26631" name="Text Box 5"/>
            <p:cNvSpPr txBox="1">
              <a:spLocks noChangeArrowheads="1"/>
            </p:cNvSpPr>
            <p:nvPr/>
          </p:nvSpPr>
          <p:spPr bwMode="auto">
            <a:xfrm>
              <a:off x="1746" y="2327"/>
              <a:ext cx="9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400"/>
                <a:t>Schutzart: IP 54</a:t>
              </a:r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3923" y="1706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/>
                <a:t>PRCD-K </a:t>
              </a:r>
              <a:r>
                <a:rPr lang="de-DE" altLang="de-DE" sz="1800" b="0"/>
                <a:t> </a:t>
              </a:r>
            </a:p>
          </p:txBody>
        </p:sp>
        <p:sp>
          <p:nvSpPr>
            <p:cNvPr id="26633" name="Text Box 7"/>
            <p:cNvSpPr txBox="1">
              <a:spLocks noChangeArrowheads="1"/>
            </p:cNvSpPr>
            <p:nvPr/>
          </p:nvSpPr>
          <p:spPr bwMode="auto">
            <a:xfrm>
              <a:off x="3923" y="2327"/>
              <a:ext cx="9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400"/>
                <a:t>Schutzart: IP 55</a:t>
              </a:r>
            </a:p>
          </p:txBody>
        </p:sp>
        <p:pic>
          <p:nvPicPr>
            <p:cNvPr id="26634" name="Picture 10" descr="Bild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062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11" descr="Bild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344"/>
              <a:ext cx="835" cy="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Text Box 12"/>
          <p:cNvSpPr txBox="1">
            <a:spLocks noChangeArrowheads="1"/>
          </p:cNvSpPr>
          <p:nvPr/>
        </p:nvSpPr>
        <p:spPr bwMode="auto">
          <a:xfrm>
            <a:off x="2124075" y="1101725"/>
            <a:ext cx="496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Schutz vor gefährlichen Körperströmen</a:t>
            </a:r>
          </a:p>
        </p:txBody>
      </p:sp>
      <p:sp>
        <p:nvSpPr>
          <p:cNvPr id="26628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08725"/>
            <a:ext cx="2159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Schutz vor gefährlichen Körperströmen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7"/>
          <p:cNvSpPr txBox="1">
            <a:spLocks noChangeArrowheads="1"/>
          </p:cNvSpPr>
          <p:nvPr/>
        </p:nvSpPr>
        <p:spPr bwMode="auto">
          <a:xfrm>
            <a:off x="2933700" y="1101725"/>
            <a:ext cx="3382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</a:t>
            </a:r>
          </a:p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Elektrische Betriebsmittel:</a:t>
            </a:r>
          </a:p>
        </p:txBody>
      </p:sp>
      <p:sp>
        <p:nvSpPr>
          <p:cNvPr id="27651" name="Rectangle 38"/>
          <p:cNvSpPr>
            <a:spLocks noChangeArrowheads="1"/>
          </p:cNvSpPr>
          <p:nvPr/>
        </p:nvSpPr>
        <p:spPr bwMode="auto">
          <a:xfrm>
            <a:off x="608013" y="1965325"/>
            <a:ext cx="7996237" cy="40560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97671" name="Text Box 39"/>
          <p:cNvSpPr txBox="1">
            <a:spLocks noChangeArrowheads="1"/>
          </p:cNvSpPr>
          <p:nvPr/>
        </p:nvSpPr>
        <p:spPr bwMode="auto">
          <a:xfrm>
            <a:off x="661988" y="1965325"/>
            <a:ext cx="7540625" cy="11906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elektrische Betriebsmittel möglichst über genormte Stromerzeuger der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Feuerwehr betreiben,</a:t>
            </a:r>
          </a:p>
          <a:p>
            <a:pPr>
              <a:buFontTx/>
              <a:buChar char="•"/>
            </a:pPr>
            <a:r>
              <a:rPr lang="de-DE" altLang="de-DE" sz="1800" b="0"/>
              <a:t> bei Stromerzeugern mit dem Schutzsystem „Schutztrennung mit Poten-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zialausgleich“ ist keine Erdung notwendig,</a:t>
            </a:r>
          </a:p>
        </p:txBody>
      </p:sp>
      <p:sp>
        <p:nvSpPr>
          <p:cNvPr id="197672" name="Text Box 40"/>
          <p:cNvSpPr txBox="1">
            <a:spLocks noChangeArrowheads="1"/>
          </p:cNvSpPr>
          <p:nvPr/>
        </p:nvSpPr>
        <p:spPr bwMode="auto">
          <a:xfrm>
            <a:off x="647700" y="3109913"/>
            <a:ext cx="7299325" cy="11906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bei Anschluss an Fremdinstallationen zugelassene Personenschutz-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schalter, (DIperfekt) besser PRCD-S verwenden,</a:t>
            </a:r>
          </a:p>
          <a:p>
            <a:pPr>
              <a:buFontTx/>
              <a:buChar char="•"/>
            </a:pPr>
            <a:r>
              <a:rPr lang="de-DE" altLang="de-DE" sz="1800" b="0"/>
              <a:t> Personenschutzschalter möglichst nahe an der Stromentnahmestelle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installieren,</a:t>
            </a:r>
          </a:p>
        </p:txBody>
      </p:sp>
      <p:sp>
        <p:nvSpPr>
          <p:cNvPr id="197673" name="Text Box 41"/>
          <p:cNvSpPr txBox="1">
            <a:spLocks noChangeArrowheads="1"/>
          </p:cNvSpPr>
          <p:nvPr/>
        </p:nvSpPr>
        <p:spPr bwMode="auto">
          <a:xfrm>
            <a:off x="657225" y="4216400"/>
            <a:ext cx="7781925" cy="9159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nur Leitungstrommeln und andere Leitungsroller mit Netzanschlussleitung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vom Typ HO7RN-F 3G2,5 bzw. 5G2,5  -Länge max. 50 m verwenden,</a:t>
            </a:r>
          </a:p>
          <a:p>
            <a:pPr>
              <a:buFontTx/>
              <a:buChar char="•"/>
            </a:pPr>
            <a:r>
              <a:rPr lang="de-DE" altLang="de-DE" sz="1800" b="0"/>
              <a:t> Kabeltrommeln und Leitungsroller bei Benutzung stets ganz abwickeln,</a:t>
            </a:r>
          </a:p>
        </p:txBody>
      </p:sp>
      <p:sp>
        <p:nvSpPr>
          <p:cNvPr id="197674" name="Text Box 42"/>
          <p:cNvSpPr txBox="1">
            <a:spLocks noChangeArrowheads="1"/>
          </p:cNvSpPr>
          <p:nvPr/>
        </p:nvSpPr>
        <p:spPr bwMode="auto">
          <a:xfrm>
            <a:off x="668338" y="5141913"/>
            <a:ext cx="7527925" cy="91598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Anschlussleitungen vom Verbraucher zum Stromerzeuger verlegen,</a:t>
            </a:r>
          </a:p>
          <a:p>
            <a:pPr>
              <a:buFontTx/>
              <a:buChar char="•"/>
            </a:pPr>
            <a:r>
              <a:rPr lang="de-DE" altLang="de-DE" sz="1800" b="0"/>
              <a:t> zusammengesteckte Verbindungen / Kupplungen mit Sicherungsringen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sichern, </a:t>
            </a:r>
          </a:p>
        </p:txBody>
      </p:sp>
      <p:sp>
        <p:nvSpPr>
          <p:cNvPr id="27656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4663" y="6381750"/>
            <a:ext cx="23145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elektrische Betriebsmittel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1" grpId="0" animBg="1"/>
      <p:bldP spid="197672" grpId="0" animBg="1"/>
      <p:bldP spid="197673" grpId="0" animBg="1"/>
      <p:bldP spid="1976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1"/>
          <p:cNvSpPr txBox="1">
            <a:spLocks noChangeArrowheads="1"/>
          </p:cNvSpPr>
          <p:nvPr/>
        </p:nvSpPr>
        <p:spPr bwMode="auto">
          <a:xfrm>
            <a:off x="1838325" y="1101725"/>
            <a:ext cx="558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 elektrische Betriebsmittel</a:t>
            </a:r>
          </a:p>
          <a:p>
            <a:pPr algn="ctr"/>
            <a:r>
              <a:rPr lang="de-DE" altLang="de-DE" sz="2000">
                <a:solidFill>
                  <a:schemeClr val="accent2"/>
                </a:solidFill>
              </a:rPr>
              <a:t>(Fortsetzung):</a:t>
            </a:r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608013" y="1965325"/>
            <a:ext cx="7996237" cy="3048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661988" y="1965325"/>
            <a:ext cx="7515225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Schalter in Steckern / Steckdosen einschalten,</a:t>
            </a:r>
          </a:p>
          <a:p>
            <a:pPr>
              <a:buFontTx/>
              <a:buChar char="•"/>
            </a:pPr>
            <a:r>
              <a:rPr lang="de-DE" altLang="de-DE" sz="1800" b="0"/>
              <a:t> erst Stromerzeuger in Betrieb nehmen, dann Verbraucher anschließen,</a:t>
            </a: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647700" y="2614613"/>
            <a:ext cx="7756525" cy="11906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erst Verbraucher abkuppeln, dann Stromerzeuger außer Betrieb nehmen,</a:t>
            </a:r>
          </a:p>
          <a:p>
            <a:pPr>
              <a:buFontTx/>
              <a:buChar char="•"/>
            </a:pPr>
            <a:r>
              <a:rPr lang="de-DE" altLang="de-DE" sz="1800" b="0"/>
              <a:t> Gesamtleitungslänge, der an einen genormten Stromerzeuger ange-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schlossenen Leitungen, darf max. 100 m bei einem Querschnitt von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2,5 mm</a:t>
            </a:r>
            <a:r>
              <a:rPr lang="de-DE" altLang="de-DE" sz="1800" baseline="30000"/>
              <a:t>2</a:t>
            </a:r>
            <a:r>
              <a:rPr lang="de-DE" altLang="de-DE" sz="1800"/>
              <a:t> </a:t>
            </a:r>
            <a:r>
              <a:rPr lang="de-DE" altLang="de-DE" sz="1800" b="0"/>
              <a:t>betragen, </a:t>
            </a:r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657225" y="3768725"/>
            <a:ext cx="7096125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Geräteanschlussleitungen von Flutlichtstrahlern zum Schutz gegen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Erwärmung ganz vom Gehäuse abwickeln,</a:t>
            </a:r>
          </a:p>
        </p:txBody>
      </p:sp>
      <p:sp>
        <p:nvSpPr>
          <p:cNvPr id="196624" name="Text Box 16"/>
          <p:cNvSpPr txBox="1">
            <a:spLocks noChangeArrowheads="1"/>
          </p:cNvSpPr>
          <p:nvPr/>
        </p:nvSpPr>
        <p:spPr bwMode="auto">
          <a:xfrm>
            <a:off x="657225" y="4384675"/>
            <a:ext cx="7591425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 b="0"/>
              <a:t> das Anschlusskabel von elektrischen Verbrauchern darf max. 10 m lang</a:t>
            </a:r>
          </a:p>
          <a:p>
            <a:pPr>
              <a:buFont typeface="Wingdings" pitchFamily="2" charset="2"/>
              <a:buNone/>
            </a:pPr>
            <a:r>
              <a:rPr lang="de-DE" altLang="de-DE" sz="1800" b="0"/>
              <a:t>  sein und muss einen Querschnitt von mind. 1,5 mm</a:t>
            </a:r>
            <a:r>
              <a:rPr lang="de-DE" altLang="de-DE" sz="1800" baseline="30000"/>
              <a:t>2</a:t>
            </a:r>
            <a:r>
              <a:rPr lang="de-DE" altLang="de-DE" sz="1800" b="0"/>
              <a:t> haben.</a:t>
            </a:r>
          </a:p>
        </p:txBody>
      </p:sp>
      <p:sp>
        <p:nvSpPr>
          <p:cNvPr id="28680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00563" y="6308725"/>
            <a:ext cx="2530475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elektrische Betriebsmittel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1" grpId="0" animBg="1"/>
      <p:bldP spid="196622" grpId="0" animBg="1"/>
      <p:bldP spid="196623" grpId="0" animBg="1"/>
      <p:bldP spid="1966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7"/>
          <p:cNvSpPr txBox="1">
            <a:spLocks noChangeArrowheads="1"/>
          </p:cNvSpPr>
          <p:nvPr/>
        </p:nvSpPr>
        <p:spPr bwMode="auto">
          <a:xfrm>
            <a:off x="2984500" y="1116013"/>
            <a:ext cx="258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Rettungsgrundsatz:</a:t>
            </a:r>
          </a:p>
        </p:txBody>
      </p:sp>
      <p:sp>
        <p:nvSpPr>
          <p:cNvPr id="29699" name="Rectangle 16"/>
          <p:cNvSpPr>
            <a:spLocks noChangeArrowheads="1"/>
          </p:cNvSpPr>
          <p:nvPr/>
        </p:nvSpPr>
        <p:spPr bwMode="auto">
          <a:xfrm>
            <a:off x="898525" y="1744663"/>
            <a:ext cx="6940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de-DE" altLang="de-DE" b="0">
              <a:latin typeface="Times New Roman" pitchFamily="18" charset="0"/>
            </a:endParaRPr>
          </a:p>
        </p:txBody>
      </p:sp>
      <p:grpSp>
        <p:nvGrpSpPr>
          <p:cNvPr id="195620" name="Group 36"/>
          <p:cNvGrpSpPr>
            <a:grpSpLocks/>
          </p:cNvGrpSpPr>
          <p:nvPr/>
        </p:nvGrpSpPr>
        <p:grpSpPr bwMode="auto">
          <a:xfrm>
            <a:off x="1309688" y="1790700"/>
            <a:ext cx="7834312" cy="887413"/>
            <a:chOff x="825" y="1128"/>
            <a:chExt cx="4935" cy="559"/>
          </a:xfrm>
        </p:grpSpPr>
        <p:sp>
          <p:nvSpPr>
            <p:cNvPr id="29717" name="AutoShape 14"/>
            <p:cNvSpPr>
              <a:spLocks noChangeArrowheads="1"/>
            </p:cNvSpPr>
            <p:nvPr/>
          </p:nvSpPr>
          <p:spPr bwMode="auto">
            <a:xfrm>
              <a:off x="825" y="1128"/>
              <a:ext cx="1583" cy="559"/>
            </a:xfrm>
            <a:prstGeom prst="downArrowCallout">
              <a:avLst>
                <a:gd name="adj1" fmla="val 70796"/>
                <a:gd name="adj2" fmla="val 70796"/>
                <a:gd name="adj3" fmla="val 16667"/>
                <a:gd name="adj4" fmla="val 6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2455" y="1156"/>
              <a:ext cx="33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 b="0"/>
                <a:t>Gegen alle vorhandenen Gefahren an der Einsatzstelle</a:t>
              </a:r>
            </a:p>
            <a:p>
              <a:pPr eaLnBrk="1" hangingPunct="1"/>
              <a:r>
                <a:rPr lang="de-DE" altLang="de-DE" sz="1600" b="0"/>
                <a:t>sichern</a:t>
              </a:r>
            </a:p>
          </p:txBody>
        </p:sp>
        <p:sp>
          <p:nvSpPr>
            <p:cNvPr id="29719" name="Text Box 28"/>
            <p:cNvSpPr txBox="1">
              <a:spLocks noChangeArrowheads="1"/>
            </p:cNvSpPr>
            <p:nvPr/>
          </p:nvSpPr>
          <p:spPr bwMode="auto">
            <a:xfrm>
              <a:off x="1292" y="1192"/>
              <a:ext cx="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800"/>
                <a:t>Sichern !</a:t>
              </a:r>
            </a:p>
          </p:txBody>
        </p:sp>
      </p:grpSp>
      <p:grpSp>
        <p:nvGrpSpPr>
          <p:cNvPr id="195621" name="Group 37"/>
          <p:cNvGrpSpPr>
            <a:grpSpLocks/>
          </p:cNvGrpSpPr>
          <p:nvPr/>
        </p:nvGrpSpPr>
        <p:grpSpPr bwMode="auto">
          <a:xfrm>
            <a:off x="1309688" y="2678113"/>
            <a:ext cx="5429250" cy="887412"/>
            <a:chOff x="825" y="1687"/>
            <a:chExt cx="3420" cy="559"/>
          </a:xfrm>
        </p:grpSpPr>
        <p:sp>
          <p:nvSpPr>
            <p:cNvPr id="29714" name="AutoShape 13"/>
            <p:cNvSpPr>
              <a:spLocks noChangeArrowheads="1"/>
            </p:cNvSpPr>
            <p:nvPr/>
          </p:nvSpPr>
          <p:spPr bwMode="auto">
            <a:xfrm>
              <a:off x="825" y="1687"/>
              <a:ext cx="1583" cy="559"/>
            </a:xfrm>
            <a:prstGeom prst="downArrowCallout">
              <a:avLst>
                <a:gd name="adj1" fmla="val 70796"/>
                <a:gd name="adj2" fmla="val 70796"/>
                <a:gd name="adj3" fmla="val 16667"/>
                <a:gd name="adj4" fmla="val 6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9715" name="Text Box 23"/>
            <p:cNvSpPr txBox="1">
              <a:spLocks noChangeArrowheads="1"/>
            </p:cNvSpPr>
            <p:nvPr/>
          </p:nvSpPr>
          <p:spPr bwMode="auto">
            <a:xfrm>
              <a:off x="2458" y="1768"/>
              <a:ext cx="17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 b="0"/>
                <a:t>Betreuungsöffnung herstellen</a:t>
              </a:r>
            </a:p>
            <a:p>
              <a:pPr eaLnBrk="1" hangingPunct="1"/>
              <a:endParaRPr lang="de-DE" altLang="de-DE" sz="1600" b="0"/>
            </a:p>
          </p:txBody>
        </p:sp>
        <p:sp>
          <p:nvSpPr>
            <p:cNvPr id="29716" name="Text Box 29"/>
            <p:cNvSpPr txBox="1">
              <a:spLocks noChangeArrowheads="1"/>
            </p:cNvSpPr>
            <p:nvPr/>
          </p:nvSpPr>
          <p:spPr bwMode="auto">
            <a:xfrm>
              <a:off x="975" y="1737"/>
              <a:ext cx="1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800"/>
                <a:t>Zugang schaffen !</a:t>
              </a:r>
            </a:p>
          </p:txBody>
        </p:sp>
      </p:grpSp>
      <p:grpSp>
        <p:nvGrpSpPr>
          <p:cNvPr id="195624" name="Group 40"/>
          <p:cNvGrpSpPr>
            <a:grpSpLocks/>
          </p:cNvGrpSpPr>
          <p:nvPr/>
        </p:nvGrpSpPr>
        <p:grpSpPr bwMode="auto">
          <a:xfrm>
            <a:off x="1309688" y="5311775"/>
            <a:ext cx="2514600" cy="641350"/>
            <a:chOff x="825" y="3346"/>
            <a:chExt cx="1584" cy="404"/>
          </a:xfrm>
        </p:grpSpPr>
        <p:sp>
          <p:nvSpPr>
            <p:cNvPr id="29712" name="Rectangle 10"/>
            <p:cNvSpPr>
              <a:spLocks noChangeArrowheads="1"/>
            </p:cNvSpPr>
            <p:nvPr/>
          </p:nvSpPr>
          <p:spPr bwMode="auto">
            <a:xfrm>
              <a:off x="825" y="3364"/>
              <a:ext cx="1584" cy="3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9713" name="Text Box 30"/>
            <p:cNvSpPr txBox="1">
              <a:spLocks noChangeArrowheads="1"/>
            </p:cNvSpPr>
            <p:nvPr/>
          </p:nvSpPr>
          <p:spPr bwMode="auto">
            <a:xfrm>
              <a:off x="976" y="3346"/>
              <a:ext cx="12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800"/>
                <a:t>Übergabe an den</a:t>
              </a:r>
            </a:p>
            <a:p>
              <a:r>
                <a:rPr lang="de-DE" altLang="de-DE" sz="1800"/>
                <a:t>Rettungsdienst !</a:t>
              </a:r>
            </a:p>
          </p:txBody>
        </p:sp>
      </p:grpSp>
      <p:grpSp>
        <p:nvGrpSpPr>
          <p:cNvPr id="195623" name="Group 39"/>
          <p:cNvGrpSpPr>
            <a:grpSpLocks/>
          </p:cNvGrpSpPr>
          <p:nvPr/>
        </p:nvGrpSpPr>
        <p:grpSpPr bwMode="auto">
          <a:xfrm>
            <a:off x="1309688" y="4452938"/>
            <a:ext cx="5764212" cy="887412"/>
            <a:chOff x="825" y="2805"/>
            <a:chExt cx="3631" cy="559"/>
          </a:xfrm>
        </p:grpSpPr>
        <p:sp>
          <p:nvSpPr>
            <p:cNvPr id="29709" name="AutoShape 11"/>
            <p:cNvSpPr>
              <a:spLocks noChangeArrowheads="1"/>
            </p:cNvSpPr>
            <p:nvPr/>
          </p:nvSpPr>
          <p:spPr bwMode="auto">
            <a:xfrm>
              <a:off x="825" y="2805"/>
              <a:ext cx="1583" cy="559"/>
            </a:xfrm>
            <a:prstGeom prst="downArrowCallout">
              <a:avLst>
                <a:gd name="adj1" fmla="val 70796"/>
                <a:gd name="adj2" fmla="val 70796"/>
                <a:gd name="adj3" fmla="val 16667"/>
                <a:gd name="adj4" fmla="val 6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9710" name="Text Box 25"/>
            <p:cNvSpPr txBox="1">
              <a:spLocks noChangeArrowheads="1"/>
            </p:cNvSpPr>
            <p:nvPr/>
          </p:nvSpPr>
          <p:spPr bwMode="auto">
            <a:xfrm>
              <a:off x="2454" y="2839"/>
              <a:ext cx="200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 b="0"/>
                <a:t>Befreien der Person</a:t>
              </a:r>
            </a:p>
            <a:p>
              <a:pPr eaLnBrk="1" hangingPunct="1"/>
              <a:endParaRPr lang="de-DE" altLang="de-DE" sz="1600" b="0"/>
            </a:p>
          </p:txBody>
        </p:sp>
        <p:sp>
          <p:nvSpPr>
            <p:cNvPr id="29711" name="Text Box 31"/>
            <p:cNvSpPr txBox="1">
              <a:spLocks noChangeArrowheads="1"/>
            </p:cNvSpPr>
            <p:nvPr/>
          </p:nvSpPr>
          <p:spPr bwMode="auto">
            <a:xfrm>
              <a:off x="1292" y="2871"/>
              <a:ext cx="7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800"/>
                <a:t>Befreien !</a:t>
              </a:r>
            </a:p>
          </p:txBody>
        </p:sp>
      </p:grpSp>
      <p:grpSp>
        <p:nvGrpSpPr>
          <p:cNvPr id="195622" name="Group 38"/>
          <p:cNvGrpSpPr>
            <a:grpSpLocks/>
          </p:cNvGrpSpPr>
          <p:nvPr/>
        </p:nvGrpSpPr>
        <p:grpSpPr bwMode="auto">
          <a:xfrm>
            <a:off x="1309688" y="3549650"/>
            <a:ext cx="4400550" cy="903288"/>
            <a:chOff x="825" y="2236"/>
            <a:chExt cx="2772" cy="569"/>
          </a:xfrm>
        </p:grpSpPr>
        <p:sp>
          <p:nvSpPr>
            <p:cNvPr id="29706" name="AutoShape 12"/>
            <p:cNvSpPr>
              <a:spLocks noChangeArrowheads="1"/>
            </p:cNvSpPr>
            <p:nvPr/>
          </p:nvSpPr>
          <p:spPr bwMode="auto">
            <a:xfrm>
              <a:off x="825" y="2245"/>
              <a:ext cx="1583" cy="560"/>
            </a:xfrm>
            <a:prstGeom prst="downArrowCallout">
              <a:avLst>
                <a:gd name="adj1" fmla="val 70670"/>
                <a:gd name="adj2" fmla="val 70670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9707" name="Text Box 24"/>
            <p:cNvSpPr txBox="1">
              <a:spLocks noChangeArrowheads="1"/>
            </p:cNvSpPr>
            <p:nvPr/>
          </p:nvSpPr>
          <p:spPr bwMode="auto">
            <a:xfrm>
              <a:off x="2476" y="2316"/>
              <a:ext cx="112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 b="0"/>
                <a:t>Erste Hilfe leisten</a:t>
              </a:r>
            </a:p>
          </p:txBody>
        </p:sp>
        <p:sp>
          <p:nvSpPr>
            <p:cNvPr id="29708" name="Text Box 32"/>
            <p:cNvSpPr txBox="1">
              <a:spLocks noChangeArrowheads="1"/>
            </p:cNvSpPr>
            <p:nvPr/>
          </p:nvSpPr>
          <p:spPr bwMode="auto">
            <a:xfrm>
              <a:off x="930" y="2236"/>
              <a:ext cx="14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800"/>
                <a:t>Lebensrettende</a:t>
              </a:r>
            </a:p>
            <a:p>
              <a:r>
                <a:rPr lang="de-DE" altLang="de-DE" sz="1800"/>
                <a:t>Sofortmaßnahmen !</a:t>
              </a:r>
            </a:p>
          </p:txBody>
        </p:sp>
      </p:grpSp>
      <p:sp>
        <p:nvSpPr>
          <p:cNvPr id="29705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00563" y="6308725"/>
            <a:ext cx="1666875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Rettungsgrundsatz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977900" y="1101725"/>
            <a:ext cx="7308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Geräte zur Sicherung gegen</a:t>
            </a:r>
          </a:p>
          <a:p>
            <a:pPr algn="ctr"/>
            <a:r>
              <a:rPr lang="de-DE" altLang="de-DE" sz="2000">
                <a:solidFill>
                  <a:schemeClr val="accent2"/>
                </a:solidFill>
              </a:rPr>
              <a:t>Absturz, Abrutschen, Einsturz, Wegrollen und Verschieben</a:t>
            </a:r>
          </a:p>
        </p:txBody>
      </p:sp>
      <p:grpSp>
        <p:nvGrpSpPr>
          <p:cNvPr id="194567" name="Group 7"/>
          <p:cNvGrpSpPr>
            <a:grpSpLocks/>
          </p:cNvGrpSpPr>
          <p:nvPr/>
        </p:nvGrpSpPr>
        <p:grpSpPr bwMode="auto">
          <a:xfrm>
            <a:off x="1187450" y="2133600"/>
            <a:ext cx="6840538" cy="2563813"/>
            <a:chOff x="521" y="1661"/>
            <a:chExt cx="4309" cy="1615"/>
          </a:xfrm>
        </p:grpSpPr>
        <p:sp>
          <p:nvSpPr>
            <p:cNvPr id="30725" name="Text Box 3"/>
            <p:cNvSpPr txBox="1">
              <a:spLocks noChangeArrowheads="1"/>
            </p:cNvSpPr>
            <p:nvPr/>
          </p:nvSpPr>
          <p:spPr bwMode="auto">
            <a:xfrm>
              <a:off x="521" y="1661"/>
              <a:ext cx="2086" cy="16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de-DE" altLang="de-DE" sz="1800" b="0"/>
                <a:t> Anschlagmittel 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Balken, Rahmen, Bretter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Bauklammern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Baustreben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Drahtseile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Dreibock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Endlosschlingen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Feuerwehrleinen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Hebesätze</a:t>
              </a: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2608" y="1661"/>
              <a:ext cx="2222" cy="16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de-DE" altLang="de-DE" sz="1800" b="0"/>
                <a:t> Holzkeile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Ketten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Mehrzweckzüge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maschinelle Zugeinrichtungen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Radkeile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Rüsthölzer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Spreizzylinder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Treppenhölzer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Zurrgurte</a:t>
              </a:r>
            </a:p>
          </p:txBody>
        </p:sp>
      </p:grpSp>
      <p:sp>
        <p:nvSpPr>
          <p:cNvPr id="30724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7538" y="6308725"/>
            <a:ext cx="237648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Geräte zur Sicherung gegen Absturz usw.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077913" y="1106488"/>
            <a:ext cx="687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Ergänzende Schutzausrüstung im Hilfeleistungseinsatz</a:t>
            </a:r>
            <a:endParaRPr lang="de-DE" altLang="de-DE"/>
          </a:p>
        </p:txBody>
      </p:sp>
      <p:grpSp>
        <p:nvGrpSpPr>
          <p:cNvPr id="182291" name="Group 19"/>
          <p:cNvGrpSpPr>
            <a:grpSpLocks/>
          </p:cNvGrpSpPr>
          <p:nvPr/>
        </p:nvGrpSpPr>
        <p:grpSpPr bwMode="auto">
          <a:xfrm>
            <a:off x="1543050" y="1700213"/>
            <a:ext cx="4900613" cy="4176712"/>
            <a:chOff x="972" y="1071"/>
            <a:chExt cx="3087" cy="2631"/>
          </a:xfrm>
        </p:grpSpPr>
        <p:sp>
          <p:nvSpPr>
            <p:cNvPr id="4101" name="Rectangle 7"/>
            <p:cNvSpPr>
              <a:spLocks noChangeArrowheads="1"/>
            </p:cNvSpPr>
            <p:nvPr/>
          </p:nvSpPr>
          <p:spPr bwMode="auto">
            <a:xfrm>
              <a:off x="972" y="1071"/>
              <a:ext cx="3087" cy="263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4102" name="Text Box 10"/>
            <p:cNvSpPr txBox="1">
              <a:spLocks noChangeArrowheads="1"/>
            </p:cNvSpPr>
            <p:nvPr/>
          </p:nvSpPr>
          <p:spPr bwMode="auto">
            <a:xfrm>
              <a:off x="1066" y="1108"/>
              <a:ext cx="27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Feuerwehr-Haltegurt mit Feuerwehrbeil</a:t>
              </a:r>
            </a:p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Gesichtsschutz</a:t>
              </a:r>
              <a:endParaRPr lang="de-DE" altLang="de-DE"/>
            </a:p>
          </p:txBody>
        </p:sp>
        <p:sp>
          <p:nvSpPr>
            <p:cNvPr id="4103" name="Text Box 11"/>
            <p:cNvSpPr txBox="1">
              <a:spLocks noChangeArrowheads="1"/>
            </p:cNvSpPr>
            <p:nvPr/>
          </p:nvSpPr>
          <p:spPr bwMode="auto">
            <a:xfrm>
              <a:off x="1072" y="1468"/>
              <a:ext cx="293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Feuerwehrleine mit Feuerwehrleinenbeutel</a:t>
              </a:r>
            </a:p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Atemschutzgerät</a:t>
              </a:r>
              <a:endParaRPr lang="de-DE" altLang="de-DE"/>
            </a:p>
          </p:txBody>
        </p:sp>
        <p:sp>
          <p:nvSpPr>
            <p:cNvPr id="4104" name="Text Box 13"/>
            <p:cNvSpPr txBox="1">
              <a:spLocks noChangeArrowheads="1"/>
            </p:cNvSpPr>
            <p:nvPr/>
          </p:nvSpPr>
          <p:spPr bwMode="auto">
            <a:xfrm>
              <a:off x="1072" y="1825"/>
              <a:ext cx="14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Warnkleidung</a:t>
              </a:r>
            </a:p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Einmalhandschuhe</a:t>
              </a:r>
              <a:endParaRPr lang="de-DE" altLang="de-DE"/>
            </a:p>
          </p:txBody>
        </p:sp>
        <p:sp>
          <p:nvSpPr>
            <p:cNvPr id="4105" name="Text Box 14"/>
            <p:cNvSpPr txBox="1">
              <a:spLocks noChangeArrowheads="1"/>
            </p:cNvSpPr>
            <p:nvPr/>
          </p:nvSpPr>
          <p:spPr bwMode="auto">
            <a:xfrm>
              <a:off x="1078" y="2212"/>
              <a:ext cx="10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Schutzbrille</a:t>
              </a:r>
            </a:p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Gehörschutz</a:t>
              </a:r>
              <a:endParaRPr lang="de-DE" altLang="de-DE"/>
            </a:p>
          </p:txBody>
        </p:sp>
        <p:sp>
          <p:nvSpPr>
            <p:cNvPr id="4106" name="Text Box 15"/>
            <p:cNvSpPr txBox="1">
              <a:spLocks noChangeArrowheads="1"/>
            </p:cNvSpPr>
            <p:nvPr/>
          </p:nvSpPr>
          <p:spPr bwMode="auto">
            <a:xfrm>
              <a:off x="1078" y="2563"/>
              <a:ext cx="15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Schnittschutzkleidung</a:t>
              </a:r>
            </a:p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Wathosen</a:t>
              </a:r>
              <a:endParaRPr lang="de-DE" altLang="de-DE"/>
            </a:p>
          </p:txBody>
        </p:sp>
        <p:sp>
          <p:nvSpPr>
            <p:cNvPr id="4107" name="Text Box 16"/>
            <p:cNvSpPr txBox="1">
              <a:spLocks noChangeArrowheads="1"/>
            </p:cNvSpPr>
            <p:nvPr/>
          </p:nvSpPr>
          <p:spPr bwMode="auto">
            <a:xfrm>
              <a:off x="1078" y="2920"/>
              <a:ext cx="179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Gummistiefel</a:t>
              </a:r>
            </a:p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Säureschutzhandschuhe</a:t>
              </a:r>
              <a:endParaRPr lang="de-DE" altLang="de-DE"/>
            </a:p>
          </p:txBody>
        </p:sp>
        <p:sp>
          <p:nvSpPr>
            <p:cNvPr id="4108" name="Text Box 17"/>
            <p:cNvSpPr txBox="1">
              <a:spLocks noChangeArrowheads="1"/>
            </p:cNvSpPr>
            <p:nvPr/>
          </p:nvSpPr>
          <p:spPr bwMode="auto">
            <a:xfrm>
              <a:off x="1074" y="3267"/>
              <a:ext cx="23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Leichter Chemikalienschutzanzug</a:t>
              </a:r>
            </a:p>
            <a:p>
              <a:pPr>
                <a:buClr>
                  <a:schemeClr val="tx1"/>
                </a:buClr>
                <a:buSzPts val="1800"/>
                <a:buFont typeface="Arial" charset="0"/>
                <a:buChar char="•"/>
              </a:pPr>
              <a:r>
                <a:rPr lang="de-DE" altLang="de-DE" sz="1800" b="0"/>
                <a:t> Gerätesatz Absturzsicherung</a:t>
              </a:r>
              <a:endParaRPr lang="de-DE" altLang="de-DE"/>
            </a:p>
          </p:txBody>
        </p:sp>
      </p:grpSp>
      <p:sp>
        <p:nvSpPr>
          <p:cNvPr id="4100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237288"/>
            <a:ext cx="1954213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Ergänzende Schutzausrüstung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195513" y="1101725"/>
            <a:ext cx="472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accent2"/>
                </a:solidFill>
              </a:rPr>
              <a:t>Einsatzmittel zur Scheibenentfernung</a:t>
            </a:r>
          </a:p>
        </p:txBody>
      </p:sp>
      <p:pic>
        <p:nvPicPr>
          <p:cNvPr id="190470" name="Picture 6" descr="Bild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47513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08725"/>
            <a:ext cx="208756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Einsatzmittel zur Scheibenentfernung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69" name="Group 33"/>
          <p:cNvGrpSpPr>
            <a:grpSpLocks/>
          </p:cNvGrpSpPr>
          <p:nvPr/>
        </p:nvGrpSpPr>
        <p:grpSpPr bwMode="auto">
          <a:xfrm>
            <a:off x="1403648" y="3194500"/>
            <a:ext cx="2742902" cy="1314000"/>
            <a:chOff x="437" y="2024"/>
            <a:chExt cx="2175" cy="816"/>
          </a:xfrm>
        </p:grpSpPr>
        <p:sp>
          <p:nvSpPr>
            <p:cNvPr id="32789" name="Text Box 12"/>
            <p:cNvSpPr txBox="1">
              <a:spLocks noChangeArrowheads="1"/>
            </p:cNvSpPr>
            <p:nvPr/>
          </p:nvSpPr>
          <p:spPr bwMode="auto">
            <a:xfrm>
              <a:off x="748" y="2069"/>
              <a:ext cx="5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 b="0">
                  <a:solidFill>
                    <a:schemeClr val="bg1"/>
                  </a:solidFill>
                </a:rPr>
                <a:t>Körnen</a:t>
              </a:r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2336" y="2251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/>
                <a:t>2.</a:t>
              </a:r>
            </a:p>
          </p:txBody>
        </p:sp>
        <p:pic>
          <p:nvPicPr>
            <p:cNvPr id="32791" name="Picture 24" descr="Bild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2024"/>
              <a:ext cx="181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3570" name="Group 34"/>
          <p:cNvGrpSpPr>
            <a:grpSpLocks/>
          </p:cNvGrpSpPr>
          <p:nvPr/>
        </p:nvGrpSpPr>
        <p:grpSpPr bwMode="auto">
          <a:xfrm>
            <a:off x="1403648" y="4725144"/>
            <a:ext cx="2742902" cy="1296244"/>
            <a:chOff x="431" y="2931"/>
            <a:chExt cx="2181" cy="862"/>
          </a:xfrm>
        </p:grpSpPr>
        <p:sp>
          <p:nvSpPr>
            <p:cNvPr id="32786" name="Text Box 13"/>
            <p:cNvSpPr txBox="1">
              <a:spLocks noChangeArrowheads="1"/>
            </p:cNvSpPr>
            <p:nvPr/>
          </p:nvSpPr>
          <p:spPr bwMode="auto">
            <a:xfrm>
              <a:off x="476" y="3339"/>
              <a:ext cx="9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 b="0">
                  <a:solidFill>
                    <a:schemeClr val="bg1"/>
                  </a:solidFill>
                </a:rPr>
                <a:t>Scheibe löse</a:t>
              </a:r>
            </a:p>
          </p:txBody>
        </p:sp>
        <p:sp>
          <p:nvSpPr>
            <p:cNvPr id="32787" name="Text Box 16"/>
            <p:cNvSpPr txBox="1">
              <a:spLocks noChangeArrowheads="1"/>
            </p:cNvSpPr>
            <p:nvPr/>
          </p:nvSpPr>
          <p:spPr bwMode="auto">
            <a:xfrm>
              <a:off x="2336" y="3203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/>
                <a:t>3.</a:t>
              </a:r>
            </a:p>
          </p:txBody>
        </p:sp>
        <p:pic>
          <p:nvPicPr>
            <p:cNvPr id="32788" name="Picture 25" descr="Bild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31"/>
              <a:ext cx="182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3571" name="Group 35"/>
          <p:cNvGrpSpPr>
            <a:grpSpLocks/>
          </p:cNvGrpSpPr>
          <p:nvPr/>
        </p:nvGrpSpPr>
        <p:grpSpPr bwMode="auto">
          <a:xfrm>
            <a:off x="4644008" y="3039871"/>
            <a:ext cx="2640698" cy="1310117"/>
            <a:chOff x="3061" y="1888"/>
            <a:chExt cx="2123" cy="950"/>
          </a:xfrm>
        </p:grpSpPr>
        <p:sp>
          <p:nvSpPr>
            <p:cNvPr id="32783" name="Text Box 17"/>
            <p:cNvSpPr txBox="1">
              <a:spLocks noChangeArrowheads="1"/>
            </p:cNvSpPr>
            <p:nvPr/>
          </p:nvSpPr>
          <p:spPr bwMode="auto">
            <a:xfrm>
              <a:off x="3061" y="2251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/>
                <a:t>4.</a:t>
              </a:r>
            </a:p>
          </p:txBody>
        </p:sp>
        <p:sp>
          <p:nvSpPr>
            <p:cNvPr id="32784" name="Text Box 19"/>
            <p:cNvSpPr txBox="1">
              <a:spLocks noChangeArrowheads="1"/>
            </p:cNvSpPr>
            <p:nvPr/>
          </p:nvSpPr>
          <p:spPr bwMode="auto">
            <a:xfrm>
              <a:off x="3470" y="1888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 b="0">
                  <a:solidFill>
                    <a:schemeClr val="bg1"/>
                  </a:solidFill>
                </a:rPr>
                <a:t>Scheibe lösen</a:t>
              </a:r>
            </a:p>
          </p:txBody>
        </p:sp>
        <p:pic>
          <p:nvPicPr>
            <p:cNvPr id="32785" name="Picture 26" descr="Bild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024"/>
              <a:ext cx="1805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3572" name="Group 36"/>
          <p:cNvGrpSpPr>
            <a:grpSpLocks/>
          </p:cNvGrpSpPr>
          <p:nvPr/>
        </p:nvGrpSpPr>
        <p:grpSpPr bwMode="auto">
          <a:xfrm>
            <a:off x="4672299" y="4549453"/>
            <a:ext cx="2596157" cy="1452288"/>
            <a:chOff x="3059" y="2886"/>
            <a:chExt cx="1837" cy="907"/>
          </a:xfrm>
        </p:grpSpPr>
        <p:sp>
          <p:nvSpPr>
            <p:cNvPr id="32781" name="Text Box 18"/>
            <p:cNvSpPr txBox="1">
              <a:spLocks noChangeArrowheads="1"/>
            </p:cNvSpPr>
            <p:nvPr/>
          </p:nvSpPr>
          <p:spPr bwMode="auto">
            <a:xfrm>
              <a:off x="3059" y="3203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/>
                <a:t>5.</a:t>
              </a:r>
            </a:p>
          </p:txBody>
        </p:sp>
        <p:pic>
          <p:nvPicPr>
            <p:cNvPr id="32782" name="Picture 27" descr="Bild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886"/>
              <a:ext cx="1290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4" name="Text Box 28"/>
          <p:cNvSpPr txBox="1">
            <a:spLocks noChangeArrowheads="1"/>
          </p:cNvSpPr>
          <p:nvPr/>
        </p:nvSpPr>
        <p:spPr bwMode="auto">
          <a:xfrm>
            <a:off x="34925" y="1106488"/>
            <a:ext cx="908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1. Beispiel: Vorgehensweise zum Entfernen von Scheiben bei Fahrzeugen</a:t>
            </a:r>
          </a:p>
        </p:txBody>
      </p:sp>
      <p:grpSp>
        <p:nvGrpSpPr>
          <p:cNvPr id="193568" name="Group 32"/>
          <p:cNvGrpSpPr>
            <a:grpSpLocks/>
          </p:cNvGrpSpPr>
          <p:nvPr/>
        </p:nvGrpSpPr>
        <p:grpSpPr bwMode="auto">
          <a:xfrm>
            <a:off x="1403648" y="1790700"/>
            <a:ext cx="5832128" cy="1217613"/>
            <a:chOff x="433" y="1071"/>
            <a:chExt cx="4760" cy="824"/>
          </a:xfrm>
        </p:grpSpPr>
        <p:pic>
          <p:nvPicPr>
            <p:cNvPr id="32777" name="Picture 22" descr="Bild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1071"/>
              <a:ext cx="181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3" descr="Bild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075"/>
              <a:ext cx="1814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AutoShape 29"/>
            <p:cNvSpPr>
              <a:spLocks noChangeArrowheads="1"/>
            </p:cNvSpPr>
            <p:nvPr/>
          </p:nvSpPr>
          <p:spPr bwMode="auto">
            <a:xfrm>
              <a:off x="2245" y="1480"/>
              <a:ext cx="1134" cy="136"/>
            </a:xfrm>
            <a:prstGeom prst="leftRightArrow">
              <a:avLst>
                <a:gd name="adj1" fmla="val 50000"/>
                <a:gd name="adj2" fmla="val 16676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2780" name="Text Box 30"/>
            <p:cNvSpPr txBox="1">
              <a:spLocks noChangeArrowheads="1"/>
            </p:cNvSpPr>
            <p:nvPr/>
          </p:nvSpPr>
          <p:spPr bwMode="auto">
            <a:xfrm>
              <a:off x="2699" y="1207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/>
                <a:t>1.</a:t>
              </a:r>
            </a:p>
          </p:txBody>
        </p:sp>
      </p:grpSp>
      <p:sp>
        <p:nvSpPr>
          <p:cNvPr id="32776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7538" y="6308725"/>
            <a:ext cx="217011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1. Beispiel-Scheibenentfernung Pkw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7150" y="1106488"/>
            <a:ext cx="8128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400">
                <a:solidFill>
                  <a:schemeClr val="accent2"/>
                </a:solidFill>
              </a:rPr>
              <a:t>2. Beispiel: Vorgehensweise zum Entfernen von Scheiben bei Fahrzeugen (alte Fahrzeuge)</a:t>
            </a:r>
          </a:p>
        </p:txBody>
      </p:sp>
      <p:grpSp>
        <p:nvGrpSpPr>
          <p:cNvPr id="192540" name="Group 28"/>
          <p:cNvGrpSpPr>
            <a:grpSpLocks/>
          </p:cNvGrpSpPr>
          <p:nvPr/>
        </p:nvGrpSpPr>
        <p:grpSpPr bwMode="auto">
          <a:xfrm>
            <a:off x="323850" y="1557338"/>
            <a:ext cx="4630738" cy="1439862"/>
            <a:chOff x="204" y="981"/>
            <a:chExt cx="2917" cy="907"/>
          </a:xfrm>
        </p:grpSpPr>
        <p:sp>
          <p:nvSpPr>
            <p:cNvPr id="33815" name="Text Box 10"/>
            <p:cNvSpPr txBox="1">
              <a:spLocks noChangeArrowheads="1"/>
            </p:cNvSpPr>
            <p:nvPr/>
          </p:nvSpPr>
          <p:spPr bwMode="auto">
            <a:xfrm>
              <a:off x="1973" y="1298"/>
              <a:ext cx="11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 b="0"/>
                <a:t>Scheibengummi</a:t>
              </a:r>
            </a:p>
            <a:p>
              <a:pPr eaLnBrk="1" hangingPunct="1"/>
              <a:r>
                <a:rPr lang="de-DE" altLang="de-DE" sz="1800" b="0"/>
                <a:t>durchstechen</a:t>
              </a:r>
            </a:p>
          </p:txBody>
        </p:sp>
        <p:sp>
          <p:nvSpPr>
            <p:cNvPr id="33816" name="Text Box 15"/>
            <p:cNvSpPr txBox="1">
              <a:spLocks noChangeArrowheads="1"/>
            </p:cNvSpPr>
            <p:nvPr/>
          </p:nvSpPr>
          <p:spPr bwMode="auto">
            <a:xfrm>
              <a:off x="2018" y="102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/>
                <a:t>1.</a:t>
              </a:r>
            </a:p>
          </p:txBody>
        </p:sp>
        <p:pic>
          <p:nvPicPr>
            <p:cNvPr id="33817" name="Picture 20" descr="Bild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981"/>
              <a:ext cx="176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541" name="Group 29"/>
          <p:cNvGrpSpPr>
            <a:grpSpLocks/>
          </p:cNvGrpSpPr>
          <p:nvPr/>
        </p:nvGrpSpPr>
        <p:grpSpPr bwMode="auto">
          <a:xfrm>
            <a:off x="323850" y="3141663"/>
            <a:ext cx="4630738" cy="1439862"/>
            <a:chOff x="204" y="1979"/>
            <a:chExt cx="2917" cy="907"/>
          </a:xfrm>
        </p:grpSpPr>
        <p:sp>
          <p:nvSpPr>
            <p:cNvPr id="33812" name="Text Box 11"/>
            <p:cNvSpPr txBox="1">
              <a:spLocks noChangeArrowheads="1"/>
            </p:cNvSpPr>
            <p:nvPr/>
          </p:nvSpPr>
          <p:spPr bwMode="auto">
            <a:xfrm>
              <a:off x="1973" y="2296"/>
              <a:ext cx="11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 b="0"/>
                <a:t>Scheibengummi</a:t>
              </a:r>
            </a:p>
            <a:p>
              <a:pPr eaLnBrk="1" hangingPunct="1"/>
              <a:r>
                <a:rPr lang="de-DE" altLang="de-DE" sz="1800" b="0"/>
                <a:t>spalten</a:t>
              </a:r>
            </a:p>
          </p:txBody>
        </p:sp>
        <p:sp>
          <p:nvSpPr>
            <p:cNvPr id="33813" name="Text Box 16"/>
            <p:cNvSpPr txBox="1">
              <a:spLocks noChangeArrowheads="1"/>
            </p:cNvSpPr>
            <p:nvPr/>
          </p:nvSpPr>
          <p:spPr bwMode="auto">
            <a:xfrm>
              <a:off x="2018" y="2024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/>
                <a:t>2.</a:t>
              </a:r>
            </a:p>
          </p:txBody>
        </p:sp>
        <p:pic>
          <p:nvPicPr>
            <p:cNvPr id="33814" name="Picture 21" descr="Bild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979"/>
              <a:ext cx="176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542" name="Group 30"/>
          <p:cNvGrpSpPr>
            <a:grpSpLocks/>
          </p:cNvGrpSpPr>
          <p:nvPr/>
        </p:nvGrpSpPr>
        <p:grpSpPr bwMode="auto">
          <a:xfrm>
            <a:off x="684213" y="4681538"/>
            <a:ext cx="4283075" cy="1368425"/>
            <a:chOff x="431" y="2949"/>
            <a:chExt cx="2698" cy="862"/>
          </a:xfrm>
        </p:grpSpPr>
        <p:sp>
          <p:nvSpPr>
            <p:cNvPr id="33809" name="Text Box 12"/>
            <p:cNvSpPr txBox="1">
              <a:spLocks noChangeArrowheads="1"/>
            </p:cNvSpPr>
            <p:nvPr/>
          </p:nvSpPr>
          <p:spPr bwMode="auto">
            <a:xfrm>
              <a:off x="1981" y="3294"/>
              <a:ext cx="11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 b="0"/>
                <a:t>Scheibengummi</a:t>
              </a:r>
            </a:p>
            <a:p>
              <a:pPr eaLnBrk="1" hangingPunct="1"/>
              <a:r>
                <a:rPr lang="de-DE" altLang="de-DE" sz="1800" b="0"/>
                <a:t>abziehen</a:t>
              </a:r>
            </a:p>
          </p:txBody>
        </p:sp>
        <p:sp>
          <p:nvSpPr>
            <p:cNvPr id="33810" name="Text Box 17"/>
            <p:cNvSpPr txBox="1">
              <a:spLocks noChangeArrowheads="1"/>
            </p:cNvSpPr>
            <p:nvPr/>
          </p:nvSpPr>
          <p:spPr bwMode="auto">
            <a:xfrm>
              <a:off x="2018" y="3022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/>
                <a:t>3.</a:t>
              </a:r>
            </a:p>
          </p:txBody>
        </p:sp>
        <p:pic>
          <p:nvPicPr>
            <p:cNvPr id="33811" name="Picture 22" descr="Bild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49"/>
              <a:ext cx="1360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543" name="Group 31"/>
          <p:cNvGrpSpPr>
            <a:grpSpLocks/>
          </p:cNvGrpSpPr>
          <p:nvPr/>
        </p:nvGrpSpPr>
        <p:grpSpPr bwMode="auto">
          <a:xfrm>
            <a:off x="5292725" y="1557338"/>
            <a:ext cx="3167063" cy="2112962"/>
            <a:chOff x="3334" y="981"/>
            <a:chExt cx="1995" cy="1331"/>
          </a:xfrm>
        </p:grpSpPr>
        <p:grpSp>
          <p:nvGrpSpPr>
            <p:cNvPr id="33805" name="Group 25"/>
            <p:cNvGrpSpPr>
              <a:grpSpLocks/>
            </p:cNvGrpSpPr>
            <p:nvPr/>
          </p:nvGrpSpPr>
          <p:grpSpPr bwMode="auto">
            <a:xfrm>
              <a:off x="3379" y="2024"/>
              <a:ext cx="1677" cy="288"/>
              <a:chOff x="3470" y="1842"/>
              <a:chExt cx="1677" cy="288"/>
            </a:xfrm>
          </p:grpSpPr>
          <p:sp>
            <p:nvSpPr>
              <p:cNvPr id="33807" name="Text Box 13"/>
              <p:cNvSpPr txBox="1">
                <a:spLocks noChangeArrowheads="1"/>
              </p:cNvSpPr>
              <p:nvPr/>
            </p:nvSpPr>
            <p:spPr bwMode="auto">
              <a:xfrm>
                <a:off x="3696" y="1888"/>
                <a:ext cx="145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800" b="0"/>
                  <a:t>Scheibe ausheben</a:t>
                </a:r>
              </a:p>
            </p:txBody>
          </p:sp>
          <p:sp>
            <p:nvSpPr>
              <p:cNvPr id="33808" name="Text Box 18"/>
              <p:cNvSpPr txBox="1">
                <a:spLocks noChangeArrowheads="1"/>
              </p:cNvSpPr>
              <p:nvPr/>
            </p:nvSpPr>
            <p:spPr bwMode="auto">
              <a:xfrm>
                <a:off x="3470" y="184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/>
                  <a:t>4.</a:t>
                </a:r>
              </a:p>
            </p:txBody>
          </p:sp>
        </p:grpSp>
        <p:pic>
          <p:nvPicPr>
            <p:cNvPr id="33806" name="Picture 23" descr="Bild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981"/>
              <a:ext cx="1995" cy="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544" name="Group 32"/>
          <p:cNvGrpSpPr>
            <a:grpSpLocks/>
          </p:cNvGrpSpPr>
          <p:nvPr/>
        </p:nvGrpSpPr>
        <p:grpSpPr bwMode="auto">
          <a:xfrm>
            <a:off x="5292725" y="4005263"/>
            <a:ext cx="3167063" cy="2112962"/>
            <a:chOff x="3334" y="2523"/>
            <a:chExt cx="1995" cy="1331"/>
          </a:xfrm>
        </p:grpSpPr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3388" y="3566"/>
              <a:ext cx="1768" cy="288"/>
              <a:chOff x="3334" y="3702"/>
              <a:chExt cx="1768" cy="288"/>
            </a:xfrm>
          </p:grpSpPr>
          <p:sp>
            <p:nvSpPr>
              <p:cNvPr id="33803" name="Text Box 14"/>
              <p:cNvSpPr txBox="1">
                <a:spLocks noChangeArrowheads="1"/>
              </p:cNvSpPr>
              <p:nvPr/>
            </p:nvSpPr>
            <p:spPr bwMode="auto">
              <a:xfrm>
                <a:off x="3651" y="3702"/>
                <a:ext cx="145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800" b="0"/>
                  <a:t>Scheibe entnehmen</a:t>
                </a:r>
              </a:p>
            </p:txBody>
          </p:sp>
          <p:sp>
            <p:nvSpPr>
              <p:cNvPr id="33804" name="Text Box 19"/>
              <p:cNvSpPr txBox="1">
                <a:spLocks noChangeArrowheads="1"/>
              </p:cNvSpPr>
              <p:nvPr/>
            </p:nvSpPr>
            <p:spPr bwMode="auto">
              <a:xfrm>
                <a:off x="3334" y="370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/>
                  <a:t>5.</a:t>
                </a:r>
              </a:p>
            </p:txBody>
          </p:sp>
        </p:grpSp>
        <p:pic>
          <p:nvPicPr>
            <p:cNvPr id="33802" name="Picture 24" descr="Bild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23"/>
              <a:ext cx="1995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0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08725"/>
            <a:ext cx="20986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2. Beispiel-Scheibenentfernung Pkw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4859338" y="4941888"/>
            <a:ext cx="260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>
                <a:solidFill>
                  <a:schemeClr val="bg1"/>
                </a:solidFill>
              </a:rPr>
              <a:t>Personen sind vor</a:t>
            </a:r>
          </a:p>
          <a:p>
            <a:pPr eaLnBrk="1" hangingPunct="1"/>
            <a:r>
              <a:rPr lang="de-DE" altLang="de-DE" sz="1800" b="0">
                <a:solidFill>
                  <a:schemeClr val="bg1"/>
                </a:solidFill>
              </a:rPr>
              <a:t>Glassplitter zu schützen</a:t>
            </a:r>
          </a:p>
        </p:txBody>
      </p:sp>
      <p:grpSp>
        <p:nvGrpSpPr>
          <p:cNvPr id="191506" name="Group 18"/>
          <p:cNvGrpSpPr>
            <a:grpSpLocks/>
          </p:cNvGrpSpPr>
          <p:nvPr/>
        </p:nvGrpSpPr>
        <p:grpSpPr bwMode="auto">
          <a:xfrm>
            <a:off x="179388" y="1546225"/>
            <a:ext cx="6610350" cy="2916238"/>
            <a:chOff x="113" y="974"/>
            <a:chExt cx="4164" cy="1837"/>
          </a:xfrm>
        </p:grpSpPr>
        <p:sp>
          <p:nvSpPr>
            <p:cNvPr id="34824" name="Text Box 9"/>
            <p:cNvSpPr txBox="1">
              <a:spLocks noChangeArrowheads="1"/>
            </p:cNvSpPr>
            <p:nvPr/>
          </p:nvSpPr>
          <p:spPr bwMode="auto">
            <a:xfrm>
              <a:off x="113" y="1888"/>
              <a:ext cx="416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 b="0"/>
                <a:t>Geklebte Scheiben lochen, mit Glassäge, Blechaufreißer</a:t>
              </a:r>
            </a:p>
            <a:p>
              <a:pPr eaLnBrk="1" hangingPunct="1"/>
              <a:r>
                <a:rPr lang="de-DE" altLang="de-DE" sz="1800" b="0"/>
                <a:t>oder Diamantscheibe herausschneiden.</a:t>
              </a:r>
            </a:p>
            <a:p>
              <a:pPr eaLnBrk="1" hangingPunct="1"/>
              <a:endParaRPr lang="de-DE" altLang="de-DE" sz="1800" b="0"/>
            </a:p>
            <a:p>
              <a:pPr eaLnBrk="1" hangingPunct="1"/>
              <a:r>
                <a:rPr lang="de-DE" altLang="de-DE" sz="1800" b="0"/>
                <a:t>Je nach Lage (Werkzeug, Schräge der Scheibe, </a:t>
              </a:r>
            </a:p>
            <a:p>
              <a:pPr eaLnBrk="1" hangingPunct="1"/>
              <a:r>
                <a:rPr lang="de-DE" altLang="de-DE" sz="1800" b="0"/>
                <a:t>Armaturenbrett) ist ein Abstand zum Scheibenrand notwendig.  </a:t>
              </a:r>
            </a:p>
          </p:txBody>
        </p:sp>
        <p:pic>
          <p:nvPicPr>
            <p:cNvPr id="34825" name="Picture 11" descr="Bild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974"/>
              <a:ext cx="1360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12" descr="Bild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981"/>
              <a:ext cx="191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1501" name="Picture 13" descr="Bild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557338"/>
            <a:ext cx="161131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3" name="Picture 15" descr="Bild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24400"/>
            <a:ext cx="2971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16"/>
          <p:cNvSpPr txBox="1">
            <a:spLocks noChangeArrowheads="1"/>
          </p:cNvSpPr>
          <p:nvPr/>
        </p:nvSpPr>
        <p:spPr bwMode="auto">
          <a:xfrm>
            <a:off x="57150" y="1106488"/>
            <a:ext cx="908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3. Beispiel: Vorgehensweise zum Entfernen von Scheiben bei Fahrzeugen</a:t>
            </a:r>
          </a:p>
        </p:txBody>
      </p:sp>
      <p:sp>
        <p:nvSpPr>
          <p:cNvPr id="34823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00563" y="6308725"/>
            <a:ext cx="20161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3. Beispiel-Scheibenentfernung Pkw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700338" y="1916113"/>
            <a:ext cx="3286125" cy="28384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 b="0"/>
              <a:t> Krankentrage</a:t>
            </a:r>
          </a:p>
          <a:p>
            <a:pPr eaLnBrk="1" hangingPunct="1">
              <a:buFontTx/>
              <a:buChar char="•"/>
            </a:pPr>
            <a:r>
              <a:rPr lang="de-DE" altLang="de-DE" sz="1800" b="0"/>
              <a:t> Schaufeltrage</a:t>
            </a:r>
          </a:p>
          <a:p>
            <a:pPr eaLnBrk="1" hangingPunct="1">
              <a:buFontTx/>
              <a:buChar char="•"/>
            </a:pPr>
            <a:r>
              <a:rPr lang="de-DE" altLang="de-DE" sz="1800" b="0"/>
              <a:t> Schleifkorbtrage</a:t>
            </a:r>
          </a:p>
          <a:p>
            <a:pPr eaLnBrk="1" hangingPunct="1">
              <a:buFontTx/>
              <a:buChar char="•"/>
            </a:pPr>
            <a:r>
              <a:rPr lang="de-DE" altLang="de-DE" sz="1800" b="0"/>
              <a:t> Krankentransporthängematte</a:t>
            </a:r>
          </a:p>
          <a:p>
            <a:pPr eaLnBrk="1" hangingPunct="1">
              <a:buFontTx/>
              <a:buChar char="•"/>
            </a:pPr>
            <a:r>
              <a:rPr lang="de-DE" altLang="de-DE" sz="1800" b="0"/>
              <a:t> Vakuummatratze</a:t>
            </a:r>
          </a:p>
          <a:p>
            <a:pPr eaLnBrk="1" hangingPunct="1">
              <a:buFontTx/>
              <a:buChar char="•"/>
            </a:pPr>
            <a:r>
              <a:rPr lang="de-DE" altLang="de-DE" sz="1800" b="0"/>
              <a:t> Rettungsbrett</a:t>
            </a:r>
          </a:p>
          <a:p>
            <a:pPr eaLnBrk="1" hangingPunct="1">
              <a:buFontTx/>
              <a:buChar char="•"/>
            </a:pPr>
            <a:r>
              <a:rPr lang="de-DE" altLang="de-DE" sz="1800" b="0"/>
              <a:t> Rettungskorsett KED</a:t>
            </a:r>
          </a:p>
          <a:p>
            <a:pPr eaLnBrk="1" hangingPunct="1">
              <a:buFontTx/>
              <a:buChar char="•"/>
            </a:pPr>
            <a:r>
              <a:rPr lang="de-DE" altLang="de-DE" sz="1800" b="0"/>
              <a:t> Rettungswindel</a:t>
            </a:r>
          </a:p>
          <a:p>
            <a:pPr eaLnBrk="1" hangingPunct="1">
              <a:buFontTx/>
              <a:buChar char="•"/>
            </a:pPr>
            <a:r>
              <a:rPr lang="de-DE" altLang="de-DE" sz="1800" b="0"/>
              <a:t> Rettungskorb</a:t>
            </a:r>
          </a:p>
          <a:p>
            <a:pPr eaLnBrk="1" hangingPunct="1">
              <a:buFontTx/>
              <a:buChar char="•"/>
            </a:pPr>
            <a:r>
              <a:rPr lang="de-DE" altLang="de-DE" sz="1800" b="0"/>
              <a:t> Rettungsgurt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190625" y="1101725"/>
            <a:ext cx="689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Geräte zur Rettung, Lagerung, Transport von Verletzten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7538" y="6308725"/>
            <a:ext cx="20272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Geräte zur Rettung-Lagerung-Transport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54163" y="1101725"/>
            <a:ext cx="6108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 „Airbag“ – „AIRBAG-REGEL“</a:t>
            </a:r>
          </a:p>
        </p:txBody>
      </p:sp>
      <p:sp>
        <p:nvSpPr>
          <p:cNvPr id="36867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00563" y="6308725"/>
            <a:ext cx="1524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Airbag</a:t>
            </a:r>
          </a:p>
        </p:txBody>
      </p:sp>
      <p:sp>
        <p:nvSpPr>
          <p:cNvPr id="36868" name="Rechteck 1"/>
          <p:cNvSpPr>
            <a:spLocks noChangeArrowheads="1"/>
          </p:cNvSpPr>
          <p:nvPr/>
        </p:nvSpPr>
        <p:spPr bwMode="auto">
          <a:xfrm>
            <a:off x="827088" y="1557338"/>
            <a:ext cx="74898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FF0000"/>
                </a:solidFill>
              </a:rPr>
              <a:t>A</a:t>
            </a:r>
            <a:r>
              <a:rPr lang="de-DE" altLang="de-DE"/>
              <a:t> 	= 	Abstand halten von den Airbags</a:t>
            </a:r>
            <a:br>
              <a:rPr lang="de-DE" altLang="de-DE"/>
            </a:br>
            <a:r>
              <a:rPr lang="de-DE" altLang="de-DE"/>
              <a:t> </a:t>
            </a:r>
            <a:r>
              <a:rPr lang="de-DE" altLang="de-DE">
                <a:solidFill>
                  <a:srgbClr val="FF0000"/>
                </a:solidFill>
              </a:rPr>
              <a:t>I</a:t>
            </a:r>
            <a:r>
              <a:rPr lang="de-DE" altLang="de-DE"/>
              <a:t>  	= 	Innenraum genau erkunden</a:t>
            </a:r>
            <a:br>
              <a:rPr lang="de-DE" altLang="de-DE"/>
            </a:br>
            <a:r>
              <a:rPr lang="de-DE" altLang="de-DE">
                <a:solidFill>
                  <a:srgbClr val="FF0000"/>
                </a:solidFill>
              </a:rPr>
              <a:t>R </a:t>
            </a:r>
            <a:r>
              <a:rPr lang="de-DE" altLang="de-DE"/>
              <a:t>	= 	Rettungskräfte vor nicht ausgelösten 		Airbags warnen</a:t>
            </a:r>
            <a:br>
              <a:rPr lang="de-DE" altLang="de-DE"/>
            </a:br>
            <a:r>
              <a:rPr lang="de-DE" altLang="de-DE">
                <a:solidFill>
                  <a:srgbClr val="FF0000"/>
                </a:solidFill>
              </a:rPr>
              <a:t>B</a:t>
            </a:r>
            <a:r>
              <a:rPr lang="de-DE" altLang="de-DE"/>
              <a:t> 	= 	Batteriemanagement durchführen</a:t>
            </a:r>
            <a:br>
              <a:rPr lang="de-DE" altLang="de-DE"/>
            </a:br>
            <a:r>
              <a:rPr lang="de-DE" altLang="de-DE">
                <a:solidFill>
                  <a:srgbClr val="FF0000"/>
                </a:solidFill>
              </a:rPr>
              <a:t>A</a:t>
            </a:r>
            <a:r>
              <a:rPr lang="de-DE" altLang="de-DE"/>
              <a:t> 	= 	Abnehmen der 					Innenraumverkleidung</a:t>
            </a:r>
            <a:br>
              <a:rPr lang="de-DE" altLang="de-DE"/>
            </a:br>
            <a:r>
              <a:rPr lang="de-DE" altLang="de-DE">
                <a:solidFill>
                  <a:srgbClr val="FF0000"/>
                </a:solidFill>
              </a:rPr>
              <a:t>G</a:t>
            </a:r>
            <a:r>
              <a:rPr lang="de-DE" altLang="de-DE"/>
              <a:t> 	= 	Gefahren an den Komponenten der 		Sicherheitseinrichtungen beachten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60" name="Group 16"/>
          <p:cNvGrpSpPr>
            <a:grpSpLocks/>
          </p:cNvGrpSpPr>
          <p:nvPr/>
        </p:nvGrpSpPr>
        <p:grpSpPr bwMode="auto">
          <a:xfrm>
            <a:off x="1763713" y="1844675"/>
            <a:ext cx="5710237" cy="4183063"/>
            <a:chOff x="1111" y="1162"/>
            <a:chExt cx="3597" cy="2635"/>
          </a:xfrm>
        </p:grpSpPr>
        <p:graphicFrame>
          <p:nvGraphicFramePr>
            <p:cNvPr id="37893" name="Object 4"/>
            <p:cNvGraphicFramePr>
              <a:graphicFrameLocks noChangeAspect="1"/>
            </p:cNvGraphicFramePr>
            <p:nvPr/>
          </p:nvGraphicFramePr>
          <p:xfrm>
            <a:off x="2336" y="1169"/>
            <a:ext cx="1858" cy="1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8" name="Bitmap" r:id="rId3" imgW="3866667" imgH="2991268" progId="Paint.Picture">
                    <p:embed/>
                  </p:oleObj>
                </mc:Choice>
                <mc:Fallback>
                  <p:oleObj name="Bitmap" r:id="rId3" imgW="3866667" imgH="2991268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1169"/>
                          <a:ext cx="1858" cy="1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789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" y="1924"/>
              <a:ext cx="609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931"/>
              <a:ext cx="631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162"/>
              <a:ext cx="6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Text Box 8"/>
            <p:cNvSpPr txBox="1">
              <a:spLocks noChangeArrowheads="1"/>
            </p:cNvSpPr>
            <p:nvPr/>
          </p:nvSpPr>
          <p:spPr bwMode="auto">
            <a:xfrm>
              <a:off x="2064" y="2931"/>
              <a:ext cx="11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/>
                <a:t>Rettungstrupp</a:t>
              </a:r>
            </a:p>
          </p:txBody>
        </p:sp>
        <p:sp>
          <p:nvSpPr>
            <p:cNvPr id="37898" name="Text Box 9"/>
            <p:cNvSpPr txBox="1">
              <a:spLocks noChangeArrowheads="1"/>
            </p:cNvSpPr>
            <p:nvPr/>
          </p:nvSpPr>
          <p:spPr bwMode="auto">
            <a:xfrm>
              <a:off x="2517" y="3249"/>
              <a:ext cx="1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/>
                <a:t>Sicherungstrupp</a:t>
              </a:r>
            </a:p>
          </p:txBody>
        </p:sp>
        <p:sp>
          <p:nvSpPr>
            <p:cNvPr id="37899" name="Text Box 10"/>
            <p:cNvSpPr txBox="1">
              <a:spLocks noChangeArrowheads="1"/>
            </p:cNvSpPr>
            <p:nvPr/>
          </p:nvSpPr>
          <p:spPr bwMode="auto">
            <a:xfrm>
              <a:off x="2744" y="3566"/>
              <a:ext cx="19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/>
                <a:t>Gerätebereitstellungstrupp</a:t>
              </a:r>
            </a:p>
          </p:txBody>
        </p:sp>
        <p:sp>
          <p:nvSpPr>
            <p:cNvPr id="37900" name="AutoShape 11"/>
            <p:cNvSpPr>
              <a:spLocks noChangeArrowheads="1"/>
            </p:cNvSpPr>
            <p:nvPr/>
          </p:nvSpPr>
          <p:spPr bwMode="auto">
            <a:xfrm>
              <a:off x="2608" y="2704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1" name="AutoShape 12"/>
            <p:cNvSpPr>
              <a:spLocks noChangeArrowheads="1"/>
            </p:cNvSpPr>
            <p:nvPr/>
          </p:nvSpPr>
          <p:spPr bwMode="auto">
            <a:xfrm>
              <a:off x="3198" y="2704"/>
              <a:ext cx="136" cy="545"/>
            </a:xfrm>
            <a:prstGeom prst="downArrow">
              <a:avLst>
                <a:gd name="adj1" fmla="val 50000"/>
                <a:gd name="adj2" fmla="val 100184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2" name="AutoShape 13"/>
            <p:cNvSpPr>
              <a:spLocks noChangeArrowheads="1"/>
            </p:cNvSpPr>
            <p:nvPr/>
          </p:nvSpPr>
          <p:spPr bwMode="auto">
            <a:xfrm>
              <a:off x="3787" y="2704"/>
              <a:ext cx="136" cy="862"/>
            </a:xfrm>
            <a:prstGeom prst="downArrow">
              <a:avLst>
                <a:gd name="adj1" fmla="val 50000"/>
                <a:gd name="adj2" fmla="val 158456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7891" name="Text Box 15"/>
          <p:cNvSpPr txBox="1">
            <a:spLocks noChangeArrowheads="1"/>
          </p:cNvSpPr>
          <p:nvPr/>
        </p:nvSpPr>
        <p:spPr bwMode="auto">
          <a:xfrm>
            <a:off x="2359025" y="1101725"/>
            <a:ext cx="450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Aufgaben der Trupps im TH-Einsatz</a:t>
            </a:r>
          </a:p>
        </p:txBody>
      </p:sp>
      <p:sp>
        <p:nvSpPr>
          <p:cNvPr id="37892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3438" y="6308725"/>
            <a:ext cx="20272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Aufgaben der Trupps im TH-Einsatz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84" name="Group 32"/>
          <p:cNvGrpSpPr>
            <a:grpSpLocks/>
          </p:cNvGrpSpPr>
          <p:nvPr/>
        </p:nvGrpSpPr>
        <p:grpSpPr bwMode="auto">
          <a:xfrm>
            <a:off x="684213" y="1628775"/>
            <a:ext cx="7559675" cy="4392613"/>
            <a:chOff x="431" y="1026"/>
            <a:chExt cx="4762" cy="2767"/>
          </a:xfrm>
        </p:grpSpPr>
        <p:sp>
          <p:nvSpPr>
            <p:cNvPr id="38917" name="AutoShape 3"/>
            <p:cNvSpPr>
              <a:spLocks noChangeArrowheads="1"/>
            </p:cNvSpPr>
            <p:nvPr/>
          </p:nvSpPr>
          <p:spPr bwMode="auto">
            <a:xfrm>
              <a:off x="1171" y="1026"/>
              <a:ext cx="4022" cy="1499"/>
            </a:xfrm>
            <a:prstGeom prst="wedgeRectCallout">
              <a:avLst>
                <a:gd name="adj1" fmla="val 22949"/>
                <a:gd name="adj2" fmla="val 76949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e-DE" altLang="de-DE" sz="1200" b="0"/>
            </a:p>
          </p:txBody>
        </p:sp>
        <p:sp>
          <p:nvSpPr>
            <p:cNvPr id="38918" name="Oval 4"/>
            <p:cNvSpPr>
              <a:spLocks noChangeArrowheads="1"/>
            </p:cNvSpPr>
            <p:nvPr/>
          </p:nvSpPr>
          <p:spPr bwMode="auto">
            <a:xfrm>
              <a:off x="3739" y="2909"/>
              <a:ext cx="896" cy="8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919" name="Text Box 5"/>
            <p:cNvSpPr txBox="1">
              <a:spLocks noChangeArrowheads="1"/>
            </p:cNvSpPr>
            <p:nvPr/>
          </p:nvSpPr>
          <p:spPr bwMode="auto">
            <a:xfrm>
              <a:off x="2766" y="1026"/>
              <a:ext cx="2390" cy="1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de-DE" altLang="de-DE" sz="1800" b="0"/>
                <a:t> Retten</a:t>
              </a:r>
            </a:p>
            <a:p>
              <a:pPr eaLnBrk="1" hangingPunct="1">
                <a:lnSpc>
                  <a:spcPct val="80000"/>
                </a:lnSpc>
                <a:buFontTx/>
                <a:buChar char="•"/>
              </a:pPr>
              <a:r>
                <a:rPr lang="de-DE" altLang="de-DE" sz="1800" b="0"/>
                <a:t> Betreuen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Erkunden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800" b="0"/>
                <a:t> Rückmelden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800" b="0"/>
                <a:t> Geräte einsetzen</a:t>
              </a:r>
            </a:p>
            <a:p>
              <a:pPr eaLnBrk="1" hangingPunct="1">
                <a:buFontTx/>
                <a:buChar char="•"/>
              </a:pPr>
              <a:r>
                <a:rPr lang="de-DE" altLang="de-DE" sz="1800" b="0"/>
                <a:t> Zugang schaffen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800" b="0"/>
                <a:t> lebensrettende Sofortmaßnahmen</a:t>
              </a:r>
            </a:p>
            <a:p>
              <a:pPr eaLnBrk="1" hangingPunct="1">
                <a:lnSpc>
                  <a:spcPct val="90000"/>
                </a:lnSpc>
                <a:buFont typeface="Wingdings" pitchFamily="2" charset="2"/>
                <a:buNone/>
              </a:pPr>
              <a:r>
                <a:rPr lang="de-DE" altLang="de-DE" sz="1800" b="0"/>
                <a:t>  durchführen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800" b="0"/>
                <a:t> Befreien</a:t>
              </a:r>
            </a:p>
          </p:txBody>
        </p:sp>
        <p:grpSp>
          <p:nvGrpSpPr>
            <p:cNvPr id="38920" name="Group 6"/>
            <p:cNvGrpSpPr>
              <a:grpSpLocks/>
            </p:cNvGrpSpPr>
            <p:nvPr/>
          </p:nvGrpSpPr>
          <p:grpSpPr bwMode="auto">
            <a:xfrm>
              <a:off x="3505" y="3255"/>
              <a:ext cx="740" cy="345"/>
              <a:chOff x="3787" y="3067"/>
              <a:chExt cx="862" cy="408"/>
            </a:xfrm>
          </p:grpSpPr>
          <p:sp>
            <p:nvSpPr>
              <p:cNvPr id="38941" name="Rectangle 7"/>
              <p:cNvSpPr>
                <a:spLocks noChangeArrowheads="1"/>
              </p:cNvSpPr>
              <p:nvPr/>
            </p:nvSpPr>
            <p:spPr bwMode="auto">
              <a:xfrm>
                <a:off x="3787" y="3067"/>
                <a:ext cx="726" cy="408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942" name="Rectangle 8"/>
              <p:cNvSpPr>
                <a:spLocks noChangeArrowheads="1"/>
              </p:cNvSpPr>
              <p:nvPr/>
            </p:nvSpPr>
            <p:spPr bwMode="auto">
              <a:xfrm>
                <a:off x="4513" y="3113"/>
                <a:ext cx="136" cy="317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38921" name="Group 9"/>
            <p:cNvGrpSpPr>
              <a:grpSpLocks/>
            </p:cNvGrpSpPr>
            <p:nvPr/>
          </p:nvGrpSpPr>
          <p:grpSpPr bwMode="auto">
            <a:xfrm rot="8910210">
              <a:off x="4168" y="3063"/>
              <a:ext cx="740" cy="346"/>
              <a:chOff x="3787" y="3067"/>
              <a:chExt cx="862" cy="408"/>
            </a:xfrm>
          </p:grpSpPr>
          <p:sp>
            <p:nvSpPr>
              <p:cNvPr id="38939" name="Rectangle 10"/>
              <p:cNvSpPr>
                <a:spLocks noChangeArrowheads="1"/>
              </p:cNvSpPr>
              <p:nvPr/>
            </p:nvSpPr>
            <p:spPr bwMode="auto">
              <a:xfrm>
                <a:off x="3787" y="3067"/>
                <a:ext cx="726" cy="40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940" name="Rectangle 11"/>
              <p:cNvSpPr>
                <a:spLocks noChangeArrowheads="1"/>
              </p:cNvSpPr>
              <p:nvPr/>
            </p:nvSpPr>
            <p:spPr bwMode="auto">
              <a:xfrm>
                <a:off x="4513" y="3113"/>
                <a:ext cx="136" cy="31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38922" name="AutoShape 12"/>
            <p:cNvSpPr>
              <a:spLocks noChangeArrowheads="1"/>
            </p:cNvSpPr>
            <p:nvPr/>
          </p:nvSpPr>
          <p:spPr bwMode="auto">
            <a:xfrm>
              <a:off x="4089" y="3217"/>
              <a:ext cx="235" cy="23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923" name="Line 13"/>
            <p:cNvSpPr>
              <a:spLocks noChangeShapeType="1"/>
            </p:cNvSpPr>
            <p:nvPr/>
          </p:nvSpPr>
          <p:spPr bwMode="auto">
            <a:xfrm>
              <a:off x="431" y="3525"/>
              <a:ext cx="30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4" name="Line 14"/>
            <p:cNvSpPr>
              <a:spLocks noChangeShapeType="1"/>
            </p:cNvSpPr>
            <p:nvPr/>
          </p:nvSpPr>
          <p:spPr bwMode="auto">
            <a:xfrm>
              <a:off x="470" y="2987"/>
              <a:ext cx="41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5" name="Line 15"/>
            <p:cNvSpPr>
              <a:spLocks noChangeShapeType="1"/>
            </p:cNvSpPr>
            <p:nvPr/>
          </p:nvSpPr>
          <p:spPr bwMode="auto">
            <a:xfrm>
              <a:off x="470" y="2409"/>
              <a:ext cx="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6" name="Line 16"/>
            <p:cNvSpPr>
              <a:spLocks noChangeShapeType="1"/>
            </p:cNvSpPr>
            <p:nvPr/>
          </p:nvSpPr>
          <p:spPr bwMode="auto">
            <a:xfrm flipV="1">
              <a:off x="4829" y="2987"/>
              <a:ext cx="2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7" name="Line 17"/>
            <p:cNvSpPr>
              <a:spLocks noChangeShapeType="1"/>
            </p:cNvSpPr>
            <p:nvPr/>
          </p:nvSpPr>
          <p:spPr bwMode="auto">
            <a:xfrm>
              <a:off x="4245" y="3525"/>
              <a:ext cx="8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8928" name="Group 18"/>
            <p:cNvGrpSpPr>
              <a:grpSpLocks/>
            </p:cNvGrpSpPr>
            <p:nvPr/>
          </p:nvGrpSpPr>
          <p:grpSpPr bwMode="auto">
            <a:xfrm>
              <a:off x="1443" y="3025"/>
              <a:ext cx="1207" cy="425"/>
              <a:chOff x="1156" y="2931"/>
              <a:chExt cx="1407" cy="502"/>
            </a:xfrm>
          </p:grpSpPr>
          <p:sp>
            <p:nvSpPr>
              <p:cNvPr id="38930" name="Rectangle 19"/>
              <p:cNvSpPr>
                <a:spLocks noChangeArrowheads="1"/>
              </p:cNvSpPr>
              <p:nvPr/>
            </p:nvSpPr>
            <p:spPr bwMode="auto">
              <a:xfrm>
                <a:off x="1247" y="2931"/>
                <a:ext cx="1134" cy="49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931" name="Rectangle 20"/>
              <p:cNvSpPr>
                <a:spLocks noChangeArrowheads="1"/>
              </p:cNvSpPr>
              <p:nvPr/>
            </p:nvSpPr>
            <p:spPr bwMode="auto">
              <a:xfrm>
                <a:off x="2381" y="2976"/>
                <a:ext cx="136" cy="40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932" name="AutoShape 21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933" name="AutoShape 22"/>
              <p:cNvSpPr>
                <a:spLocks noChangeArrowheads="1"/>
              </p:cNvSpPr>
              <p:nvPr/>
            </p:nvSpPr>
            <p:spPr bwMode="auto">
              <a:xfrm>
                <a:off x="1156" y="3339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934" name="AutoShape 23"/>
              <p:cNvSpPr>
                <a:spLocks noChangeArrowheads="1"/>
              </p:cNvSpPr>
              <p:nvPr/>
            </p:nvSpPr>
            <p:spPr bwMode="auto">
              <a:xfrm>
                <a:off x="2472" y="2976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935" name="AutoShape 24"/>
              <p:cNvSpPr>
                <a:spLocks noChangeArrowheads="1"/>
              </p:cNvSpPr>
              <p:nvPr/>
            </p:nvSpPr>
            <p:spPr bwMode="auto">
              <a:xfrm>
                <a:off x="2472" y="3294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936" name="AutoShape 25"/>
              <p:cNvSpPr>
                <a:spLocks noChangeArrowheads="1"/>
              </p:cNvSpPr>
              <p:nvPr/>
            </p:nvSpPr>
            <p:spPr bwMode="auto">
              <a:xfrm>
                <a:off x="1292" y="3113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937" name="AutoShape 26"/>
              <p:cNvSpPr>
                <a:spLocks noChangeArrowheads="1"/>
              </p:cNvSpPr>
              <p:nvPr/>
            </p:nvSpPr>
            <p:spPr bwMode="auto">
              <a:xfrm>
                <a:off x="2245" y="3294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938" name="AutoShape 27"/>
              <p:cNvSpPr>
                <a:spLocks noChangeArrowheads="1"/>
              </p:cNvSpPr>
              <p:nvPr/>
            </p:nvSpPr>
            <p:spPr bwMode="auto">
              <a:xfrm>
                <a:off x="2245" y="2976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pic>
          <p:nvPicPr>
            <p:cNvPr id="3892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333"/>
              <a:ext cx="101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5" name="Text Box 30"/>
          <p:cNvSpPr txBox="1">
            <a:spLocks noChangeArrowheads="1"/>
          </p:cNvSpPr>
          <p:nvPr/>
        </p:nvSpPr>
        <p:spPr bwMode="auto">
          <a:xfrm>
            <a:off x="2770188" y="1101725"/>
            <a:ext cx="368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Dreiteilung des TH-Einsatzes</a:t>
            </a:r>
          </a:p>
        </p:txBody>
      </p:sp>
      <p:sp>
        <p:nvSpPr>
          <p:cNvPr id="38916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08725"/>
            <a:ext cx="20272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Dreiteilung des TH-Einsatzes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83" name="Group 55"/>
          <p:cNvGrpSpPr>
            <a:grpSpLocks/>
          </p:cNvGrpSpPr>
          <p:nvPr/>
        </p:nvGrpSpPr>
        <p:grpSpPr bwMode="auto">
          <a:xfrm>
            <a:off x="1187450" y="1576388"/>
            <a:ext cx="7473950" cy="4445000"/>
            <a:chOff x="748" y="993"/>
            <a:chExt cx="4708" cy="2800"/>
          </a:xfrm>
        </p:grpSpPr>
        <p:sp>
          <p:nvSpPr>
            <p:cNvPr id="39941" name="AutoShape 3"/>
            <p:cNvSpPr>
              <a:spLocks noChangeArrowheads="1"/>
            </p:cNvSpPr>
            <p:nvPr/>
          </p:nvSpPr>
          <p:spPr bwMode="auto">
            <a:xfrm>
              <a:off x="1097" y="1030"/>
              <a:ext cx="4323" cy="1244"/>
            </a:xfrm>
            <a:prstGeom prst="wedgeRectCallout">
              <a:avLst>
                <a:gd name="adj1" fmla="val -9519"/>
                <a:gd name="adj2" fmla="val 66079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e-DE" altLang="de-DE" sz="1200" b="0"/>
            </a:p>
          </p:txBody>
        </p:sp>
        <p:sp>
          <p:nvSpPr>
            <p:cNvPr id="39942" name="AutoShape 4"/>
            <p:cNvSpPr>
              <a:spLocks noChangeArrowheads="1"/>
            </p:cNvSpPr>
            <p:nvPr/>
          </p:nvSpPr>
          <p:spPr bwMode="auto">
            <a:xfrm rot="3999568">
              <a:off x="4445" y="3303"/>
              <a:ext cx="311" cy="256"/>
            </a:xfrm>
            <a:prstGeom prst="cloudCallout">
              <a:avLst>
                <a:gd name="adj1" fmla="val -22060"/>
                <a:gd name="adj2" fmla="val 26972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e-DE" altLang="de-DE" sz="1200" b="0"/>
            </a:p>
          </p:txBody>
        </p:sp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2109" y="993"/>
              <a:ext cx="334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600"/>
                <a:t> Sichern gegen fließenden Verkehr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600"/>
                <a:t> Absperren / Abschotten gegen Schaulustige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600"/>
                <a:t> Sichern gegen Brandgefahr,</a:t>
              </a:r>
            </a:p>
            <a:p>
              <a:pPr eaLnBrk="1" hangingPunct="1">
                <a:lnSpc>
                  <a:spcPct val="90000"/>
                </a:lnSpc>
                <a:buFont typeface="Wingdings" pitchFamily="2" charset="2"/>
                <a:buNone/>
              </a:pPr>
              <a:r>
                <a:rPr lang="de-DE" altLang="de-DE" sz="1600"/>
                <a:t>  verschiedene Löschmittel  bereitstellen</a:t>
              </a:r>
            </a:p>
            <a:p>
              <a:pPr eaLnBrk="1" hangingPunct="1">
                <a:lnSpc>
                  <a:spcPct val="80000"/>
                </a:lnSpc>
                <a:buFontTx/>
                <a:buChar char="•"/>
              </a:pPr>
              <a:r>
                <a:rPr lang="de-DE" altLang="de-DE" sz="1600"/>
                <a:t> Sichern gegen Dunkelheit / Ausleuchten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600"/>
                <a:t> Sichern gegen Ausbreitung von Gefahrstoffen </a:t>
              </a:r>
            </a:p>
            <a:p>
              <a:pPr eaLnBrk="1" hangingPunct="1">
                <a:lnSpc>
                  <a:spcPct val="90000"/>
                </a:lnSpc>
                <a:buFont typeface="Wingdings" pitchFamily="2" charset="2"/>
                <a:buNone/>
              </a:pPr>
              <a:r>
                <a:rPr lang="de-DE" altLang="de-DE" sz="1600"/>
                <a:t>   Eindämmen, Abstreuen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600"/>
                <a:t> Sichern gegen Wegrollen, Abrutschen, Verschieben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600"/>
                <a:t> Sichern gegen Absturz</a:t>
              </a:r>
            </a:p>
          </p:txBody>
        </p:sp>
        <p:grpSp>
          <p:nvGrpSpPr>
            <p:cNvPr id="39944" name="Group 6"/>
            <p:cNvGrpSpPr>
              <a:grpSpLocks/>
            </p:cNvGrpSpPr>
            <p:nvPr/>
          </p:nvGrpSpPr>
          <p:grpSpPr bwMode="auto">
            <a:xfrm>
              <a:off x="3738" y="3102"/>
              <a:ext cx="697" cy="311"/>
              <a:chOff x="3787" y="3067"/>
              <a:chExt cx="862" cy="408"/>
            </a:xfrm>
          </p:grpSpPr>
          <p:sp>
            <p:nvSpPr>
              <p:cNvPr id="39989" name="Rectangle 7"/>
              <p:cNvSpPr>
                <a:spLocks noChangeArrowheads="1"/>
              </p:cNvSpPr>
              <p:nvPr/>
            </p:nvSpPr>
            <p:spPr bwMode="auto">
              <a:xfrm>
                <a:off x="3787" y="3067"/>
                <a:ext cx="726" cy="408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9990" name="Rectangle 8"/>
              <p:cNvSpPr>
                <a:spLocks noChangeArrowheads="1"/>
              </p:cNvSpPr>
              <p:nvPr/>
            </p:nvSpPr>
            <p:spPr bwMode="auto">
              <a:xfrm>
                <a:off x="4513" y="3113"/>
                <a:ext cx="136" cy="317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39945" name="Group 9"/>
            <p:cNvGrpSpPr>
              <a:grpSpLocks/>
            </p:cNvGrpSpPr>
            <p:nvPr/>
          </p:nvGrpSpPr>
          <p:grpSpPr bwMode="auto">
            <a:xfrm rot="8910210">
              <a:off x="4363" y="2930"/>
              <a:ext cx="697" cy="310"/>
              <a:chOff x="3787" y="3067"/>
              <a:chExt cx="862" cy="408"/>
            </a:xfrm>
          </p:grpSpPr>
          <p:sp>
            <p:nvSpPr>
              <p:cNvPr id="39987" name="Rectangle 10"/>
              <p:cNvSpPr>
                <a:spLocks noChangeArrowheads="1"/>
              </p:cNvSpPr>
              <p:nvPr/>
            </p:nvSpPr>
            <p:spPr bwMode="auto">
              <a:xfrm>
                <a:off x="3787" y="3067"/>
                <a:ext cx="726" cy="40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9988" name="Rectangle 11"/>
              <p:cNvSpPr>
                <a:spLocks noChangeArrowheads="1"/>
              </p:cNvSpPr>
              <p:nvPr/>
            </p:nvSpPr>
            <p:spPr bwMode="auto">
              <a:xfrm>
                <a:off x="4513" y="3113"/>
                <a:ext cx="136" cy="31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39946" name="AutoShape 12"/>
            <p:cNvSpPr>
              <a:spLocks noChangeArrowheads="1"/>
            </p:cNvSpPr>
            <p:nvPr/>
          </p:nvSpPr>
          <p:spPr bwMode="auto">
            <a:xfrm>
              <a:off x="4289" y="3068"/>
              <a:ext cx="220" cy="207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47" name="Line 13"/>
            <p:cNvSpPr>
              <a:spLocks noChangeShapeType="1"/>
            </p:cNvSpPr>
            <p:nvPr/>
          </p:nvSpPr>
          <p:spPr bwMode="auto">
            <a:xfrm>
              <a:off x="839" y="3344"/>
              <a:ext cx="28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48" name="Line 14"/>
            <p:cNvSpPr>
              <a:spLocks noChangeShapeType="1"/>
            </p:cNvSpPr>
            <p:nvPr/>
          </p:nvSpPr>
          <p:spPr bwMode="auto">
            <a:xfrm>
              <a:off x="876" y="2861"/>
              <a:ext cx="38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49" name="Line 15"/>
            <p:cNvSpPr>
              <a:spLocks noChangeShapeType="1"/>
            </p:cNvSpPr>
            <p:nvPr/>
          </p:nvSpPr>
          <p:spPr bwMode="auto">
            <a:xfrm>
              <a:off x="876" y="2342"/>
              <a:ext cx="11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0" name="Line 16"/>
            <p:cNvSpPr>
              <a:spLocks noChangeShapeType="1"/>
            </p:cNvSpPr>
            <p:nvPr/>
          </p:nvSpPr>
          <p:spPr bwMode="auto">
            <a:xfrm flipV="1">
              <a:off x="4986" y="2861"/>
              <a:ext cx="2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1" name="Line 17"/>
            <p:cNvSpPr>
              <a:spLocks noChangeShapeType="1"/>
            </p:cNvSpPr>
            <p:nvPr/>
          </p:nvSpPr>
          <p:spPr bwMode="auto">
            <a:xfrm>
              <a:off x="4435" y="3344"/>
              <a:ext cx="8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2" name="Rectangle 18"/>
            <p:cNvSpPr>
              <a:spLocks noChangeArrowheads="1"/>
            </p:cNvSpPr>
            <p:nvPr/>
          </p:nvSpPr>
          <p:spPr bwMode="auto">
            <a:xfrm>
              <a:off x="1867" y="2895"/>
              <a:ext cx="917" cy="3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53" name="Rectangle 19"/>
            <p:cNvSpPr>
              <a:spLocks noChangeArrowheads="1"/>
            </p:cNvSpPr>
            <p:nvPr/>
          </p:nvSpPr>
          <p:spPr bwMode="auto">
            <a:xfrm>
              <a:off x="2784" y="2930"/>
              <a:ext cx="110" cy="31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54" name="AutoShape 20"/>
            <p:cNvSpPr>
              <a:spLocks noChangeArrowheads="1"/>
            </p:cNvSpPr>
            <p:nvPr/>
          </p:nvSpPr>
          <p:spPr bwMode="auto">
            <a:xfrm>
              <a:off x="1793" y="2895"/>
              <a:ext cx="74" cy="72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55" name="AutoShape 21"/>
            <p:cNvSpPr>
              <a:spLocks noChangeArrowheads="1"/>
            </p:cNvSpPr>
            <p:nvPr/>
          </p:nvSpPr>
          <p:spPr bwMode="auto">
            <a:xfrm>
              <a:off x="1793" y="3206"/>
              <a:ext cx="74" cy="71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56" name="AutoShape 22"/>
            <p:cNvSpPr>
              <a:spLocks noChangeArrowheads="1"/>
            </p:cNvSpPr>
            <p:nvPr/>
          </p:nvSpPr>
          <p:spPr bwMode="auto">
            <a:xfrm>
              <a:off x="2858" y="2930"/>
              <a:ext cx="73" cy="71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57" name="AutoShape 23"/>
            <p:cNvSpPr>
              <a:spLocks noChangeArrowheads="1"/>
            </p:cNvSpPr>
            <p:nvPr/>
          </p:nvSpPr>
          <p:spPr bwMode="auto">
            <a:xfrm>
              <a:off x="2858" y="3172"/>
              <a:ext cx="73" cy="71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58" name="AutoShape 24"/>
            <p:cNvSpPr>
              <a:spLocks noChangeArrowheads="1"/>
            </p:cNvSpPr>
            <p:nvPr/>
          </p:nvSpPr>
          <p:spPr bwMode="auto">
            <a:xfrm>
              <a:off x="1903" y="3034"/>
              <a:ext cx="74" cy="71"/>
            </a:xfrm>
            <a:prstGeom prst="star16">
              <a:avLst>
                <a:gd name="adj" fmla="val 375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59" name="AutoShape 25"/>
            <p:cNvSpPr>
              <a:spLocks noChangeArrowheads="1"/>
            </p:cNvSpPr>
            <p:nvPr/>
          </p:nvSpPr>
          <p:spPr bwMode="auto">
            <a:xfrm>
              <a:off x="2674" y="3172"/>
              <a:ext cx="74" cy="71"/>
            </a:xfrm>
            <a:prstGeom prst="star16">
              <a:avLst>
                <a:gd name="adj" fmla="val 375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60" name="AutoShape 26"/>
            <p:cNvSpPr>
              <a:spLocks noChangeArrowheads="1"/>
            </p:cNvSpPr>
            <p:nvPr/>
          </p:nvSpPr>
          <p:spPr bwMode="auto">
            <a:xfrm>
              <a:off x="2674" y="2930"/>
              <a:ext cx="74" cy="71"/>
            </a:xfrm>
            <a:prstGeom prst="star16">
              <a:avLst>
                <a:gd name="adj" fmla="val 375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61" name="Line 27"/>
            <p:cNvSpPr>
              <a:spLocks noChangeShapeType="1"/>
            </p:cNvSpPr>
            <p:nvPr/>
          </p:nvSpPr>
          <p:spPr bwMode="auto">
            <a:xfrm flipV="1">
              <a:off x="1977" y="2722"/>
              <a:ext cx="2972" cy="35"/>
            </a:xfrm>
            <a:prstGeom prst="line">
              <a:avLst/>
            </a:prstGeom>
            <a:noFill/>
            <a:ln w="76200">
              <a:pattFill prst="wdUpDiag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2" name="Oval 28"/>
            <p:cNvSpPr>
              <a:spLocks noChangeArrowheads="1"/>
            </p:cNvSpPr>
            <p:nvPr/>
          </p:nvSpPr>
          <p:spPr bwMode="auto">
            <a:xfrm>
              <a:off x="3738" y="2965"/>
              <a:ext cx="110" cy="1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63" name="Freeform 29"/>
            <p:cNvSpPr>
              <a:spLocks/>
            </p:cNvSpPr>
            <p:nvPr/>
          </p:nvSpPr>
          <p:spPr bwMode="auto">
            <a:xfrm>
              <a:off x="1928" y="2895"/>
              <a:ext cx="1957" cy="599"/>
            </a:xfrm>
            <a:custGeom>
              <a:avLst/>
              <a:gdLst>
                <a:gd name="T0" fmla="*/ 8 w 2419"/>
                <a:gd name="T1" fmla="*/ 212 h 809"/>
                <a:gd name="T2" fmla="*/ 32 w 2419"/>
                <a:gd name="T3" fmla="*/ 286 h 809"/>
                <a:gd name="T4" fmla="*/ 201 w 2419"/>
                <a:gd name="T5" fmla="*/ 304 h 809"/>
                <a:gd name="T6" fmla="*/ 633 w 2419"/>
                <a:gd name="T7" fmla="*/ 322 h 809"/>
                <a:gd name="T8" fmla="*/ 896 w 2419"/>
                <a:gd name="T9" fmla="*/ 267 h 809"/>
                <a:gd name="T10" fmla="*/ 1065 w 2419"/>
                <a:gd name="T11" fmla="*/ 157 h 809"/>
                <a:gd name="T12" fmla="*/ 1137 w 2419"/>
                <a:gd name="T13" fmla="*/ 64 h 809"/>
                <a:gd name="T14" fmla="*/ 1209 w 2419"/>
                <a:gd name="T15" fmla="*/ 10 h 809"/>
                <a:gd name="T16" fmla="*/ 1281 w 2419"/>
                <a:gd name="T17" fmla="*/ 10 h 8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19" h="809">
                  <a:moveTo>
                    <a:pt x="15" y="522"/>
                  </a:moveTo>
                  <a:cubicBezTo>
                    <a:pt x="7" y="594"/>
                    <a:pt x="0" y="666"/>
                    <a:pt x="60" y="704"/>
                  </a:cubicBezTo>
                  <a:cubicBezTo>
                    <a:pt x="120" y="742"/>
                    <a:pt x="189" y="734"/>
                    <a:pt x="378" y="749"/>
                  </a:cubicBezTo>
                  <a:cubicBezTo>
                    <a:pt x="567" y="764"/>
                    <a:pt x="975" y="809"/>
                    <a:pt x="1194" y="794"/>
                  </a:cubicBezTo>
                  <a:cubicBezTo>
                    <a:pt x="1413" y="779"/>
                    <a:pt x="1557" y="726"/>
                    <a:pt x="1693" y="658"/>
                  </a:cubicBezTo>
                  <a:cubicBezTo>
                    <a:pt x="1829" y="590"/>
                    <a:pt x="1935" y="469"/>
                    <a:pt x="2011" y="386"/>
                  </a:cubicBezTo>
                  <a:cubicBezTo>
                    <a:pt x="2087" y="303"/>
                    <a:pt x="2102" y="219"/>
                    <a:pt x="2147" y="159"/>
                  </a:cubicBezTo>
                  <a:cubicBezTo>
                    <a:pt x="2192" y="99"/>
                    <a:pt x="2238" y="46"/>
                    <a:pt x="2283" y="23"/>
                  </a:cubicBezTo>
                  <a:cubicBezTo>
                    <a:pt x="2328" y="0"/>
                    <a:pt x="2373" y="11"/>
                    <a:pt x="2419" y="23"/>
                  </a:cubicBez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4" name="Line 30"/>
            <p:cNvSpPr>
              <a:spLocks noChangeShapeType="1"/>
            </p:cNvSpPr>
            <p:nvPr/>
          </p:nvSpPr>
          <p:spPr bwMode="auto">
            <a:xfrm>
              <a:off x="3858" y="2902"/>
              <a:ext cx="146" cy="3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5" name="AutoShape 31"/>
            <p:cNvSpPr>
              <a:spLocks noChangeArrowheads="1"/>
            </p:cNvSpPr>
            <p:nvPr/>
          </p:nvSpPr>
          <p:spPr bwMode="auto">
            <a:xfrm rot="8114366">
              <a:off x="5023" y="3034"/>
              <a:ext cx="146" cy="103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66" name="AutoShape 32"/>
            <p:cNvSpPr>
              <a:spLocks noChangeArrowheads="1"/>
            </p:cNvSpPr>
            <p:nvPr/>
          </p:nvSpPr>
          <p:spPr bwMode="auto">
            <a:xfrm rot="9812931">
              <a:off x="4253" y="3414"/>
              <a:ext cx="146" cy="103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67" name="AutoShape 33"/>
            <p:cNvSpPr>
              <a:spLocks noChangeArrowheads="1"/>
            </p:cNvSpPr>
            <p:nvPr/>
          </p:nvSpPr>
          <p:spPr bwMode="auto">
            <a:xfrm>
              <a:off x="3665" y="3344"/>
              <a:ext cx="147" cy="104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68" name="AutoShape 34"/>
            <p:cNvSpPr>
              <a:spLocks noChangeArrowheads="1"/>
            </p:cNvSpPr>
            <p:nvPr/>
          </p:nvSpPr>
          <p:spPr bwMode="auto">
            <a:xfrm rot="-1901552">
              <a:off x="4435" y="3309"/>
              <a:ext cx="147" cy="104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9969" name="Group 35"/>
            <p:cNvGrpSpPr>
              <a:grpSpLocks/>
            </p:cNvGrpSpPr>
            <p:nvPr/>
          </p:nvGrpSpPr>
          <p:grpSpPr bwMode="auto">
            <a:xfrm>
              <a:off x="4142" y="3206"/>
              <a:ext cx="513" cy="518"/>
              <a:chOff x="1156" y="1298"/>
              <a:chExt cx="635" cy="680"/>
            </a:xfrm>
          </p:grpSpPr>
          <p:sp>
            <p:nvSpPr>
              <p:cNvPr id="39980" name="Rectangle 36"/>
              <p:cNvSpPr>
                <a:spLocks noChangeArrowheads="1"/>
              </p:cNvSpPr>
              <p:nvPr/>
            </p:nvSpPr>
            <p:spPr bwMode="auto">
              <a:xfrm>
                <a:off x="1156" y="1298"/>
                <a:ext cx="272" cy="1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9981" name="Rectangle 37"/>
              <p:cNvSpPr>
                <a:spLocks noChangeArrowheads="1"/>
              </p:cNvSpPr>
              <p:nvPr/>
            </p:nvSpPr>
            <p:spPr bwMode="auto">
              <a:xfrm>
                <a:off x="1519" y="1298"/>
                <a:ext cx="272" cy="1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9982" name="Line 38"/>
              <p:cNvSpPr>
                <a:spLocks noChangeShapeType="1"/>
              </p:cNvSpPr>
              <p:nvPr/>
            </p:nvSpPr>
            <p:spPr bwMode="auto">
              <a:xfrm flipV="1">
                <a:off x="1429" y="1389"/>
                <a:ext cx="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83" name="Line 39"/>
              <p:cNvSpPr>
                <a:spLocks noChangeShapeType="1"/>
              </p:cNvSpPr>
              <p:nvPr/>
            </p:nvSpPr>
            <p:spPr bwMode="auto">
              <a:xfrm>
                <a:off x="1474" y="1389"/>
                <a:ext cx="0" cy="4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84" name="Line 40"/>
              <p:cNvSpPr>
                <a:spLocks noChangeShapeType="1"/>
              </p:cNvSpPr>
              <p:nvPr/>
            </p:nvSpPr>
            <p:spPr bwMode="auto">
              <a:xfrm flipH="1">
                <a:off x="1293" y="1797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85" name="Line 41"/>
              <p:cNvSpPr>
                <a:spLocks noChangeShapeType="1"/>
              </p:cNvSpPr>
              <p:nvPr/>
            </p:nvSpPr>
            <p:spPr bwMode="auto">
              <a:xfrm flipH="1" flipV="1">
                <a:off x="1474" y="1797"/>
                <a:ext cx="13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86" name="Line 42"/>
              <p:cNvSpPr>
                <a:spLocks noChangeShapeType="1"/>
              </p:cNvSpPr>
              <p:nvPr/>
            </p:nvSpPr>
            <p:spPr bwMode="auto">
              <a:xfrm flipH="1" flipV="1">
                <a:off x="1474" y="1797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9970" name="Freeform 43"/>
            <p:cNvSpPr>
              <a:spLocks/>
            </p:cNvSpPr>
            <p:nvPr/>
          </p:nvSpPr>
          <p:spPr bwMode="auto">
            <a:xfrm>
              <a:off x="2418" y="3275"/>
              <a:ext cx="1981" cy="501"/>
            </a:xfrm>
            <a:custGeom>
              <a:avLst/>
              <a:gdLst>
                <a:gd name="T0" fmla="*/ 0 w 2449"/>
                <a:gd name="T1" fmla="*/ 0 h 658"/>
                <a:gd name="T2" fmla="*/ 48 w 2449"/>
                <a:gd name="T3" fmla="*/ 60 h 658"/>
                <a:gd name="T4" fmla="*/ 72 w 2449"/>
                <a:gd name="T5" fmla="*/ 160 h 658"/>
                <a:gd name="T6" fmla="*/ 264 w 2449"/>
                <a:gd name="T7" fmla="*/ 220 h 658"/>
                <a:gd name="T8" fmla="*/ 527 w 2449"/>
                <a:gd name="T9" fmla="*/ 260 h 658"/>
                <a:gd name="T10" fmla="*/ 912 w 2449"/>
                <a:gd name="T11" fmla="*/ 280 h 658"/>
                <a:gd name="T12" fmla="*/ 1080 w 2449"/>
                <a:gd name="T13" fmla="*/ 200 h 658"/>
                <a:gd name="T14" fmla="*/ 1248 w 2449"/>
                <a:gd name="T15" fmla="*/ 180 h 658"/>
                <a:gd name="T16" fmla="*/ 1272 w 2449"/>
                <a:gd name="T17" fmla="*/ 60 h 658"/>
                <a:gd name="T18" fmla="*/ 1296 w 2449"/>
                <a:gd name="T19" fmla="*/ 20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49" h="658">
                  <a:moveTo>
                    <a:pt x="0" y="0"/>
                  </a:moveTo>
                  <a:cubicBezTo>
                    <a:pt x="33" y="38"/>
                    <a:pt x="67" y="76"/>
                    <a:pt x="90" y="136"/>
                  </a:cubicBezTo>
                  <a:cubicBezTo>
                    <a:pt x="113" y="196"/>
                    <a:pt x="68" y="302"/>
                    <a:pt x="136" y="363"/>
                  </a:cubicBezTo>
                  <a:cubicBezTo>
                    <a:pt x="204" y="424"/>
                    <a:pt x="355" y="461"/>
                    <a:pt x="498" y="499"/>
                  </a:cubicBezTo>
                  <a:cubicBezTo>
                    <a:pt x="641" y="537"/>
                    <a:pt x="793" y="567"/>
                    <a:pt x="997" y="590"/>
                  </a:cubicBezTo>
                  <a:cubicBezTo>
                    <a:pt x="1201" y="613"/>
                    <a:pt x="1549" y="658"/>
                    <a:pt x="1723" y="635"/>
                  </a:cubicBezTo>
                  <a:cubicBezTo>
                    <a:pt x="1897" y="612"/>
                    <a:pt x="1935" y="492"/>
                    <a:pt x="2041" y="454"/>
                  </a:cubicBezTo>
                  <a:cubicBezTo>
                    <a:pt x="2147" y="416"/>
                    <a:pt x="2298" y="461"/>
                    <a:pt x="2358" y="408"/>
                  </a:cubicBezTo>
                  <a:cubicBezTo>
                    <a:pt x="2418" y="355"/>
                    <a:pt x="2389" y="196"/>
                    <a:pt x="2404" y="136"/>
                  </a:cubicBezTo>
                  <a:cubicBezTo>
                    <a:pt x="2419" y="76"/>
                    <a:pt x="2434" y="60"/>
                    <a:pt x="2449" y="4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39971" name="Picture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" y="1341"/>
              <a:ext cx="95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2" name="Oval 45"/>
            <p:cNvSpPr>
              <a:spLocks noChangeArrowheads="1"/>
            </p:cNvSpPr>
            <p:nvPr/>
          </p:nvSpPr>
          <p:spPr bwMode="auto">
            <a:xfrm>
              <a:off x="748" y="2481"/>
              <a:ext cx="4660" cy="13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73" name="Line 47"/>
            <p:cNvSpPr>
              <a:spLocks noChangeShapeType="1"/>
            </p:cNvSpPr>
            <p:nvPr/>
          </p:nvSpPr>
          <p:spPr bwMode="auto">
            <a:xfrm>
              <a:off x="2941" y="2342"/>
              <a:ext cx="2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74" name="AutoShape 48" descr="Horizontal hell"/>
            <p:cNvSpPr>
              <a:spLocks noChangeArrowheads="1"/>
            </p:cNvSpPr>
            <p:nvPr/>
          </p:nvSpPr>
          <p:spPr bwMode="auto">
            <a:xfrm>
              <a:off x="1463" y="2792"/>
              <a:ext cx="73" cy="138"/>
            </a:xfrm>
            <a:prstGeom prst="triangle">
              <a:avLst>
                <a:gd name="adj" fmla="val 50000"/>
              </a:avLst>
            </a:prstGeom>
            <a:pattFill prst="lt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75" name="AutoShape 49" descr="Horizontal hell"/>
            <p:cNvSpPr>
              <a:spLocks noChangeArrowheads="1"/>
            </p:cNvSpPr>
            <p:nvPr/>
          </p:nvSpPr>
          <p:spPr bwMode="auto">
            <a:xfrm>
              <a:off x="1867" y="2688"/>
              <a:ext cx="73" cy="138"/>
            </a:xfrm>
            <a:prstGeom prst="triangle">
              <a:avLst>
                <a:gd name="adj" fmla="val 50000"/>
              </a:avLst>
            </a:prstGeom>
            <a:pattFill prst="lt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76" name="AutoShape 50" descr="Horizontal hell"/>
            <p:cNvSpPr>
              <a:spLocks noChangeArrowheads="1"/>
            </p:cNvSpPr>
            <p:nvPr/>
          </p:nvSpPr>
          <p:spPr bwMode="auto">
            <a:xfrm>
              <a:off x="1133" y="2895"/>
              <a:ext cx="73" cy="138"/>
            </a:xfrm>
            <a:prstGeom prst="triangle">
              <a:avLst>
                <a:gd name="adj" fmla="val 50000"/>
              </a:avLst>
            </a:prstGeom>
            <a:pattFill prst="lt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77" name="AutoShape 51" descr="Horizontal hell"/>
            <p:cNvSpPr>
              <a:spLocks noChangeArrowheads="1"/>
            </p:cNvSpPr>
            <p:nvPr/>
          </p:nvSpPr>
          <p:spPr bwMode="auto">
            <a:xfrm>
              <a:off x="839" y="2965"/>
              <a:ext cx="73" cy="137"/>
            </a:xfrm>
            <a:prstGeom prst="triangle">
              <a:avLst>
                <a:gd name="adj" fmla="val 50000"/>
              </a:avLst>
            </a:prstGeom>
            <a:pattFill prst="lt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78" name="AutoShape 52"/>
            <p:cNvSpPr>
              <a:spLocks noChangeArrowheads="1"/>
            </p:cNvSpPr>
            <p:nvPr/>
          </p:nvSpPr>
          <p:spPr bwMode="auto">
            <a:xfrm>
              <a:off x="1647" y="2757"/>
              <a:ext cx="146" cy="141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9979" name="AutoShape 53"/>
            <p:cNvSpPr>
              <a:spLocks noChangeArrowheads="1"/>
            </p:cNvSpPr>
            <p:nvPr/>
          </p:nvSpPr>
          <p:spPr bwMode="auto">
            <a:xfrm>
              <a:off x="949" y="2965"/>
              <a:ext cx="147" cy="140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9939" name="Text Box 54"/>
          <p:cNvSpPr txBox="1">
            <a:spLocks noChangeArrowheads="1"/>
          </p:cNvSpPr>
          <p:nvPr/>
        </p:nvSpPr>
        <p:spPr bwMode="auto">
          <a:xfrm>
            <a:off x="1930400" y="1101725"/>
            <a:ext cx="537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Dreiteilung des TH-Einsatzes (Fortsetzung)</a:t>
            </a:r>
          </a:p>
        </p:txBody>
      </p:sp>
      <p:sp>
        <p:nvSpPr>
          <p:cNvPr id="39940" name="Rectangle 5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08725"/>
            <a:ext cx="173831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Dreiteilung des TH-Einsatzes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51" name="Group 47"/>
          <p:cNvGrpSpPr>
            <a:grpSpLocks/>
          </p:cNvGrpSpPr>
          <p:nvPr/>
        </p:nvGrpSpPr>
        <p:grpSpPr bwMode="auto">
          <a:xfrm>
            <a:off x="611188" y="1585913"/>
            <a:ext cx="8064500" cy="4364037"/>
            <a:chOff x="385" y="999"/>
            <a:chExt cx="5080" cy="2749"/>
          </a:xfrm>
        </p:grpSpPr>
        <p:sp>
          <p:nvSpPr>
            <p:cNvPr id="40965" name="AutoShape 3"/>
            <p:cNvSpPr>
              <a:spLocks noChangeArrowheads="1"/>
            </p:cNvSpPr>
            <p:nvPr/>
          </p:nvSpPr>
          <p:spPr bwMode="auto">
            <a:xfrm>
              <a:off x="847" y="1110"/>
              <a:ext cx="4618" cy="1165"/>
            </a:xfrm>
            <a:prstGeom prst="wedgeRectCallout">
              <a:avLst>
                <a:gd name="adj1" fmla="val -9745"/>
                <a:gd name="adj2" fmla="val 82792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e-DE" altLang="de-DE" sz="1200" b="0"/>
            </a:p>
          </p:txBody>
        </p:sp>
        <p:sp>
          <p:nvSpPr>
            <p:cNvPr id="40966" name="Text Box 4"/>
            <p:cNvSpPr txBox="1">
              <a:spLocks noChangeArrowheads="1"/>
            </p:cNvSpPr>
            <p:nvPr/>
          </p:nvSpPr>
          <p:spPr bwMode="auto">
            <a:xfrm>
              <a:off x="2154" y="999"/>
              <a:ext cx="3302" cy="1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1200" b="0"/>
            </a:p>
            <a:p>
              <a:pPr eaLnBrk="1" hangingPunct="1">
                <a:buFontTx/>
                <a:buChar char="•"/>
              </a:pPr>
              <a:r>
                <a:rPr lang="de-DE" altLang="de-DE" sz="1800"/>
                <a:t> Geräteablageplatz bestimmen 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800"/>
                <a:t> Geräte einsatzbereit herrichten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800"/>
                <a:t> Geräte bereitstellen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800"/>
                <a:t> Geräte an AT anreichen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800"/>
                <a:t> Bedienen von Aggregaten und Steuergeräten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800"/>
                <a:t> Unterstützen des AT 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de-DE" altLang="de-DE" sz="1800"/>
                <a:t> Bei Bedarf Geräte einsetzen</a:t>
              </a:r>
            </a:p>
          </p:txBody>
        </p:sp>
        <p:grpSp>
          <p:nvGrpSpPr>
            <p:cNvPr id="40967" name="Group 5"/>
            <p:cNvGrpSpPr>
              <a:grpSpLocks/>
            </p:cNvGrpSpPr>
            <p:nvPr/>
          </p:nvGrpSpPr>
          <p:grpSpPr bwMode="auto">
            <a:xfrm>
              <a:off x="3700" y="3171"/>
              <a:ext cx="797" cy="350"/>
              <a:chOff x="3787" y="3067"/>
              <a:chExt cx="862" cy="408"/>
            </a:xfrm>
          </p:grpSpPr>
          <p:sp>
            <p:nvSpPr>
              <p:cNvPr id="41004" name="Rectangle 6"/>
              <p:cNvSpPr>
                <a:spLocks noChangeArrowheads="1"/>
              </p:cNvSpPr>
              <p:nvPr/>
            </p:nvSpPr>
            <p:spPr bwMode="auto">
              <a:xfrm>
                <a:off x="3787" y="3067"/>
                <a:ext cx="726" cy="408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1005" name="Rectangle 7"/>
              <p:cNvSpPr>
                <a:spLocks noChangeArrowheads="1"/>
              </p:cNvSpPr>
              <p:nvPr/>
            </p:nvSpPr>
            <p:spPr bwMode="auto">
              <a:xfrm>
                <a:off x="4513" y="3113"/>
                <a:ext cx="136" cy="317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 rot="8910210">
              <a:off x="4414" y="2976"/>
              <a:ext cx="798" cy="350"/>
              <a:chOff x="3787" y="3067"/>
              <a:chExt cx="862" cy="408"/>
            </a:xfrm>
          </p:grpSpPr>
          <p:sp>
            <p:nvSpPr>
              <p:cNvPr id="41002" name="Rectangle 9"/>
              <p:cNvSpPr>
                <a:spLocks noChangeArrowheads="1"/>
              </p:cNvSpPr>
              <p:nvPr/>
            </p:nvSpPr>
            <p:spPr bwMode="auto">
              <a:xfrm>
                <a:off x="3787" y="3067"/>
                <a:ext cx="726" cy="40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1003" name="Rectangle 10"/>
              <p:cNvSpPr>
                <a:spLocks noChangeArrowheads="1"/>
              </p:cNvSpPr>
              <p:nvPr/>
            </p:nvSpPr>
            <p:spPr bwMode="auto">
              <a:xfrm>
                <a:off x="4513" y="3113"/>
                <a:ext cx="136" cy="31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40969" name="AutoShape 11"/>
            <p:cNvSpPr>
              <a:spLocks noChangeArrowheads="1"/>
            </p:cNvSpPr>
            <p:nvPr/>
          </p:nvSpPr>
          <p:spPr bwMode="auto">
            <a:xfrm>
              <a:off x="4330" y="3132"/>
              <a:ext cx="252" cy="233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0970" name="Line 12"/>
            <p:cNvSpPr>
              <a:spLocks noChangeShapeType="1"/>
            </p:cNvSpPr>
            <p:nvPr/>
          </p:nvSpPr>
          <p:spPr bwMode="auto">
            <a:xfrm>
              <a:off x="385" y="3444"/>
              <a:ext cx="33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71" name="Line 13"/>
            <p:cNvSpPr>
              <a:spLocks noChangeShapeType="1"/>
            </p:cNvSpPr>
            <p:nvPr/>
          </p:nvSpPr>
          <p:spPr bwMode="auto">
            <a:xfrm>
              <a:off x="427" y="2899"/>
              <a:ext cx="44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72" name="Line 14"/>
            <p:cNvSpPr>
              <a:spLocks noChangeShapeType="1"/>
            </p:cNvSpPr>
            <p:nvPr/>
          </p:nvSpPr>
          <p:spPr bwMode="auto">
            <a:xfrm>
              <a:off x="419" y="2338"/>
              <a:ext cx="1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73" name="Line 15"/>
            <p:cNvSpPr>
              <a:spLocks noChangeShapeType="1"/>
            </p:cNvSpPr>
            <p:nvPr/>
          </p:nvSpPr>
          <p:spPr bwMode="auto">
            <a:xfrm flipV="1">
              <a:off x="5128" y="2899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74" name="Line 16"/>
            <p:cNvSpPr>
              <a:spLocks noChangeShapeType="1"/>
            </p:cNvSpPr>
            <p:nvPr/>
          </p:nvSpPr>
          <p:spPr bwMode="auto">
            <a:xfrm>
              <a:off x="4497" y="3444"/>
              <a:ext cx="9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0975" name="Group 17"/>
            <p:cNvGrpSpPr>
              <a:grpSpLocks/>
            </p:cNvGrpSpPr>
            <p:nvPr/>
          </p:nvGrpSpPr>
          <p:grpSpPr bwMode="auto">
            <a:xfrm>
              <a:off x="1476" y="2938"/>
              <a:ext cx="1302" cy="431"/>
              <a:chOff x="1156" y="2931"/>
              <a:chExt cx="1407" cy="502"/>
            </a:xfrm>
          </p:grpSpPr>
          <p:sp>
            <p:nvSpPr>
              <p:cNvPr id="40993" name="Rectangle 18"/>
              <p:cNvSpPr>
                <a:spLocks noChangeArrowheads="1"/>
              </p:cNvSpPr>
              <p:nvPr/>
            </p:nvSpPr>
            <p:spPr bwMode="auto">
              <a:xfrm>
                <a:off x="1247" y="2931"/>
                <a:ext cx="1134" cy="49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994" name="Rectangle 19"/>
              <p:cNvSpPr>
                <a:spLocks noChangeArrowheads="1"/>
              </p:cNvSpPr>
              <p:nvPr/>
            </p:nvSpPr>
            <p:spPr bwMode="auto">
              <a:xfrm>
                <a:off x="2381" y="2976"/>
                <a:ext cx="136" cy="40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995" name="AutoShape 20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996" name="AutoShape 21"/>
              <p:cNvSpPr>
                <a:spLocks noChangeArrowheads="1"/>
              </p:cNvSpPr>
              <p:nvPr/>
            </p:nvSpPr>
            <p:spPr bwMode="auto">
              <a:xfrm>
                <a:off x="1156" y="3339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997" name="AutoShape 22"/>
              <p:cNvSpPr>
                <a:spLocks noChangeArrowheads="1"/>
              </p:cNvSpPr>
              <p:nvPr/>
            </p:nvSpPr>
            <p:spPr bwMode="auto">
              <a:xfrm>
                <a:off x="2472" y="2976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998" name="AutoShape 23"/>
              <p:cNvSpPr>
                <a:spLocks noChangeArrowheads="1"/>
              </p:cNvSpPr>
              <p:nvPr/>
            </p:nvSpPr>
            <p:spPr bwMode="auto">
              <a:xfrm>
                <a:off x="2472" y="3294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999" name="AutoShape 24"/>
              <p:cNvSpPr>
                <a:spLocks noChangeArrowheads="1"/>
              </p:cNvSpPr>
              <p:nvPr/>
            </p:nvSpPr>
            <p:spPr bwMode="auto">
              <a:xfrm>
                <a:off x="1292" y="3113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1000" name="AutoShape 25"/>
              <p:cNvSpPr>
                <a:spLocks noChangeArrowheads="1"/>
              </p:cNvSpPr>
              <p:nvPr/>
            </p:nvSpPr>
            <p:spPr bwMode="auto">
              <a:xfrm>
                <a:off x="2245" y="3294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1001" name="AutoShape 26"/>
              <p:cNvSpPr>
                <a:spLocks noChangeArrowheads="1"/>
              </p:cNvSpPr>
              <p:nvPr/>
            </p:nvSpPr>
            <p:spPr bwMode="auto">
              <a:xfrm>
                <a:off x="2245" y="2976"/>
                <a:ext cx="91" cy="94"/>
              </a:xfrm>
              <a:prstGeom prst="star16">
                <a:avLst>
                  <a:gd name="adj" fmla="val 375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40976" name="Oval 27"/>
            <p:cNvSpPr>
              <a:spLocks noChangeArrowheads="1"/>
            </p:cNvSpPr>
            <p:nvPr/>
          </p:nvSpPr>
          <p:spPr bwMode="auto">
            <a:xfrm>
              <a:off x="2819" y="2938"/>
              <a:ext cx="588" cy="3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0977" name="Rectangle 28"/>
            <p:cNvSpPr>
              <a:spLocks noChangeArrowheads="1"/>
            </p:cNvSpPr>
            <p:nvPr/>
          </p:nvSpPr>
          <p:spPr bwMode="auto">
            <a:xfrm>
              <a:off x="2232" y="3365"/>
              <a:ext cx="167" cy="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0978" name="Freeform 29"/>
            <p:cNvSpPr>
              <a:spLocks/>
            </p:cNvSpPr>
            <p:nvPr/>
          </p:nvSpPr>
          <p:spPr bwMode="auto">
            <a:xfrm>
              <a:off x="2358" y="3132"/>
              <a:ext cx="797" cy="480"/>
            </a:xfrm>
            <a:custGeom>
              <a:avLst/>
              <a:gdLst>
                <a:gd name="T0" fmla="*/ 0 w 862"/>
                <a:gd name="T1" fmla="*/ 230 h 559"/>
                <a:gd name="T2" fmla="*/ 72 w 862"/>
                <a:gd name="T3" fmla="*/ 344 h 559"/>
                <a:gd name="T4" fmla="*/ 359 w 862"/>
                <a:gd name="T5" fmla="*/ 288 h 559"/>
                <a:gd name="T6" fmla="*/ 681 w 862"/>
                <a:gd name="T7" fmla="*/ 0 h 5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2" h="559">
                  <a:moveTo>
                    <a:pt x="0" y="363"/>
                  </a:moveTo>
                  <a:cubicBezTo>
                    <a:pt x="7" y="446"/>
                    <a:pt x="15" y="529"/>
                    <a:pt x="91" y="544"/>
                  </a:cubicBezTo>
                  <a:cubicBezTo>
                    <a:pt x="167" y="559"/>
                    <a:pt x="325" y="545"/>
                    <a:pt x="454" y="454"/>
                  </a:cubicBezTo>
                  <a:cubicBezTo>
                    <a:pt x="583" y="363"/>
                    <a:pt x="722" y="181"/>
                    <a:pt x="86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79" name="Freeform 30"/>
            <p:cNvSpPr>
              <a:spLocks/>
            </p:cNvSpPr>
            <p:nvPr/>
          </p:nvSpPr>
          <p:spPr bwMode="auto">
            <a:xfrm>
              <a:off x="2309" y="3042"/>
              <a:ext cx="1980" cy="706"/>
            </a:xfrm>
            <a:custGeom>
              <a:avLst/>
              <a:gdLst>
                <a:gd name="T0" fmla="*/ 6 w 2140"/>
                <a:gd name="T1" fmla="*/ 295 h 824"/>
                <a:gd name="T2" fmla="*/ 6 w 2140"/>
                <a:gd name="T3" fmla="*/ 352 h 824"/>
                <a:gd name="T4" fmla="*/ 42 w 2140"/>
                <a:gd name="T5" fmla="*/ 494 h 824"/>
                <a:gd name="T6" fmla="*/ 257 w 2140"/>
                <a:gd name="T7" fmla="*/ 494 h 824"/>
                <a:gd name="T8" fmla="*/ 473 w 2140"/>
                <a:gd name="T9" fmla="*/ 352 h 824"/>
                <a:gd name="T10" fmla="*/ 1120 w 2140"/>
                <a:gd name="T11" fmla="*/ 95 h 824"/>
                <a:gd name="T12" fmla="*/ 1443 w 2140"/>
                <a:gd name="T13" fmla="*/ 9 h 824"/>
                <a:gd name="T14" fmla="*/ 1695 w 2140"/>
                <a:gd name="T15" fmla="*/ 39 h 8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40" h="824">
                  <a:moveTo>
                    <a:pt x="8" y="469"/>
                  </a:moveTo>
                  <a:cubicBezTo>
                    <a:pt x="4" y="488"/>
                    <a:pt x="1" y="507"/>
                    <a:pt x="8" y="560"/>
                  </a:cubicBezTo>
                  <a:cubicBezTo>
                    <a:pt x="15" y="613"/>
                    <a:pt x="0" y="748"/>
                    <a:pt x="53" y="786"/>
                  </a:cubicBezTo>
                  <a:cubicBezTo>
                    <a:pt x="106" y="824"/>
                    <a:pt x="234" y="824"/>
                    <a:pt x="325" y="786"/>
                  </a:cubicBezTo>
                  <a:cubicBezTo>
                    <a:pt x="416" y="748"/>
                    <a:pt x="416" y="666"/>
                    <a:pt x="597" y="560"/>
                  </a:cubicBezTo>
                  <a:cubicBezTo>
                    <a:pt x="778" y="454"/>
                    <a:pt x="1210" y="242"/>
                    <a:pt x="1414" y="151"/>
                  </a:cubicBezTo>
                  <a:cubicBezTo>
                    <a:pt x="1618" y="60"/>
                    <a:pt x="1701" y="30"/>
                    <a:pt x="1822" y="15"/>
                  </a:cubicBezTo>
                  <a:cubicBezTo>
                    <a:pt x="1943" y="0"/>
                    <a:pt x="2041" y="30"/>
                    <a:pt x="2140" y="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0980" name="Group 31"/>
            <p:cNvGrpSpPr>
              <a:grpSpLocks/>
            </p:cNvGrpSpPr>
            <p:nvPr/>
          </p:nvGrpSpPr>
          <p:grpSpPr bwMode="auto">
            <a:xfrm rot="-8690484">
              <a:off x="3155" y="2976"/>
              <a:ext cx="52" cy="217"/>
              <a:chOff x="1111" y="1298"/>
              <a:chExt cx="136" cy="408"/>
            </a:xfrm>
          </p:grpSpPr>
          <p:sp>
            <p:nvSpPr>
              <p:cNvPr id="40989" name="Line 32"/>
              <p:cNvSpPr>
                <a:spLocks noChangeShapeType="1"/>
              </p:cNvSpPr>
              <p:nvPr/>
            </p:nvSpPr>
            <p:spPr bwMode="auto">
              <a:xfrm>
                <a:off x="1111" y="1298"/>
                <a:ext cx="45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90" name="Line 33"/>
              <p:cNvSpPr>
                <a:spLocks noChangeShapeType="1"/>
              </p:cNvSpPr>
              <p:nvPr/>
            </p:nvSpPr>
            <p:spPr bwMode="auto">
              <a:xfrm flipH="1">
                <a:off x="1156" y="1298"/>
                <a:ext cx="91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91" name="Line 34"/>
              <p:cNvSpPr>
                <a:spLocks noChangeShapeType="1"/>
              </p:cNvSpPr>
              <p:nvPr/>
            </p:nvSpPr>
            <p:spPr bwMode="auto">
              <a:xfrm flipH="1">
                <a:off x="1156" y="1298"/>
                <a:ext cx="91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92" name="Line 35"/>
              <p:cNvSpPr>
                <a:spLocks noChangeShapeType="1"/>
              </p:cNvSpPr>
              <p:nvPr/>
            </p:nvSpPr>
            <p:spPr bwMode="auto">
              <a:xfrm>
                <a:off x="1111" y="1298"/>
                <a:ext cx="45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0981" name="Group 36"/>
            <p:cNvGrpSpPr>
              <a:grpSpLocks/>
            </p:cNvGrpSpPr>
            <p:nvPr/>
          </p:nvGrpSpPr>
          <p:grpSpPr bwMode="auto">
            <a:xfrm rot="6214503">
              <a:off x="4256" y="3004"/>
              <a:ext cx="157" cy="259"/>
              <a:chOff x="1111" y="1298"/>
              <a:chExt cx="136" cy="408"/>
            </a:xfrm>
          </p:grpSpPr>
          <p:sp>
            <p:nvSpPr>
              <p:cNvPr id="40985" name="Line 37"/>
              <p:cNvSpPr>
                <a:spLocks noChangeShapeType="1"/>
              </p:cNvSpPr>
              <p:nvPr/>
            </p:nvSpPr>
            <p:spPr bwMode="auto">
              <a:xfrm>
                <a:off x="1111" y="1298"/>
                <a:ext cx="45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6" name="Line 38"/>
              <p:cNvSpPr>
                <a:spLocks noChangeShapeType="1"/>
              </p:cNvSpPr>
              <p:nvPr/>
            </p:nvSpPr>
            <p:spPr bwMode="auto">
              <a:xfrm flipH="1">
                <a:off x="1156" y="1298"/>
                <a:ext cx="91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7" name="Line 39"/>
              <p:cNvSpPr>
                <a:spLocks noChangeShapeType="1"/>
              </p:cNvSpPr>
              <p:nvPr/>
            </p:nvSpPr>
            <p:spPr bwMode="auto">
              <a:xfrm flipH="1">
                <a:off x="1156" y="1298"/>
                <a:ext cx="91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8" name="Line 40"/>
              <p:cNvSpPr>
                <a:spLocks noChangeShapeType="1"/>
              </p:cNvSpPr>
              <p:nvPr/>
            </p:nvSpPr>
            <p:spPr bwMode="auto">
              <a:xfrm>
                <a:off x="1111" y="1298"/>
                <a:ext cx="45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40982" name="Picture 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" y="1342"/>
              <a:ext cx="104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3" name="Oval 42"/>
            <p:cNvSpPr>
              <a:spLocks noChangeArrowheads="1"/>
            </p:cNvSpPr>
            <p:nvPr/>
          </p:nvSpPr>
          <p:spPr bwMode="auto">
            <a:xfrm>
              <a:off x="1183" y="2666"/>
              <a:ext cx="3399" cy="1050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0984" name="Line 44"/>
            <p:cNvSpPr>
              <a:spLocks noChangeShapeType="1"/>
            </p:cNvSpPr>
            <p:nvPr/>
          </p:nvSpPr>
          <p:spPr bwMode="auto">
            <a:xfrm>
              <a:off x="2808" y="2340"/>
              <a:ext cx="26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963" name="Text Box 45"/>
          <p:cNvSpPr txBox="1">
            <a:spLocks noChangeArrowheads="1"/>
          </p:cNvSpPr>
          <p:nvPr/>
        </p:nvSpPr>
        <p:spPr bwMode="auto">
          <a:xfrm>
            <a:off x="1928813" y="1101725"/>
            <a:ext cx="537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Dreiteilung des TH-Einsatzes (Fortsetzung)</a:t>
            </a:r>
          </a:p>
        </p:txBody>
      </p:sp>
      <p:sp>
        <p:nvSpPr>
          <p:cNvPr id="40964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7538" y="6237288"/>
            <a:ext cx="1739900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Dreiteilung des TH-Einsatzes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80"/>
          <p:cNvGrpSpPr>
            <a:grpSpLocks/>
          </p:cNvGrpSpPr>
          <p:nvPr/>
        </p:nvGrpSpPr>
        <p:grpSpPr bwMode="auto">
          <a:xfrm>
            <a:off x="468313" y="1052513"/>
            <a:ext cx="8278812" cy="600075"/>
            <a:chOff x="295" y="845"/>
            <a:chExt cx="5215" cy="378"/>
          </a:xfrm>
        </p:grpSpPr>
        <p:sp>
          <p:nvSpPr>
            <p:cNvPr id="5181" name="Text Box 89"/>
            <p:cNvSpPr txBox="1">
              <a:spLocks noChangeArrowheads="1"/>
            </p:cNvSpPr>
            <p:nvPr/>
          </p:nvSpPr>
          <p:spPr bwMode="auto">
            <a:xfrm>
              <a:off x="4182" y="935"/>
              <a:ext cx="1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82" name="Rectangle 90"/>
            <p:cNvSpPr>
              <a:spLocks noChangeArrowheads="1"/>
            </p:cNvSpPr>
            <p:nvPr/>
          </p:nvSpPr>
          <p:spPr bwMode="auto">
            <a:xfrm>
              <a:off x="295" y="845"/>
              <a:ext cx="5159" cy="271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83" name="Line 91"/>
            <p:cNvSpPr>
              <a:spLocks noChangeShapeType="1"/>
            </p:cNvSpPr>
            <p:nvPr/>
          </p:nvSpPr>
          <p:spPr bwMode="auto">
            <a:xfrm>
              <a:off x="1610" y="845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4" name="Text Box 112"/>
            <p:cNvSpPr txBox="1">
              <a:spLocks noChangeArrowheads="1"/>
            </p:cNvSpPr>
            <p:nvPr/>
          </p:nvSpPr>
          <p:spPr bwMode="auto">
            <a:xfrm>
              <a:off x="415" y="866"/>
              <a:ext cx="10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/>
                <a:t>Einsatzbeispiel:</a:t>
              </a:r>
            </a:p>
          </p:txBody>
        </p:sp>
        <p:sp>
          <p:nvSpPr>
            <p:cNvPr id="5185" name="Text Box 113"/>
            <p:cNvSpPr txBox="1">
              <a:spLocks noChangeArrowheads="1"/>
            </p:cNvSpPr>
            <p:nvPr/>
          </p:nvSpPr>
          <p:spPr bwMode="auto">
            <a:xfrm>
              <a:off x="1929" y="866"/>
              <a:ext cx="14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/>
                <a:t>PSA erweitern durch:</a:t>
              </a:r>
            </a:p>
          </p:txBody>
        </p:sp>
        <p:sp>
          <p:nvSpPr>
            <p:cNvPr id="5186" name="Text Box 114"/>
            <p:cNvSpPr txBox="1">
              <a:spLocks noChangeArrowheads="1"/>
            </p:cNvSpPr>
            <p:nvPr/>
          </p:nvSpPr>
          <p:spPr bwMode="auto">
            <a:xfrm>
              <a:off x="4105" y="860"/>
              <a:ext cx="8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/>
                <a:t>Anmerkung:</a:t>
              </a:r>
            </a:p>
          </p:txBody>
        </p:sp>
        <p:sp>
          <p:nvSpPr>
            <p:cNvPr id="5187" name="Line 115"/>
            <p:cNvSpPr>
              <a:spLocks noChangeShapeType="1"/>
            </p:cNvSpPr>
            <p:nvPr/>
          </p:nvSpPr>
          <p:spPr bwMode="auto">
            <a:xfrm>
              <a:off x="3696" y="845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3498" name="Group 202"/>
          <p:cNvGrpSpPr>
            <a:grpSpLocks/>
          </p:cNvGrpSpPr>
          <p:nvPr/>
        </p:nvGrpSpPr>
        <p:grpSpPr bwMode="auto">
          <a:xfrm>
            <a:off x="458788" y="1430338"/>
            <a:ext cx="8207375" cy="727075"/>
            <a:chOff x="289" y="901"/>
            <a:chExt cx="5170" cy="458"/>
          </a:xfrm>
        </p:grpSpPr>
        <p:sp>
          <p:nvSpPr>
            <p:cNvPr id="5175" name="Rectangle 95"/>
            <p:cNvSpPr>
              <a:spLocks noChangeArrowheads="1"/>
            </p:cNvSpPr>
            <p:nvPr/>
          </p:nvSpPr>
          <p:spPr bwMode="auto">
            <a:xfrm>
              <a:off x="289" y="935"/>
              <a:ext cx="5170" cy="4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5176" name="Line 98"/>
            <p:cNvSpPr>
              <a:spLocks noChangeShapeType="1"/>
            </p:cNvSpPr>
            <p:nvPr/>
          </p:nvSpPr>
          <p:spPr bwMode="auto">
            <a:xfrm>
              <a:off x="3696" y="935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7" name="Text Box 117"/>
            <p:cNvSpPr txBox="1">
              <a:spLocks noChangeArrowheads="1"/>
            </p:cNvSpPr>
            <p:nvPr/>
          </p:nvSpPr>
          <p:spPr bwMode="auto">
            <a:xfrm>
              <a:off x="470" y="981"/>
              <a:ext cx="9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Verkehrsunfall</a:t>
              </a:r>
            </a:p>
          </p:txBody>
        </p:sp>
        <p:sp>
          <p:nvSpPr>
            <p:cNvPr id="5178" name="Text Box 118"/>
            <p:cNvSpPr txBox="1">
              <a:spLocks noChangeArrowheads="1"/>
            </p:cNvSpPr>
            <p:nvPr/>
          </p:nvSpPr>
          <p:spPr bwMode="auto">
            <a:xfrm>
              <a:off x="1967" y="936"/>
              <a:ext cx="123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Warnkleidung</a:t>
              </a:r>
            </a:p>
            <a:p>
              <a:r>
                <a:rPr lang="de-DE" altLang="de-DE" sz="1600" b="0"/>
                <a:t>Einweghandschuhe</a:t>
              </a:r>
            </a:p>
          </p:txBody>
        </p:sp>
        <p:sp>
          <p:nvSpPr>
            <p:cNvPr id="5179" name="Text Box 119"/>
            <p:cNvSpPr txBox="1">
              <a:spLocks noChangeArrowheads="1"/>
            </p:cNvSpPr>
            <p:nvPr/>
          </p:nvSpPr>
          <p:spPr bwMode="auto">
            <a:xfrm>
              <a:off x="3688" y="901"/>
              <a:ext cx="1759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Je nach Lage und eingesetz-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tem Gerät muss die PSA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nochmals ergänzt werden.</a:t>
              </a:r>
            </a:p>
          </p:txBody>
        </p:sp>
        <p:sp>
          <p:nvSpPr>
            <p:cNvPr id="5180" name="Line 122"/>
            <p:cNvSpPr>
              <a:spLocks noChangeShapeType="1"/>
            </p:cNvSpPr>
            <p:nvPr/>
          </p:nvSpPr>
          <p:spPr bwMode="auto">
            <a:xfrm>
              <a:off x="1610" y="935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3499" name="Group 203"/>
          <p:cNvGrpSpPr>
            <a:grpSpLocks/>
          </p:cNvGrpSpPr>
          <p:nvPr/>
        </p:nvGrpSpPr>
        <p:grpSpPr bwMode="auto">
          <a:xfrm>
            <a:off x="395288" y="2074863"/>
            <a:ext cx="8280400" cy="973137"/>
            <a:chOff x="249" y="1307"/>
            <a:chExt cx="5216" cy="613"/>
          </a:xfrm>
        </p:grpSpPr>
        <p:sp>
          <p:nvSpPr>
            <p:cNvPr id="5168" name="Rectangle 127"/>
            <p:cNvSpPr>
              <a:spLocks noChangeArrowheads="1"/>
            </p:cNvSpPr>
            <p:nvPr/>
          </p:nvSpPr>
          <p:spPr bwMode="auto">
            <a:xfrm>
              <a:off x="291" y="1339"/>
              <a:ext cx="5174" cy="5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5169" name="Line 128"/>
            <p:cNvSpPr>
              <a:spLocks noChangeShapeType="1"/>
            </p:cNvSpPr>
            <p:nvPr/>
          </p:nvSpPr>
          <p:spPr bwMode="auto">
            <a:xfrm>
              <a:off x="3698" y="133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0" name="Text Box 129"/>
            <p:cNvSpPr txBox="1">
              <a:spLocks noChangeArrowheads="1"/>
            </p:cNvSpPr>
            <p:nvPr/>
          </p:nvSpPr>
          <p:spPr bwMode="auto">
            <a:xfrm>
              <a:off x="472" y="1430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 sz="1600" b="0"/>
            </a:p>
          </p:txBody>
        </p:sp>
        <p:sp>
          <p:nvSpPr>
            <p:cNvPr id="5171" name="Text Box 130"/>
            <p:cNvSpPr txBox="1">
              <a:spLocks noChangeArrowheads="1"/>
            </p:cNvSpPr>
            <p:nvPr/>
          </p:nvSpPr>
          <p:spPr bwMode="auto">
            <a:xfrm>
              <a:off x="1645" y="1363"/>
              <a:ext cx="1979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Warnkleidung, Schnittschutzaus-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rüstung, Augen- Gesichts- und</a:t>
              </a:r>
            </a:p>
            <a:p>
              <a:pPr>
                <a:lnSpc>
                  <a:spcPct val="90000"/>
                </a:lnSpc>
              </a:pPr>
              <a:r>
                <a:rPr lang="de-DE" altLang="de-DE" sz="1600" b="0"/>
                <a:t>Gehörschutz</a:t>
              </a:r>
            </a:p>
          </p:txBody>
        </p:sp>
        <p:sp>
          <p:nvSpPr>
            <p:cNvPr id="5172" name="Text Box 131"/>
            <p:cNvSpPr txBox="1">
              <a:spLocks noChangeArrowheads="1"/>
            </p:cNvSpPr>
            <p:nvPr/>
          </p:nvSpPr>
          <p:spPr bwMode="auto">
            <a:xfrm>
              <a:off x="3690" y="1307"/>
              <a:ext cx="1765" cy="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Forsthelme sind nicht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vorgeschrieben, sie vereinen</a:t>
              </a:r>
            </a:p>
            <a:p>
              <a:pPr>
                <a:lnSpc>
                  <a:spcPct val="90000"/>
                </a:lnSpc>
              </a:pPr>
              <a:r>
                <a:rPr lang="de-DE" altLang="de-DE" sz="1600" b="0"/>
                <a:t>jedoch Augen- Gesichts und</a:t>
              </a:r>
            </a:p>
            <a:p>
              <a:pPr>
                <a:lnSpc>
                  <a:spcPct val="90000"/>
                </a:lnSpc>
              </a:pPr>
              <a:r>
                <a:rPr lang="de-DE" altLang="de-DE" sz="1600" b="0"/>
                <a:t>Gehörschutz.</a:t>
              </a:r>
            </a:p>
          </p:txBody>
        </p:sp>
        <p:sp>
          <p:nvSpPr>
            <p:cNvPr id="5173" name="Line 132"/>
            <p:cNvSpPr>
              <a:spLocks noChangeShapeType="1"/>
            </p:cNvSpPr>
            <p:nvPr/>
          </p:nvSpPr>
          <p:spPr bwMode="auto">
            <a:xfrm>
              <a:off x="1612" y="133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Text Box 123"/>
            <p:cNvSpPr txBox="1">
              <a:spLocks noChangeArrowheads="1"/>
            </p:cNvSpPr>
            <p:nvPr/>
          </p:nvSpPr>
          <p:spPr bwMode="auto">
            <a:xfrm>
              <a:off x="249" y="1343"/>
              <a:ext cx="1417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Baum auf PKW </a:t>
              </a:r>
            </a:p>
            <a:p>
              <a:r>
                <a:rPr lang="de-DE" altLang="de-DE" sz="1600" b="0"/>
                <a:t>(Person eingeklemmt),</a:t>
              </a:r>
            </a:p>
            <a:p>
              <a:pPr>
                <a:lnSpc>
                  <a:spcPct val="90000"/>
                </a:lnSpc>
              </a:pPr>
              <a:r>
                <a:rPr lang="de-DE" altLang="de-DE" sz="1600" b="0"/>
                <a:t>Kettensägeneinsatz</a:t>
              </a:r>
            </a:p>
          </p:txBody>
        </p:sp>
      </p:grpSp>
      <p:grpSp>
        <p:nvGrpSpPr>
          <p:cNvPr id="183440" name="Group 144"/>
          <p:cNvGrpSpPr>
            <a:grpSpLocks/>
          </p:cNvGrpSpPr>
          <p:nvPr/>
        </p:nvGrpSpPr>
        <p:grpSpPr bwMode="auto">
          <a:xfrm>
            <a:off x="411163" y="2968625"/>
            <a:ext cx="8264525" cy="584200"/>
            <a:chOff x="259" y="2181"/>
            <a:chExt cx="5206" cy="368"/>
          </a:xfrm>
        </p:grpSpPr>
        <p:sp>
          <p:nvSpPr>
            <p:cNvPr id="5161" name="Rectangle 137"/>
            <p:cNvSpPr>
              <a:spLocks noChangeArrowheads="1"/>
            </p:cNvSpPr>
            <p:nvPr/>
          </p:nvSpPr>
          <p:spPr bwMode="auto">
            <a:xfrm>
              <a:off x="291" y="2192"/>
              <a:ext cx="5174" cy="3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5162" name="Line 138"/>
            <p:cNvSpPr>
              <a:spLocks noChangeShapeType="1"/>
            </p:cNvSpPr>
            <p:nvPr/>
          </p:nvSpPr>
          <p:spPr bwMode="auto">
            <a:xfrm flipH="1">
              <a:off x="3696" y="2192"/>
              <a:ext cx="2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3" name="Text Box 139"/>
            <p:cNvSpPr txBox="1">
              <a:spLocks noChangeArrowheads="1"/>
            </p:cNvSpPr>
            <p:nvPr/>
          </p:nvSpPr>
          <p:spPr bwMode="auto">
            <a:xfrm>
              <a:off x="472" y="2283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 sz="1600" b="0"/>
            </a:p>
          </p:txBody>
        </p:sp>
        <p:sp>
          <p:nvSpPr>
            <p:cNvPr id="5164" name="Text Box 140"/>
            <p:cNvSpPr txBox="1">
              <a:spLocks noChangeArrowheads="1"/>
            </p:cNvSpPr>
            <p:nvPr/>
          </p:nvSpPr>
          <p:spPr bwMode="auto">
            <a:xfrm>
              <a:off x="1645" y="2216"/>
              <a:ext cx="8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Warnkleidung</a:t>
              </a:r>
            </a:p>
          </p:txBody>
        </p:sp>
        <p:sp>
          <p:nvSpPr>
            <p:cNvPr id="5165" name="Text Box 141"/>
            <p:cNvSpPr txBox="1">
              <a:spLocks noChangeArrowheads="1"/>
            </p:cNvSpPr>
            <p:nvPr/>
          </p:nvSpPr>
          <p:spPr bwMode="auto">
            <a:xfrm>
              <a:off x="3690" y="2184"/>
              <a:ext cx="8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Augenschutz</a:t>
              </a:r>
            </a:p>
          </p:txBody>
        </p:sp>
        <p:sp>
          <p:nvSpPr>
            <p:cNvPr id="5166" name="Line 142"/>
            <p:cNvSpPr>
              <a:spLocks noChangeShapeType="1"/>
            </p:cNvSpPr>
            <p:nvPr/>
          </p:nvSpPr>
          <p:spPr bwMode="auto">
            <a:xfrm flipH="1">
              <a:off x="1610" y="2192"/>
              <a:ext cx="2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7" name="Text Box 143"/>
            <p:cNvSpPr txBox="1">
              <a:spLocks noChangeArrowheads="1"/>
            </p:cNvSpPr>
            <p:nvPr/>
          </p:nvSpPr>
          <p:spPr bwMode="auto">
            <a:xfrm>
              <a:off x="259" y="2181"/>
              <a:ext cx="9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Auslaufende </a:t>
              </a:r>
            </a:p>
            <a:p>
              <a:r>
                <a:rPr lang="de-DE" altLang="de-DE" sz="1600" b="0"/>
                <a:t>Betriebsstoffe</a:t>
              </a:r>
            </a:p>
          </p:txBody>
        </p:sp>
      </p:grpSp>
      <p:grpSp>
        <p:nvGrpSpPr>
          <p:cNvPr id="183466" name="Group 170"/>
          <p:cNvGrpSpPr>
            <a:grpSpLocks/>
          </p:cNvGrpSpPr>
          <p:nvPr/>
        </p:nvGrpSpPr>
        <p:grpSpPr bwMode="auto">
          <a:xfrm>
            <a:off x="411163" y="3471863"/>
            <a:ext cx="8261350" cy="762000"/>
            <a:chOff x="259" y="2414"/>
            <a:chExt cx="5204" cy="480"/>
          </a:xfrm>
        </p:grpSpPr>
        <p:sp>
          <p:nvSpPr>
            <p:cNvPr id="5155" name="Rectangle 146"/>
            <p:cNvSpPr>
              <a:spLocks noChangeArrowheads="1"/>
            </p:cNvSpPr>
            <p:nvPr/>
          </p:nvSpPr>
          <p:spPr bwMode="auto">
            <a:xfrm>
              <a:off x="289" y="2440"/>
              <a:ext cx="5174" cy="4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5156" name="Text Box 150"/>
            <p:cNvSpPr txBox="1">
              <a:spLocks noChangeArrowheads="1"/>
            </p:cNvSpPr>
            <p:nvPr/>
          </p:nvSpPr>
          <p:spPr bwMode="auto">
            <a:xfrm>
              <a:off x="3694" y="2432"/>
              <a:ext cx="15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Brandschutz sicherstellen</a:t>
              </a:r>
            </a:p>
          </p:txBody>
        </p:sp>
        <p:sp>
          <p:nvSpPr>
            <p:cNvPr id="5157" name="Text Box 152"/>
            <p:cNvSpPr txBox="1">
              <a:spLocks noChangeArrowheads="1"/>
            </p:cNvSpPr>
            <p:nvPr/>
          </p:nvSpPr>
          <p:spPr bwMode="auto">
            <a:xfrm>
              <a:off x="259" y="2414"/>
              <a:ext cx="1383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Einsatz von Schneid-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brenner, Plasmagerät,</a:t>
              </a:r>
            </a:p>
            <a:p>
              <a:pPr>
                <a:lnSpc>
                  <a:spcPct val="90000"/>
                </a:lnSpc>
              </a:pPr>
              <a:r>
                <a:rPr lang="de-DE" altLang="de-DE" sz="1600" b="0"/>
                <a:t>Winkelschleifer</a:t>
              </a:r>
            </a:p>
          </p:txBody>
        </p:sp>
        <p:sp>
          <p:nvSpPr>
            <p:cNvPr id="5158" name="Line 159"/>
            <p:cNvSpPr>
              <a:spLocks noChangeShapeType="1"/>
            </p:cNvSpPr>
            <p:nvPr/>
          </p:nvSpPr>
          <p:spPr bwMode="auto">
            <a:xfrm flipH="1">
              <a:off x="1610" y="2432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9" name="Line 160"/>
            <p:cNvSpPr>
              <a:spLocks noChangeShapeType="1"/>
            </p:cNvSpPr>
            <p:nvPr/>
          </p:nvSpPr>
          <p:spPr bwMode="auto">
            <a:xfrm flipH="1">
              <a:off x="3696" y="242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0" name="Text Box 149"/>
            <p:cNvSpPr txBox="1">
              <a:spLocks noChangeArrowheads="1"/>
            </p:cNvSpPr>
            <p:nvPr/>
          </p:nvSpPr>
          <p:spPr bwMode="auto">
            <a:xfrm>
              <a:off x="1610" y="2420"/>
              <a:ext cx="2036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Warnkleidung im öffentlichen Ver-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kehrsraum, Lederschürze oder</a:t>
              </a:r>
            </a:p>
            <a:p>
              <a:pPr>
                <a:lnSpc>
                  <a:spcPct val="90000"/>
                </a:lnSpc>
              </a:pPr>
              <a:r>
                <a:rPr lang="de-DE" altLang="de-DE" sz="1600" b="0"/>
                <a:t>Lederbeinlinge, Augenschutz</a:t>
              </a:r>
            </a:p>
          </p:txBody>
        </p:sp>
      </p:grpSp>
      <p:grpSp>
        <p:nvGrpSpPr>
          <p:cNvPr id="183458" name="Group 162"/>
          <p:cNvGrpSpPr>
            <a:grpSpLocks/>
          </p:cNvGrpSpPr>
          <p:nvPr/>
        </p:nvGrpSpPr>
        <p:grpSpPr bwMode="auto">
          <a:xfrm>
            <a:off x="414338" y="4197350"/>
            <a:ext cx="8264525" cy="587375"/>
            <a:chOff x="259" y="2181"/>
            <a:chExt cx="5206" cy="370"/>
          </a:xfrm>
        </p:grpSpPr>
        <p:sp>
          <p:nvSpPr>
            <p:cNvPr id="5148" name="Rectangle 163"/>
            <p:cNvSpPr>
              <a:spLocks noChangeArrowheads="1"/>
            </p:cNvSpPr>
            <p:nvPr/>
          </p:nvSpPr>
          <p:spPr bwMode="auto">
            <a:xfrm>
              <a:off x="291" y="2192"/>
              <a:ext cx="5174" cy="3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5149" name="Line 164"/>
            <p:cNvSpPr>
              <a:spLocks noChangeShapeType="1"/>
            </p:cNvSpPr>
            <p:nvPr/>
          </p:nvSpPr>
          <p:spPr bwMode="auto">
            <a:xfrm flipH="1">
              <a:off x="3696" y="2192"/>
              <a:ext cx="2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0" name="Text Box 165"/>
            <p:cNvSpPr txBox="1">
              <a:spLocks noChangeArrowheads="1"/>
            </p:cNvSpPr>
            <p:nvPr/>
          </p:nvSpPr>
          <p:spPr bwMode="auto">
            <a:xfrm>
              <a:off x="472" y="2283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 sz="1600" b="0"/>
            </a:p>
          </p:txBody>
        </p:sp>
        <p:sp>
          <p:nvSpPr>
            <p:cNvPr id="5151" name="Text Box 166"/>
            <p:cNvSpPr txBox="1">
              <a:spLocks noChangeArrowheads="1"/>
            </p:cNvSpPr>
            <p:nvPr/>
          </p:nvSpPr>
          <p:spPr bwMode="auto">
            <a:xfrm>
              <a:off x="1645" y="2216"/>
              <a:ext cx="1767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Gummistiefel oder Wathosen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(Säureschutzhandschuhe)</a:t>
              </a:r>
            </a:p>
          </p:txBody>
        </p:sp>
        <p:sp>
          <p:nvSpPr>
            <p:cNvPr id="5152" name="Text Box 167"/>
            <p:cNvSpPr txBox="1">
              <a:spLocks noChangeArrowheads="1"/>
            </p:cNvSpPr>
            <p:nvPr/>
          </p:nvSpPr>
          <p:spPr bwMode="auto">
            <a:xfrm>
              <a:off x="3690" y="2184"/>
              <a:ext cx="1306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Achtung! Gefahr der 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               Elektrizität</a:t>
              </a:r>
            </a:p>
          </p:txBody>
        </p:sp>
        <p:sp>
          <p:nvSpPr>
            <p:cNvPr id="5153" name="Line 168"/>
            <p:cNvSpPr>
              <a:spLocks noChangeShapeType="1"/>
            </p:cNvSpPr>
            <p:nvPr/>
          </p:nvSpPr>
          <p:spPr bwMode="auto">
            <a:xfrm flipH="1">
              <a:off x="1610" y="2192"/>
              <a:ext cx="2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4" name="Text Box 169"/>
            <p:cNvSpPr txBox="1">
              <a:spLocks noChangeArrowheads="1"/>
            </p:cNvSpPr>
            <p:nvPr/>
          </p:nvSpPr>
          <p:spPr bwMode="auto">
            <a:xfrm>
              <a:off x="259" y="2181"/>
              <a:ext cx="1182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Wassereindrang in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Gebäuden</a:t>
              </a:r>
            </a:p>
          </p:txBody>
        </p:sp>
      </p:grpSp>
      <p:grpSp>
        <p:nvGrpSpPr>
          <p:cNvPr id="183478" name="Group 182"/>
          <p:cNvGrpSpPr>
            <a:grpSpLocks/>
          </p:cNvGrpSpPr>
          <p:nvPr/>
        </p:nvGrpSpPr>
        <p:grpSpPr bwMode="auto">
          <a:xfrm>
            <a:off x="395288" y="4652963"/>
            <a:ext cx="8377237" cy="741362"/>
            <a:chOff x="249" y="2931"/>
            <a:chExt cx="5277" cy="467"/>
          </a:xfrm>
        </p:grpSpPr>
        <p:sp>
          <p:nvSpPr>
            <p:cNvPr id="5142" name="Rectangle 172"/>
            <p:cNvSpPr>
              <a:spLocks noChangeArrowheads="1"/>
            </p:cNvSpPr>
            <p:nvPr/>
          </p:nvSpPr>
          <p:spPr bwMode="auto">
            <a:xfrm>
              <a:off x="292" y="2976"/>
              <a:ext cx="5174" cy="3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5143" name="Text Box 173"/>
            <p:cNvSpPr txBox="1">
              <a:spLocks noChangeArrowheads="1"/>
            </p:cNvSpPr>
            <p:nvPr/>
          </p:nvSpPr>
          <p:spPr bwMode="auto">
            <a:xfrm>
              <a:off x="3672" y="2937"/>
              <a:ext cx="1854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weitere Schutzkleidung nach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Erkundung, Schutzstufen 1-3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nach Gefahrstoffkonzept RLP</a:t>
              </a:r>
            </a:p>
          </p:txBody>
        </p:sp>
        <p:sp>
          <p:nvSpPr>
            <p:cNvPr id="5144" name="Text Box 174"/>
            <p:cNvSpPr txBox="1">
              <a:spLocks noChangeArrowheads="1"/>
            </p:cNvSpPr>
            <p:nvPr/>
          </p:nvSpPr>
          <p:spPr bwMode="auto">
            <a:xfrm>
              <a:off x="249" y="2931"/>
              <a:ext cx="86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auslaufende </a:t>
              </a:r>
            </a:p>
            <a:p>
              <a:r>
                <a:rPr lang="de-DE" altLang="de-DE" sz="1600" b="0"/>
                <a:t>Flüssigkeiten</a:t>
              </a:r>
            </a:p>
          </p:txBody>
        </p:sp>
        <p:sp>
          <p:nvSpPr>
            <p:cNvPr id="5145" name="Text Box 177"/>
            <p:cNvSpPr txBox="1">
              <a:spLocks noChangeArrowheads="1"/>
            </p:cNvSpPr>
            <p:nvPr/>
          </p:nvSpPr>
          <p:spPr bwMode="auto">
            <a:xfrm>
              <a:off x="1701" y="2976"/>
              <a:ext cx="1523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Gummistiefel,</a:t>
              </a:r>
            </a:p>
            <a:p>
              <a:pPr>
                <a:lnSpc>
                  <a:spcPct val="80000"/>
                </a:lnSpc>
              </a:pPr>
              <a:r>
                <a:rPr lang="de-DE" altLang="de-DE" sz="1600" b="0"/>
                <a:t>Säureschutzhandschuhe</a:t>
              </a:r>
            </a:p>
          </p:txBody>
        </p:sp>
        <p:sp>
          <p:nvSpPr>
            <p:cNvPr id="5146" name="Line 178"/>
            <p:cNvSpPr>
              <a:spLocks noChangeShapeType="1"/>
            </p:cNvSpPr>
            <p:nvPr/>
          </p:nvSpPr>
          <p:spPr bwMode="auto">
            <a:xfrm>
              <a:off x="1610" y="2988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7" name="Line 179"/>
            <p:cNvSpPr>
              <a:spLocks noChangeShapeType="1"/>
            </p:cNvSpPr>
            <p:nvPr/>
          </p:nvSpPr>
          <p:spPr bwMode="auto">
            <a:xfrm>
              <a:off x="3696" y="2988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3500" name="Group 204"/>
          <p:cNvGrpSpPr>
            <a:grpSpLocks/>
          </p:cNvGrpSpPr>
          <p:nvPr/>
        </p:nvGrpSpPr>
        <p:grpSpPr bwMode="auto">
          <a:xfrm>
            <a:off x="395288" y="5300663"/>
            <a:ext cx="8277225" cy="336550"/>
            <a:chOff x="249" y="3339"/>
            <a:chExt cx="5214" cy="212"/>
          </a:xfrm>
        </p:grpSpPr>
        <p:sp>
          <p:nvSpPr>
            <p:cNvPr id="5137" name="Rectangle 184"/>
            <p:cNvSpPr>
              <a:spLocks noChangeArrowheads="1"/>
            </p:cNvSpPr>
            <p:nvPr/>
          </p:nvSpPr>
          <p:spPr bwMode="auto">
            <a:xfrm>
              <a:off x="289" y="3355"/>
              <a:ext cx="5174" cy="1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183482" name="Text Box 186"/>
            <p:cNvSpPr txBox="1">
              <a:spLocks noChangeArrowheads="1"/>
            </p:cNvSpPr>
            <p:nvPr/>
          </p:nvSpPr>
          <p:spPr bwMode="auto">
            <a:xfrm>
              <a:off x="249" y="3339"/>
              <a:ext cx="129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altLang="de-DE" sz="1050" dirty="0" err="1"/>
                <a:t>Absturzgefährderter</a:t>
              </a:r>
              <a:r>
                <a:rPr lang="de-DE" altLang="de-DE" sz="1050" dirty="0"/>
                <a:t>  Bereich</a:t>
              </a:r>
            </a:p>
          </p:txBody>
        </p:sp>
        <p:sp>
          <p:nvSpPr>
            <p:cNvPr id="5139" name="Text Box 190"/>
            <p:cNvSpPr txBox="1">
              <a:spLocks noChangeArrowheads="1"/>
            </p:cNvSpPr>
            <p:nvPr/>
          </p:nvSpPr>
          <p:spPr bwMode="auto">
            <a:xfrm>
              <a:off x="1655" y="3339"/>
              <a:ext cx="17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Gerätesatz Absturzsicherung</a:t>
              </a:r>
            </a:p>
          </p:txBody>
        </p:sp>
        <p:sp>
          <p:nvSpPr>
            <p:cNvPr id="5140" name="Line 193"/>
            <p:cNvSpPr>
              <a:spLocks noChangeShapeType="1"/>
            </p:cNvSpPr>
            <p:nvPr/>
          </p:nvSpPr>
          <p:spPr bwMode="auto">
            <a:xfrm>
              <a:off x="1610" y="33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1" name="Line 194"/>
            <p:cNvSpPr>
              <a:spLocks noChangeShapeType="1"/>
            </p:cNvSpPr>
            <p:nvPr/>
          </p:nvSpPr>
          <p:spPr bwMode="auto">
            <a:xfrm>
              <a:off x="3696" y="335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3501" name="Group 205"/>
          <p:cNvGrpSpPr>
            <a:grpSpLocks/>
          </p:cNvGrpSpPr>
          <p:nvPr/>
        </p:nvGrpSpPr>
        <p:grpSpPr bwMode="auto">
          <a:xfrm>
            <a:off x="411163" y="5589588"/>
            <a:ext cx="8261350" cy="336550"/>
            <a:chOff x="259" y="3521"/>
            <a:chExt cx="5204" cy="212"/>
          </a:xfrm>
        </p:grpSpPr>
        <p:sp>
          <p:nvSpPr>
            <p:cNvPr id="5132" name="Rectangle 192"/>
            <p:cNvSpPr>
              <a:spLocks noChangeArrowheads="1"/>
            </p:cNvSpPr>
            <p:nvPr/>
          </p:nvSpPr>
          <p:spPr bwMode="auto">
            <a:xfrm>
              <a:off x="289" y="3533"/>
              <a:ext cx="5174" cy="1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5133" name="Line 195"/>
            <p:cNvSpPr>
              <a:spLocks noChangeShapeType="1"/>
            </p:cNvSpPr>
            <p:nvPr/>
          </p:nvSpPr>
          <p:spPr bwMode="auto">
            <a:xfrm>
              <a:off x="1610" y="353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4" name="Line 196"/>
            <p:cNvSpPr>
              <a:spLocks noChangeShapeType="1"/>
            </p:cNvSpPr>
            <p:nvPr/>
          </p:nvSpPr>
          <p:spPr bwMode="auto">
            <a:xfrm>
              <a:off x="3696" y="353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5" name="Text Box 197"/>
            <p:cNvSpPr txBox="1">
              <a:spLocks noChangeArrowheads="1"/>
            </p:cNvSpPr>
            <p:nvPr/>
          </p:nvSpPr>
          <p:spPr bwMode="auto">
            <a:xfrm>
              <a:off x="259" y="3521"/>
              <a:ext cx="13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Einsatz auf Gewässer</a:t>
              </a:r>
            </a:p>
          </p:txBody>
        </p:sp>
        <p:sp>
          <p:nvSpPr>
            <p:cNvPr id="5136" name="Text Box 198"/>
            <p:cNvSpPr txBox="1">
              <a:spLocks noChangeArrowheads="1"/>
            </p:cNvSpPr>
            <p:nvPr/>
          </p:nvSpPr>
          <p:spPr bwMode="auto">
            <a:xfrm>
              <a:off x="2048" y="3521"/>
              <a:ext cx="9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b="0"/>
                <a:t>Rettungsweste</a:t>
              </a:r>
            </a:p>
          </p:txBody>
        </p:sp>
      </p:grpSp>
      <p:sp>
        <p:nvSpPr>
          <p:cNvPr id="5131" name="Textfeld 1"/>
          <p:cNvSpPr txBox="1">
            <a:spLocks noChangeArrowheads="1"/>
          </p:cNvSpPr>
          <p:nvPr/>
        </p:nvSpPr>
        <p:spPr bwMode="auto">
          <a:xfrm>
            <a:off x="5835650" y="5356225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b="0"/>
              <a:t>Nur durch ausgebildetes Personal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4" name="Group 14"/>
          <p:cNvGrpSpPr>
            <a:grpSpLocks/>
          </p:cNvGrpSpPr>
          <p:nvPr/>
        </p:nvGrpSpPr>
        <p:grpSpPr bwMode="auto">
          <a:xfrm>
            <a:off x="1042988" y="1658938"/>
            <a:ext cx="7277100" cy="4360862"/>
            <a:chOff x="657" y="1045"/>
            <a:chExt cx="4584" cy="2747"/>
          </a:xfrm>
        </p:grpSpPr>
        <p:sp>
          <p:nvSpPr>
            <p:cNvPr id="41989" name="Text Box 4"/>
            <p:cNvSpPr txBox="1">
              <a:spLocks noChangeArrowheads="1"/>
            </p:cNvSpPr>
            <p:nvPr/>
          </p:nvSpPr>
          <p:spPr bwMode="auto">
            <a:xfrm>
              <a:off x="657" y="1817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 b="0"/>
                <a:t>oder</a:t>
              </a:r>
            </a:p>
          </p:txBody>
        </p:sp>
        <p:sp>
          <p:nvSpPr>
            <p:cNvPr id="41990" name="Text Box 5"/>
            <p:cNvSpPr txBox="1">
              <a:spLocks noChangeArrowheads="1"/>
            </p:cNvSpPr>
            <p:nvPr/>
          </p:nvSpPr>
          <p:spPr bwMode="auto">
            <a:xfrm>
              <a:off x="738" y="271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b="0"/>
                <a:t>+</a:t>
              </a:r>
            </a:p>
          </p:txBody>
        </p:sp>
        <p:graphicFrame>
          <p:nvGraphicFramePr>
            <p:cNvPr id="41991" name="Object 6"/>
            <p:cNvGraphicFramePr>
              <a:graphicFrameLocks noChangeAspect="1"/>
            </p:cNvGraphicFramePr>
            <p:nvPr/>
          </p:nvGraphicFramePr>
          <p:xfrm>
            <a:off x="1061" y="2021"/>
            <a:ext cx="2263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2" name="Bitmap" r:id="rId3" imgW="4038095" imgH="1476190" progId="Paint.Picture">
                    <p:embed/>
                  </p:oleObj>
                </mc:Choice>
                <mc:Fallback>
                  <p:oleObj name="Bitmap" r:id="rId3" imgW="4038095" imgH="1476190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1" y="2021"/>
                          <a:ext cx="2263" cy="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2" name="Object 7"/>
            <p:cNvGraphicFramePr>
              <a:graphicFrameLocks noChangeAspect="1"/>
            </p:cNvGraphicFramePr>
            <p:nvPr/>
          </p:nvGraphicFramePr>
          <p:xfrm>
            <a:off x="1061" y="2955"/>
            <a:ext cx="2263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3" name="Bitmap" r:id="rId5" imgW="3990476" imgH="1467055" progId="Paint.Picture">
                    <p:embed/>
                  </p:oleObj>
                </mc:Choice>
                <mc:Fallback>
                  <p:oleObj name="Bitmap" r:id="rId5" imgW="3990476" imgH="1467055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1" y="2955"/>
                          <a:ext cx="2263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3" name="Object 8"/>
            <p:cNvGraphicFramePr>
              <a:graphicFrameLocks noChangeAspect="1"/>
            </p:cNvGraphicFramePr>
            <p:nvPr/>
          </p:nvGraphicFramePr>
          <p:xfrm>
            <a:off x="1061" y="1045"/>
            <a:ext cx="2240" cy="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4" name="Bitmap" r:id="rId7" imgW="3990476" imgH="1476190" progId="Paint.Picture">
                    <p:embed/>
                  </p:oleObj>
                </mc:Choice>
                <mc:Fallback>
                  <p:oleObj name="Bitmap" r:id="rId7" imgW="3990476" imgH="1476190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1" y="1045"/>
                          <a:ext cx="2240" cy="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4" name="Text Box 9"/>
            <p:cNvSpPr txBox="1">
              <a:spLocks noChangeArrowheads="1"/>
            </p:cNvSpPr>
            <p:nvPr/>
          </p:nvSpPr>
          <p:spPr bwMode="auto">
            <a:xfrm>
              <a:off x="3486" y="1127"/>
              <a:ext cx="175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MLF (mit Zusatzbeladung),</a:t>
              </a:r>
            </a:p>
            <a:p>
              <a:pPr eaLnBrk="1" hangingPunct="1"/>
              <a:r>
                <a:rPr lang="de-DE" altLang="de-DE" sz="1600"/>
                <a:t>HLF 10, HLF 20</a:t>
              </a:r>
            </a:p>
          </p:txBody>
        </p:sp>
        <p:sp>
          <p:nvSpPr>
            <p:cNvPr id="41995" name="Text Box 10"/>
            <p:cNvSpPr txBox="1">
              <a:spLocks noChangeArrowheads="1"/>
            </p:cNvSpPr>
            <p:nvPr/>
          </p:nvSpPr>
          <p:spPr bwMode="auto">
            <a:xfrm>
              <a:off x="3446" y="2305"/>
              <a:ext cx="13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TSF, TSF-W, GW-TS</a:t>
              </a:r>
            </a:p>
          </p:txBody>
        </p:sp>
        <p:sp>
          <p:nvSpPr>
            <p:cNvPr id="41996" name="Text Box 11"/>
            <p:cNvSpPr txBox="1">
              <a:spLocks noChangeArrowheads="1"/>
            </p:cNvSpPr>
            <p:nvPr/>
          </p:nvSpPr>
          <p:spPr bwMode="auto">
            <a:xfrm>
              <a:off x="3446" y="3199"/>
              <a:ext cx="10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RW oder GW-G</a:t>
              </a:r>
            </a:p>
          </p:txBody>
        </p:sp>
      </p:grpSp>
      <p:sp>
        <p:nvSpPr>
          <p:cNvPr id="41987" name="Text Box 13"/>
          <p:cNvSpPr txBox="1">
            <a:spLocks noChangeArrowheads="1"/>
          </p:cNvSpPr>
          <p:nvPr/>
        </p:nvSpPr>
        <p:spPr bwMode="auto">
          <a:xfrm>
            <a:off x="3876675" y="1101725"/>
            <a:ext cx="1455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Fahrzeuge</a:t>
            </a:r>
          </a:p>
        </p:txBody>
      </p:sp>
      <p:sp>
        <p:nvSpPr>
          <p:cNvPr id="41988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124825" y="6308725"/>
            <a:ext cx="10191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Fahrzeuge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5027613" y="4756150"/>
            <a:ext cx="3865562" cy="8524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222212" name="Group 4"/>
          <p:cNvGrpSpPr>
            <a:grpSpLocks/>
          </p:cNvGrpSpPr>
          <p:nvPr/>
        </p:nvGrpSpPr>
        <p:grpSpPr bwMode="auto">
          <a:xfrm>
            <a:off x="971550" y="1589088"/>
            <a:ext cx="3268663" cy="2193233"/>
            <a:chOff x="158" y="663"/>
            <a:chExt cx="2450" cy="1634"/>
          </a:xfrm>
        </p:grpSpPr>
        <p:graphicFrame>
          <p:nvGraphicFramePr>
            <p:cNvPr id="6181" name="Object 5"/>
            <p:cNvGraphicFramePr>
              <a:graphicFrameLocks noChangeAspect="1"/>
            </p:cNvGraphicFramePr>
            <p:nvPr/>
          </p:nvGraphicFramePr>
          <p:xfrm>
            <a:off x="385" y="981"/>
            <a:ext cx="1336" cy="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" name="Photo Editor-Foto" r:id="rId3" imgW="2553056" imgH="2029108" progId="MSPhotoEd.3">
                    <p:embed/>
                  </p:oleObj>
                </mc:Choice>
                <mc:Fallback>
                  <p:oleObj name="Photo Editor-Foto" r:id="rId3" imgW="2553056" imgH="2029108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981"/>
                          <a:ext cx="1336" cy="1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2" name="AutoShape 6" descr="90%"/>
            <p:cNvSpPr>
              <a:spLocks noChangeArrowheads="1"/>
            </p:cNvSpPr>
            <p:nvPr/>
          </p:nvSpPr>
          <p:spPr bwMode="auto">
            <a:xfrm rot="539409">
              <a:off x="1519" y="1434"/>
              <a:ext cx="998" cy="499"/>
            </a:xfrm>
            <a:prstGeom prst="cube">
              <a:avLst>
                <a:gd name="adj" fmla="val 24954"/>
              </a:avLst>
            </a:prstGeom>
            <a:pattFill prst="pct90">
              <a:fgClr>
                <a:schemeClr val="bg2"/>
              </a:fgClr>
              <a:bgClr>
                <a:schemeClr val="hlink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83" name="Line 7"/>
            <p:cNvSpPr>
              <a:spLocks noChangeShapeType="1"/>
            </p:cNvSpPr>
            <p:nvPr/>
          </p:nvSpPr>
          <p:spPr bwMode="auto">
            <a:xfrm>
              <a:off x="249" y="1979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4" name="Line 8"/>
            <p:cNvSpPr>
              <a:spLocks noChangeShapeType="1"/>
            </p:cNvSpPr>
            <p:nvPr/>
          </p:nvSpPr>
          <p:spPr bwMode="auto">
            <a:xfrm flipH="1">
              <a:off x="1338" y="1888"/>
              <a:ext cx="136" cy="11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5" name="Line 9"/>
            <p:cNvSpPr>
              <a:spLocks noChangeShapeType="1"/>
            </p:cNvSpPr>
            <p:nvPr/>
          </p:nvSpPr>
          <p:spPr bwMode="auto">
            <a:xfrm flipH="1">
              <a:off x="1338" y="1979"/>
              <a:ext cx="318" cy="318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6" name="Line 10"/>
            <p:cNvSpPr>
              <a:spLocks noChangeShapeType="1"/>
            </p:cNvSpPr>
            <p:nvPr/>
          </p:nvSpPr>
          <p:spPr bwMode="auto">
            <a:xfrm flipH="1">
              <a:off x="158" y="1162"/>
              <a:ext cx="318" cy="31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7" name="Line 11"/>
            <p:cNvSpPr>
              <a:spLocks noChangeShapeType="1"/>
            </p:cNvSpPr>
            <p:nvPr/>
          </p:nvSpPr>
          <p:spPr bwMode="auto">
            <a:xfrm flipV="1">
              <a:off x="521" y="663"/>
              <a:ext cx="454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8" name="Line 12"/>
            <p:cNvSpPr>
              <a:spLocks noChangeShapeType="1"/>
            </p:cNvSpPr>
            <p:nvPr/>
          </p:nvSpPr>
          <p:spPr bwMode="auto">
            <a:xfrm>
              <a:off x="242" y="1399"/>
              <a:ext cx="1157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9" name="Line 13"/>
            <p:cNvSpPr>
              <a:spLocks noChangeShapeType="1"/>
            </p:cNvSpPr>
            <p:nvPr/>
          </p:nvSpPr>
          <p:spPr bwMode="auto">
            <a:xfrm>
              <a:off x="1406" y="197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0" name="Text Box 14"/>
            <p:cNvSpPr txBox="1">
              <a:spLocks noChangeArrowheads="1"/>
            </p:cNvSpPr>
            <p:nvPr/>
          </p:nvSpPr>
          <p:spPr bwMode="auto">
            <a:xfrm>
              <a:off x="929" y="708"/>
              <a:ext cx="40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/>
                <a:t>Kraft</a:t>
              </a:r>
            </a:p>
          </p:txBody>
        </p:sp>
        <p:sp>
          <p:nvSpPr>
            <p:cNvPr id="6191" name="Text Box 15"/>
            <p:cNvSpPr txBox="1">
              <a:spLocks noChangeArrowheads="1"/>
            </p:cNvSpPr>
            <p:nvPr/>
          </p:nvSpPr>
          <p:spPr bwMode="auto">
            <a:xfrm>
              <a:off x="158" y="1706"/>
              <a:ext cx="61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/>
                <a:t>Kraftarm</a:t>
              </a:r>
            </a:p>
          </p:txBody>
        </p:sp>
        <p:sp>
          <p:nvSpPr>
            <p:cNvPr id="6192" name="Text Box 16"/>
            <p:cNvSpPr txBox="1">
              <a:spLocks noChangeArrowheads="1"/>
            </p:cNvSpPr>
            <p:nvPr/>
          </p:nvSpPr>
          <p:spPr bwMode="auto">
            <a:xfrm>
              <a:off x="1631" y="1967"/>
              <a:ext cx="58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 dirty="0"/>
                <a:t>Lastarm</a:t>
              </a:r>
            </a:p>
          </p:txBody>
        </p:sp>
        <p:sp>
          <p:nvSpPr>
            <p:cNvPr id="6193" name="Text Box 17"/>
            <p:cNvSpPr txBox="1">
              <a:spLocks noChangeArrowheads="1"/>
            </p:cNvSpPr>
            <p:nvPr/>
          </p:nvSpPr>
          <p:spPr bwMode="auto">
            <a:xfrm>
              <a:off x="1053" y="980"/>
              <a:ext cx="121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400"/>
                <a:t>Einseitiger Hebel</a:t>
              </a:r>
            </a:p>
          </p:txBody>
        </p:sp>
      </p:grpSp>
      <p:grpSp>
        <p:nvGrpSpPr>
          <p:cNvPr id="222226" name="Group 18"/>
          <p:cNvGrpSpPr>
            <a:grpSpLocks/>
          </p:cNvGrpSpPr>
          <p:nvPr/>
        </p:nvGrpSpPr>
        <p:grpSpPr bwMode="auto">
          <a:xfrm>
            <a:off x="4362450" y="1711325"/>
            <a:ext cx="3871913" cy="2284413"/>
            <a:chOff x="2699" y="754"/>
            <a:chExt cx="2903" cy="1702"/>
          </a:xfrm>
        </p:grpSpPr>
        <p:graphicFrame>
          <p:nvGraphicFramePr>
            <p:cNvPr id="6168" name="Object 19"/>
            <p:cNvGraphicFramePr>
              <a:graphicFrameLocks noChangeAspect="1"/>
            </p:cNvGraphicFramePr>
            <p:nvPr/>
          </p:nvGraphicFramePr>
          <p:xfrm>
            <a:off x="2925" y="890"/>
            <a:ext cx="1361" cy="1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2" name="Photo Editor-Foto" r:id="rId5" imgW="2553056" imgH="2029108" progId="MSPhotoEd.3">
                    <p:embed/>
                  </p:oleObj>
                </mc:Choice>
                <mc:Fallback>
                  <p:oleObj name="Photo Editor-Foto" r:id="rId5" imgW="2553056" imgH="2029108" progId="MSPhotoEd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890"/>
                          <a:ext cx="1361" cy="10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Text Box 20"/>
            <p:cNvSpPr txBox="1">
              <a:spLocks noChangeArrowheads="1"/>
            </p:cNvSpPr>
            <p:nvPr/>
          </p:nvSpPr>
          <p:spPr bwMode="auto">
            <a:xfrm>
              <a:off x="2789" y="1660"/>
              <a:ext cx="61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/>
                <a:t>Kraftarm</a:t>
              </a:r>
            </a:p>
          </p:txBody>
        </p:sp>
        <p:sp>
          <p:nvSpPr>
            <p:cNvPr id="6170" name="Text Box 21"/>
            <p:cNvSpPr txBox="1">
              <a:spLocks noChangeArrowheads="1"/>
            </p:cNvSpPr>
            <p:nvPr/>
          </p:nvSpPr>
          <p:spPr bwMode="auto">
            <a:xfrm>
              <a:off x="3560" y="2251"/>
              <a:ext cx="58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/>
                <a:t>Lastarm</a:t>
              </a:r>
            </a:p>
          </p:txBody>
        </p:sp>
        <p:sp>
          <p:nvSpPr>
            <p:cNvPr id="6171" name="Text Box 22"/>
            <p:cNvSpPr txBox="1">
              <a:spLocks noChangeArrowheads="1"/>
            </p:cNvSpPr>
            <p:nvPr/>
          </p:nvSpPr>
          <p:spPr bwMode="auto">
            <a:xfrm>
              <a:off x="3335" y="799"/>
              <a:ext cx="40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/>
                <a:t>Kraft</a:t>
              </a:r>
            </a:p>
          </p:txBody>
        </p:sp>
        <p:sp>
          <p:nvSpPr>
            <p:cNvPr id="6172" name="AutoShape 23" descr="90%"/>
            <p:cNvSpPr>
              <a:spLocks noChangeArrowheads="1"/>
            </p:cNvSpPr>
            <p:nvPr/>
          </p:nvSpPr>
          <p:spPr bwMode="auto">
            <a:xfrm rot="471551">
              <a:off x="4241" y="1434"/>
              <a:ext cx="998" cy="499"/>
            </a:xfrm>
            <a:prstGeom prst="cube">
              <a:avLst>
                <a:gd name="adj" fmla="val 24954"/>
              </a:avLst>
            </a:prstGeom>
            <a:pattFill prst="pct90">
              <a:fgClr>
                <a:schemeClr val="bg2"/>
              </a:fgClr>
              <a:bgClr>
                <a:schemeClr val="hlink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3152" y="1979"/>
              <a:ext cx="2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4" name="AutoShape 25"/>
            <p:cNvSpPr>
              <a:spLocks noChangeArrowheads="1"/>
            </p:cNvSpPr>
            <p:nvPr/>
          </p:nvSpPr>
          <p:spPr bwMode="auto">
            <a:xfrm>
              <a:off x="4059" y="1888"/>
              <a:ext cx="136" cy="91"/>
            </a:xfrm>
            <a:prstGeom prst="cube">
              <a:avLst>
                <a:gd name="adj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75" name="Line 26"/>
            <p:cNvSpPr>
              <a:spLocks noChangeShapeType="1"/>
            </p:cNvSpPr>
            <p:nvPr/>
          </p:nvSpPr>
          <p:spPr bwMode="auto">
            <a:xfrm flipH="1">
              <a:off x="3878" y="1888"/>
              <a:ext cx="363" cy="363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6" name="Line 27"/>
            <p:cNvSpPr>
              <a:spLocks noChangeShapeType="1"/>
            </p:cNvSpPr>
            <p:nvPr/>
          </p:nvSpPr>
          <p:spPr bwMode="auto">
            <a:xfrm flipH="1">
              <a:off x="3787" y="1888"/>
              <a:ext cx="318" cy="318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7" name="Line 28"/>
            <p:cNvSpPr>
              <a:spLocks noChangeShapeType="1"/>
            </p:cNvSpPr>
            <p:nvPr/>
          </p:nvSpPr>
          <p:spPr bwMode="auto">
            <a:xfrm flipH="1">
              <a:off x="2699" y="1117"/>
              <a:ext cx="318" cy="318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8" name="Line 29"/>
            <p:cNvSpPr>
              <a:spLocks noChangeShapeType="1"/>
            </p:cNvSpPr>
            <p:nvPr/>
          </p:nvSpPr>
          <p:spPr bwMode="auto">
            <a:xfrm>
              <a:off x="2796" y="1328"/>
              <a:ext cx="1080" cy="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9" name="Line 30"/>
            <p:cNvSpPr>
              <a:spLocks noChangeShapeType="1"/>
            </p:cNvSpPr>
            <p:nvPr/>
          </p:nvSpPr>
          <p:spPr bwMode="auto">
            <a:xfrm flipH="1">
              <a:off x="3061" y="754"/>
              <a:ext cx="317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0" name="Text Box 31"/>
            <p:cNvSpPr txBox="1">
              <a:spLocks noChangeArrowheads="1"/>
            </p:cNvSpPr>
            <p:nvPr/>
          </p:nvSpPr>
          <p:spPr bwMode="auto">
            <a:xfrm>
              <a:off x="3787" y="846"/>
              <a:ext cx="130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400"/>
                <a:t>Zweiseitiger Hebel</a:t>
              </a:r>
            </a:p>
          </p:txBody>
        </p:sp>
      </p:grpSp>
      <p:grpSp>
        <p:nvGrpSpPr>
          <p:cNvPr id="222261" name="Group 53"/>
          <p:cNvGrpSpPr>
            <a:grpSpLocks/>
          </p:cNvGrpSpPr>
          <p:nvPr/>
        </p:nvGrpSpPr>
        <p:grpSpPr bwMode="auto">
          <a:xfrm>
            <a:off x="2243138" y="3781425"/>
            <a:ext cx="2684462" cy="2370138"/>
            <a:chOff x="1413" y="2382"/>
            <a:chExt cx="1691" cy="1493"/>
          </a:xfrm>
        </p:grpSpPr>
        <p:graphicFrame>
          <p:nvGraphicFramePr>
            <p:cNvPr id="6154" name="Object 33"/>
            <p:cNvGraphicFramePr>
              <a:graphicFrameLocks noChangeAspect="1"/>
            </p:cNvGraphicFramePr>
            <p:nvPr/>
          </p:nvGraphicFramePr>
          <p:xfrm>
            <a:off x="1713" y="2574"/>
            <a:ext cx="879" cy="1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3" name="Bitmap" r:id="rId6" imgW="2228571" imgH="2542857" progId="Paint.Picture">
                    <p:embed/>
                  </p:oleObj>
                </mc:Choice>
                <mc:Fallback>
                  <p:oleObj name="Bitmap" r:id="rId6" imgW="2228571" imgH="2542857" progId="Paint.Picture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3" y="2574"/>
                          <a:ext cx="879" cy="1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5" name="AutoShape 34" descr="Horizontal dunkel"/>
            <p:cNvSpPr>
              <a:spLocks noChangeArrowheads="1"/>
            </p:cNvSpPr>
            <p:nvPr/>
          </p:nvSpPr>
          <p:spPr bwMode="auto">
            <a:xfrm>
              <a:off x="1413" y="3559"/>
              <a:ext cx="1335" cy="242"/>
            </a:xfrm>
            <a:prstGeom prst="cube">
              <a:avLst>
                <a:gd name="adj" fmla="val 25000"/>
              </a:avLst>
            </a:prstGeom>
            <a:pattFill prst="dkHorz">
              <a:fgClr>
                <a:srgbClr val="CC9900"/>
              </a:fgClr>
              <a:bgClr>
                <a:srgbClr val="FFCC66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6156" name="Group 35"/>
            <p:cNvGrpSpPr>
              <a:grpSpLocks/>
            </p:cNvGrpSpPr>
            <p:nvPr/>
          </p:nvGrpSpPr>
          <p:grpSpPr bwMode="auto">
            <a:xfrm>
              <a:off x="1747" y="3490"/>
              <a:ext cx="133" cy="103"/>
              <a:chOff x="1338" y="3339"/>
              <a:chExt cx="181" cy="228"/>
            </a:xfrm>
          </p:grpSpPr>
          <p:sp>
            <p:nvSpPr>
              <p:cNvPr id="6166" name="Oval 36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181" cy="91"/>
              </a:xfrm>
              <a:prstGeom prst="ellipse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6167" name="Line 37"/>
              <p:cNvSpPr>
                <a:spLocks noChangeShapeType="1"/>
              </p:cNvSpPr>
              <p:nvPr/>
            </p:nvSpPr>
            <p:spPr bwMode="auto">
              <a:xfrm>
                <a:off x="1429" y="3385"/>
                <a:ext cx="0" cy="182"/>
              </a:xfrm>
              <a:prstGeom prst="line">
                <a:avLst/>
              </a:prstGeom>
              <a:noFill/>
              <a:ln w="5715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157" name="Text Box 38"/>
            <p:cNvSpPr txBox="1">
              <a:spLocks noChangeArrowheads="1"/>
            </p:cNvSpPr>
            <p:nvPr/>
          </p:nvSpPr>
          <p:spPr bwMode="auto">
            <a:xfrm>
              <a:off x="2590" y="3111"/>
              <a:ext cx="5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/>
                <a:t>Kraftarm</a:t>
              </a:r>
            </a:p>
          </p:txBody>
        </p:sp>
        <p:sp>
          <p:nvSpPr>
            <p:cNvPr id="6158" name="Text Box 39"/>
            <p:cNvSpPr txBox="1">
              <a:spLocks noChangeArrowheads="1"/>
            </p:cNvSpPr>
            <p:nvPr/>
          </p:nvSpPr>
          <p:spPr bwMode="auto">
            <a:xfrm>
              <a:off x="2290" y="3702"/>
              <a:ext cx="4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/>
                <a:t>Lastarm</a:t>
              </a:r>
            </a:p>
          </p:txBody>
        </p:sp>
        <p:sp>
          <p:nvSpPr>
            <p:cNvPr id="6159" name="Text Box 40"/>
            <p:cNvSpPr txBox="1">
              <a:spLocks noChangeArrowheads="1"/>
            </p:cNvSpPr>
            <p:nvPr/>
          </p:nvSpPr>
          <p:spPr bwMode="auto">
            <a:xfrm>
              <a:off x="1866" y="2497"/>
              <a:ext cx="3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/>
                <a:t>Kraft</a:t>
              </a:r>
            </a:p>
          </p:txBody>
        </p:sp>
        <p:sp>
          <p:nvSpPr>
            <p:cNvPr id="6160" name="Line 41"/>
            <p:cNvSpPr>
              <a:spLocks noChangeShapeType="1"/>
            </p:cNvSpPr>
            <p:nvPr/>
          </p:nvSpPr>
          <p:spPr bwMode="auto">
            <a:xfrm>
              <a:off x="2476" y="2650"/>
              <a:ext cx="419" cy="2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1" name="Line 42"/>
            <p:cNvSpPr>
              <a:spLocks noChangeShapeType="1"/>
            </p:cNvSpPr>
            <p:nvPr/>
          </p:nvSpPr>
          <p:spPr bwMode="auto">
            <a:xfrm>
              <a:off x="1980" y="2382"/>
              <a:ext cx="419" cy="2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2" name="Line 43"/>
            <p:cNvSpPr>
              <a:spLocks noChangeShapeType="1"/>
            </p:cNvSpPr>
            <p:nvPr/>
          </p:nvSpPr>
          <p:spPr bwMode="auto">
            <a:xfrm flipH="1">
              <a:off x="2209" y="2804"/>
              <a:ext cx="496" cy="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3" name="Line 44"/>
            <p:cNvSpPr>
              <a:spLocks noChangeShapeType="1"/>
            </p:cNvSpPr>
            <p:nvPr/>
          </p:nvSpPr>
          <p:spPr bwMode="auto">
            <a:xfrm>
              <a:off x="1942" y="3533"/>
              <a:ext cx="418" cy="2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4" name="Line 45"/>
            <p:cNvSpPr>
              <a:spLocks noChangeShapeType="1"/>
            </p:cNvSpPr>
            <p:nvPr/>
          </p:nvSpPr>
          <p:spPr bwMode="auto">
            <a:xfrm>
              <a:off x="1827" y="3533"/>
              <a:ext cx="419" cy="2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5" name="Text Box 46"/>
            <p:cNvSpPr txBox="1">
              <a:spLocks noChangeArrowheads="1"/>
            </p:cNvSpPr>
            <p:nvPr/>
          </p:nvSpPr>
          <p:spPr bwMode="auto">
            <a:xfrm>
              <a:off x="1484" y="2804"/>
              <a:ext cx="7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400"/>
                <a:t>Winkelhebel</a:t>
              </a:r>
            </a:p>
          </p:txBody>
        </p:sp>
      </p:grpSp>
      <p:sp>
        <p:nvSpPr>
          <p:cNvPr id="6150" name="Text Box 47"/>
          <p:cNvSpPr txBox="1">
            <a:spLocks noChangeArrowheads="1"/>
          </p:cNvSpPr>
          <p:nvPr/>
        </p:nvSpPr>
        <p:spPr bwMode="auto">
          <a:xfrm>
            <a:off x="5027613" y="5121275"/>
            <a:ext cx="3878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>
                <a:solidFill>
                  <a:srgbClr val="000099"/>
                </a:solidFill>
              </a:rPr>
              <a:t>Kraft mal Kraftarm = Last mal Lastarm</a:t>
            </a:r>
          </a:p>
        </p:txBody>
      </p:sp>
      <p:sp>
        <p:nvSpPr>
          <p:cNvPr id="6151" name="Text Box 48"/>
          <p:cNvSpPr txBox="1">
            <a:spLocks noChangeArrowheads="1"/>
          </p:cNvSpPr>
          <p:nvPr/>
        </p:nvSpPr>
        <p:spPr bwMode="auto">
          <a:xfrm>
            <a:off x="5510213" y="4878388"/>
            <a:ext cx="2713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rgbClr val="000099"/>
                </a:solidFill>
              </a:rPr>
              <a:t>Goldene Regel der Mechanik :</a:t>
            </a:r>
          </a:p>
        </p:txBody>
      </p:sp>
      <p:sp>
        <p:nvSpPr>
          <p:cNvPr id="6152" name="Text Box 50"/>
          <p:cNvSpPr txBox="1">
            <a:spLocks noChangeArrowheads="1"/>
          </p:cNvSpPr>
          <p:nvPr/>
        </p:nvSpPr>
        <p:spPr bwMode="auto">
          <a:xfrm>
            <a:off x="3121025" y="1109663"/>
            <a:ext cx="242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Arbeiten mit Hebel</a:t>
            </a:r>
            <a:endParaRPr lang="de-DE" altLang="de-DE"/>
          </a:p>
        </p:txBody>
      </p:sp>
      <p:sp>
        <p:nvSpPr>
          <p:cNvPr id="6153" name="Rectangle 5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3438" y="6308725"/>
            <a:ext cx="109061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Arbeiten mit Hebel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6155027" y="3197654"/>
            <a:ext cx="82694" cy="104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265744"/>
            <a:ext cx="92075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5" name="Picture 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46" y="3333554"/>
            <a:ext cx="250176" cy="2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341563" y="1106488"/>
            <a:ext cx="400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accent2"/>
                </a:solidFill>
              </a:rPr>
              <a:t>Einsatzgrundsätze</a:t>
            </a:r>
          </a:p>
          <a:p>
            <a:pPr algn="ctr"/>
            <a:r>
              <a:rPr lang="de-DE" altLang="de-DE" sz="2000">
                <a:solidFill>
                  <a:schemeClr val="accent2"/>
                </a:solidFill>
              </a:rPr>
              <a:t>Bewegen von Lasten mit Hebel:</a:t>
            </a:r>
          </a:p>
        </p:txBody>
      </p:sp>
      <p:grpSp>
        <p:nvGrpSpPr>
          <p:cNvPr id="221197" name="Group 13"/>
          <p:cNvGrpSpPr>
            <a:grpSpLocks/>
          </p:cNvGrpSpPr>
          <p:nvPr/>
        </p:nvGrpSpPr>
        <p:grpSpPr bwMode="auto">
          <a:xfrm>
            <a:off x="1692275" y="2276475"/>
            <a:ext cx="6011863" cy="2447925"/>
            <a:chOff x="1066" y="1434"/>
            <a:chExt cx="3787" cy="1542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1066" y="1434"/>
              <a:ext cx="3129" cy="154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7174" name="Text Box 8"/>
            <p:cNvSpPr txBox="1">
              <a:spLocks noChangeArrowheads="1"/>
            </p:cNvSpPr>
            <p:nvPr/>
          </p:nvSpPr>
          <p:spPr bwMode="auto">
            <a:xfrm>
              <a:off x="1156" y="1480"/>
              <a:ext cx="228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de-DE" altLang="de-DE" sz="1800" b="0"/>
                <a:t> vor dem Anheben Last ermitteln,</a:t>
              </a:r>
            </a:p>
            <a:p>
              <a:pPr>
                <a:buFontTx/>
                <a:buChar char="•"/>
              </a:pPr>
              <a:r>
                <a:rPr lang="de-DE" altLang="de-DE" sz="1800" b="0"/>
                <a:t> geeignete Ansatzpunkte wählen,</a:t>
              </a:r>
            </a:p>
          </p:txBody>
        </p:sp>
        <p:sp>
          <p:nvSpPr>
            <p:cNvPr id="7175" name="Text Box 9"/>
            <p:cNvSpPr txBox="1">
              <a:spLocks noChangeArrowheads="1"/>
            </p:cNvSpPr>
            <p:nvPr/>
          </p:nvSpPr>
          <p:spPr bwMode="auto">
            <a:xfrm>
              <a:off x="1156" y="1846"/>
              <a:ext cx="22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de-DE" altLang="de-DE" sz="1800" b="0"/>
                <a:t> geeigneten Hebel auswählen,</a:t>
              </a:r>
            </a:p>
            <a:p>
              <a:pPr>
                <a:buFontTx/>
                <a:buChar char="•"/>
              </a:pPr>
              <a:r>
                <a:rPr lang="de-DE" altLang="de-DE" sz="1800" b="0"/>
                <a:t> Lastarm möglichst kurz wählen,</a:t>
              </a:r>
            </a:p>
          </p:txBody>
        </p:sp>
        <p:sp>
          <p:nvSpPr>
            <p:cNvPr id="7176" name="Text Box 11"/>
            <p:cNvSpPr txBox="1">
              <a:spLocks noChangeArrowheads="1"/>
            </p:cNvSpPr>
            <p:nvPr/>
          </p:nvSpPr>
          <p:spPr bwMode="auto">
            <a:xfrm>
              <a:off x="1156" y="2205"/>
              <a:ext cx="288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de-DE" altLang="de-DE" sz="1800" b="0"/>
                <a:t> Rüstholz / Hartholz als Drehpunkt wählen,</a:t>
              </a:r>
            </a:p>
            <a:p>
              <a:pPr>
                <a:buFontTx/>
                <a:buChar char="•"/>
              </a:pPr>
              <a:r>
                <a:rPr lang="de-DE" altLang="de-DE" sz="1800" b="0"/>
                <a:t> Last vor Wegrutschen sichern,</a:t>
              </a:r>
            </a:p>
          </p:txBody>
        </p:sp>
        <p:sp>
          <p:nvSpPr>
            <p:cNvPr id="7177" name="Text Box 12"/>
            <p:cNvSpPr txBox="1">
              <a:spLocks noChangeArrowheads="1"/>
            </p:cNvSpPr>
            <p:nvPr/>
          </p:nvSpPr>
          <p:spPr bwMode="auto">
            <a:xfrm>
              <a:off x="1156" y="2560"/>
              <a:ext cx="369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de-DE" altLang="de-DE" sz="1800" b="0"/>
                <a:t> Last beim Anheben und Ablassen laufend unterbauen,</a:t>
              </a:r>
            </a:p>
            <a:p>
              <a:pPr>
                <a:buFontTx/>
                <a:buChar char="•"/>
              </a:pPr>
              <a:r>
                <a:rPr lang="de-DE" altLang="de-DE" sz="1800" b="0"/>
                <a:t> nicht unter ungesicherter Last arbeiten.</a:t>
              </a:r>
            </a:p>
          </p:txBody>
        </p:sp>
      </p:grpSp>
      <p:sp>
        <p:nvSpPr>
          <p:cNvPr id="7172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237288"/>
            <a:ext cx="201612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Einsatzgrundsätze Bewegen v.Lasten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2" name="Group 2"/>
          <p:cNvGrpSpPr>
            <a:grpSpLocks/>
          </p:cNvGrpSpPr>
          <p:nvPr/>
        </p:nvGrpSpPr>
        <p:grpSpPr bwMode="auto">
          <a:xfrm>
            <a:off x="827088" y="1916113"/>
            <a:ext cx="7631112" cy="3816350"/>
            <a:chOff x="158" y="799"/>
            <a:chExt cx="5034" cy="2541"/>
          </a:xfrm>
        </p:grpSpPr>
        <p:sp>
          <p:nvSpPr>
            <p:cNvPr id="8197" name="Oval 3"/>
            <p:cNvSpPr>
              <a:spLocks noChangeArrowheads="1"/>
            </p:cNvSpPr>
            <p:nvPr/>
          </p:nvSpPr>
          <p:spPr bwMode="auto">
            <a:xfrm>
              <a:off x="884" y="1298"/>
              <a:ext cx="453" cy="45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198" name="Oval 4"/>
            <p:cNvSpPr>
              <a:spLocks noChangeArrowheads="1"/>
            </p:cNvSpPr>
            <p:nvPr/>
          </p:nvSpPr>
          <p:spPr bwMode="auto">
            <a:xfrm>
              <a:off x="4060" y="1344"/>
              <a:ext cx="453" cy="45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199" name="Line 5"/>
            <p:cNvSpPr>
              <a:spLocks noChangeShapeType="1"/>
            </p:cNvSpPr>
            <p:nvPr/>
          </p:nvSpPr>
          <p:spPr bwMode="auto">
            <a:xfrm>
              <a:off x="884" y="1480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0" name="Line 6"/>
            <p:cNvSpPr>
              <a:spLocks noChangeShapeType="1"/>
            </p:cNvSpPr>
            <p:nvPr/>
          </p:nvSpPr>
          <p:spPr bwMode="auto">
            <a:xfrm>
              <a:off x="1338" y="1525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1" name="AutoShape 7"/>
            <p:cNvSpPr>
              <a:spLocks noChangeArrowheads="1"/>
            </p:cNvSpPr>
            <p:nvPr/>
          </p:nvSpPr>
          <p:spPr bwMode="auto">
            <a:xfrm>
              <a:off x="657" y="2931"/>
              <a:ext cx="453" cy="409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02" name="Line 8"/>
            <p:cNvSpPr>
              <a:spLocks noChangeShapeType="1"/>
            </p:cNvSpPr>
            <p:nvPr/>
          </p:nvSpPr>
          <p:spPr bwMode="auto">
            <a:xfrm flipH="1">
              <a:off x="703" y="2750"/>
              <a:ext cx="18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3" name="Line 9"/>
            <p:cNvSpPr>
              <a:spLocks noChangeShapeType="1"/>
            </p:cNvSpPr>
            <p:nvPr/>
          </p:nvSpPr>
          <p:spPr bwMode="auto">
            <a:xfrm>
              <a:off x="884" y="2750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4" name="Line 10"/>
            <p:cNvSpPr>
              <a:spLocks noChangeShapeType="1"/>
            </p:cNvSpPr>
            <p:nvPr/>
          </p:nvSpPr>
          <p:spPr bwMode="auto">
            <a:xfrm>
              <a:off x="1066" y="302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5" name="Line 11"/>
            <p:cNvSpPr>
              <a:spLocks noChangeShapeType="1"/>
            </p:cNvSpPr>
            <p:nvPr/>
          </p:nvSpPr>
          <p:spPr bwMode="auto">
            <a:xfrm>
              <a:off x="1111" y="1162"/>
              <a:ext cx="0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6" name="Line 12"/>
            <p:cNvSpPr>
              <a:spLocks noChangeShapeType="1"/>
            </p:cNvSpPr>
            <p:nvPr/>
          </p:nvSpPr>
          <p:spPr bwMode="auto">
            <a:xfrm flipV="1">
              <a:off x="2336" y="1162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7" name="Oval 13"/>
            <p:cNvSpPr>
              <a:spLocks noChangeArrowheads="1"/>
            </p:cNvSpPr>
            <p:nvPr/>
          </p:nvSpPr>
          <p:spPr bwMode="auto">
            <a:xfrm>
              <a:off x="2336" y="2160"/>
              <a:ext cx="453" cy="45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08" name="AutoShape 14"/>
            <p:cNvSpPr>
              <a:spLocks noChangeArrowheads="1"/>
            </p:cNvSpPr>
            <p:nvPr/>
          </p:nvSpPr>
          <p:spPr bwMode="auto">
            <a:xfrm>
              <a:off x="2336" y="2931"/>
              <a:ext cx="453" cy="409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 flipH="1">
              <a:off x="2382" y="2750"/>
              <a:ext cx="18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>
              <a:off x="2563" y="2750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1" name="Line 17"/>
            <p:cNvSpPr>
              <a:spLocks noChangeShapeType="1"/>
            </p:cNvSpPr>
            <p:nvPr/>
          </p:nvSpPr>
          <p:spPr bwMode="auto">
            <a:xfrm>
              <a:off x="2745" y="302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2" name="Line 18"/>
            <p:cNvSpPr>
              <a:spLocks noChangeShapeType="1"/>
            </p:cNvSpPr>
            <p:nvPr/>
          </p:nvSpPr>
          <p:spPr bwMode="auto">
            <a:xfrm>
              <a:off x="2562" y="2387"/>
              <a:ext cx="0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3" name="Line 19"/>
            <p:cNvSpPr>
              <a:spLocks noChangeShapeType="1"/>
            </p:cNvSpPr>
            <p:nvPr/>
          </p:nvSpPr>
          <p:spPr bwMode="auto">
            <a:xfrm flipV="1">
              <a:off x="2789" y="1525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4" name="Oval 20"/>
            <p:cNvSpPr>
              <a:spLocks noChangeArrowheads="1"/>
            </p:cNvSpPr>
            <p:nvPr/>
          </p:nvSpPr>
          <p:spPr bwMode="auto">
            <a:xfrm>
              <a:off x="3606" y="2160"/>
              <a:ext cx="453" cy="45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15" name="AutoShape 21"/>
            <p:cNvSpPr>
              <a:spLocks noChangeArrowheads="1"/>
            </p:cNvSpPr>
            <p:nvPr/>
          </p:nvSpPr>
          <p:spPr bwMode="auto">
            <a:xfrm>
              <a:off x="3606" y="2931"/>
              <a:ext cx="453" cy="409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16" name="Line 22"/>
            <p:cNvSpPr>
              <a:spLocks noChangeShapeType="1"/>
            </p:cNvSpPr>
            <p:nvPr/>
          </p:nvSpPr>
          <p:spPr bwMode="auto">
            <a:xfrm flipH="1">
              <a:off x="3652" y="2750"/>
              <a:ext cx="18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7" name="Line 23"/>
            <p:cNvSpPr>
              <a:spLocks noChangeShapeType="1"/>
            </p:cNvSpPr>
            <p:nvPr/>
          </p:nvSpPr>
          <p:spPr bwMode="auto">
            <a:xfrm>
              <a:off x="3833" y="2750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8" name="Line 24"/>
            <p:cNvSpPr>
              <a:spLocks noChangeShapeType="1"/>
            </p:cNvSpPr>
            <p:nvPr/>
          </p:nvSpPr>
          <p:spPr bwMode="auto">
            <a:xfrm>
              <a:off x="4015" y="302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9" name="Line 25"/>
            <p:cNvSpPr>
              <a:spLocks noChangeShapeType="1"/>
            </p:cNvSpPr>
            <p:nvPr/>
          </p:nvSpPr>
          <p:spPr bwMode="auto">
            <a:xfrm>
              <a:off x="3832" y="2387"/>
              <a:ext cx="0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0" name="Line 26"/>
            <p:cNvSpPr>
              <a:spLocks noChangeShapeType="1"/>
            </p:cNvSpPr>
            <p:nvPr/>
          </p:nvSpPr>
          <p:spPr bwMode="auto">
            <a:xfrm flipV="1">
              <a:off x="4060" y="1525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1" name="Line 27"/>
            <p:cNvSpPr>
              <a:spLocks noChangeShapeType="1"/>
            </p:cNvSpPr>
            <p:nvPr/>
          </p:nvSpPr>
          <p:spPr bwMode="auto">
            <a:xfrm flipV="1">
              <a:off x="3606" y="1162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2" name="Line 28"/>
            <p:cNvSpPr>
              <a:spLocks noChangeShapeType="1"/>
            </p:cNvSpPr>
            <p:nvPr/>
          </p:nvSpPr>
          <p:spPr bwMode="auto">
            <a:xfrm>
              <a:off x="4514" y="1525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3" name="AutoShape 29" descr="Horizontal dunkel"/>
            <p:cNvSpPr>
              <a:spLocks noChangeArrowheads="1"/>
            </p:cNvSpPr>
            <p:nvPr/>
          </p:nvSpPr>
          <p:spPr bwMode="auto">
            <a:xfrm>
              <a:off x="158" y="799"/>
              <a:ext cx="5034" cy="363"/>
            </a:xfrm>
            <a:prstGeom prst="cube">
              <a:avLst>
                <a:gd name="adj" fmla="val 25000"/>
              </a:avLst>
            </a:prstGeom>
            <a:pattFill prst="dkHorz">
              <a:fgClr>
                <a:srgbClr val="FFCC66"/>
              </a:fgClr>
              <a:bgClr>
                <a:srgbClr val="CC99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24" name="Line 30"/>
            <p:cNvSpPr>
              <a:spLocks noChangeShapeType="1"/>
            </p:cNvSpPr>
            <p:nvPr/>
          </p:nvSpPr>
          <p:spPr bwMode="auto">
            <a:xfrm flipV="1">
              <a:off x="4286" y="1162"/>
              <a:ext cx="0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5" name="Text Box 31"/>
            <p:cNvSpPr txBox="1">
              <a:spLocks noChangeArrowheads="1"/>
            </p:cNvSpPr>
            <p:nvPr/>
          </p:nvSpPr>
          <p:spPr bwMode="auto">
            <a:xfrm>
              <a:off x="1247" y="2659"/>
              <a:ext cx="20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F</a:t>
              </a:r>
            </a:p>
          </p:txBody>
        </p:sp>
        <p:sp>
          <p:nvSpPr>
            <p:cNvPr id="8226" name="Text Box 32"/>
            <p:cNvSpPr txBox="1">
              <a:spLocks noChangeArrowheads="1"/>
            </p:cNvSpPr>
            <p:nvPr/>
          </p:nvSpPr>
          <p:spPr bwMode="auto">
            <a:xfrm>
              <a:off x="748" y="3067"/>
              <a:ext cx="20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F</a:t>
              </a:r>
            </a:p>
          </p:txBody>
        </p:sp>
        <p:sp>
          <p:nvSpPr>
            <p:cNvPr id="8227" name="Text Box 33"/>
            <p:cNvSpPr txBox="1">
              <a:spLocks noChangeArrowheads="1"/>
            </p:cNvSpPr>
            <p:nvPr/>
          </p:nvSpPr>
          <p:spPr bwMode="auto">
            <a:xfrm>
              <a:off x="2426" y="3067"/>
              <a:ext cx="20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F</a:t>
              </a:r>
            </a:p>
          </p:txBody>
        </p:sp>
        <p:sp>
          <p:nvSpPr>
            <p:cNvPr id="8228" name="Text Box 34"/>
            <p:cNvSpPr txBox="1">
              <a:spLocks noChangeArrowheads="1"/>
            </p:cNvSpPr>
            <p:nvPr/>
          </p:nvSpPr>
          <p:spPr bwMode="auto">
            <a:xfrm>
              <a:off x="3696" y="3067"/>
              <a:ext cx="20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F</a:t>
              </a:r>
            </a:p>
          </p:txBody>
        </p:sp>
        <p:sp>
          <p:nvSpPr>
            <p:cNvPr id="8229" name="Text Box 35"/>
            <p:cNvSpPr txBox="1">
              <a:spLocks noChangeArrowheads="1"/>
            </p:cNvSpPr>
            <p:nvPr/>
          </p:nvSpPr>
          <p:spPr bwMode="auto">
            <a:xfrm>
              <a:off x="2699" y="1162"/>
              <a:ext cx="221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 b="0"/>
                <a:t> </a:t>
              </a:r>
              <a:r>
                <a:rPr lang="de-DE" altLang="de-DE" sz="1400" u="sng"/>
                <a:t>F</a:t>
              </a:r>
            </a:p>
            <a:p>
              <a:pPr eaLnBrk="1" hangingPunct="1"/>
              <a:r>
                <a:rPr lang="de-DE" altLang="de-DE" sz="1400"/>
                <a:t> 2</a:t>
              </a:r>
            </a:p>
          </p:txBody>
        </p:sp>
        <p:sp>
          <p:nvSpPr>
            <p:cNvPr id="8230" name="Text Box 36"/>
            <p:cNvSpPr txBox="1">
              <a:spLocks noChangeArrowheads="1"/>
            </p:cNvSpPr>
            <p:nvPr/>
          </p:nvSpPr>
          <p:spPr bwMode="auto">
            <a:xfrm>
              <a:off x="4422" y="2614"/>
              <a:ext cx="221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 b="0"/>
                <a:t> </a:t>
              </a:r>
              <a:r>
                <a:rPr lang="de-DE" altLang="de-DE" sz="1400" u="sng"/>
                <a:t>F</a:t>
              </a:r>
            </a:p>
            <a:p>
              <a:pPr eaLnBrk="1" hangingPunct="1"/>
              <a:r>
                <a:rPr lang="de-DE" altLang="de-DE" sz="1400"/>
                <a:t> 2</a:t>
              </a:r>
            </a:p>
          </p:txBody>
        </p:sp>
        <p:sp>
          <p:nvSpPr>
            <p:cNvPr id="8231" name="Text Box 37"/>
            <p:cNvSpPr txBox="1">
              <a:spLocks noChangeArrowheads="1"/>
            </p:cNvSpPr>
            <p:nvPr/>
          </p:nvSpPr>
          <p:spPr bwMode="auto">
            <a:xfrm>
              <a:off x="3560" y="1162"/>
              <a:ext cx="221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 b="0"/>
                <a:t> </a:t>
              </a:r>
              <a:r>
                <a:rPr lang="de-DE" altLang="de-DE" sz="1400" u="sng"/>
                <a:t>F</a:t>
              </a:r>
            </a:p>
            <a:p>
              <a:pPr eaLnBrk="1" hangingPunct="1"/>
              <a:r>
                <a:rPr lang="de-DE" altLang="de-DE" sz="1400"/>
                <a:t> 2</a:t>
              </a:r>
            </a:p>
          </p:txBody>
        </p:sp>
        <p:sp>
          <p:nvSpPr>
            <p:cNvPr id="8232" name="Text Box 38"/>
            <p:cNvSpPr txBox="1">
              <a:spLocks noChangeArrowheads="1"/>
            </p:cNvSpPr>
            <p:nvPr/>
          </p:nvSpPr>
          <p:spPr bwMode="auto">
            <a:xfrm>
              <a:off x="4286" y="1162"/>
              <a:ext cx="20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F</a:t>
              </a:r>
            </a:p>
          </p:txBody>
        </p:sp>
        <p:sp>
          <p:nvSpPr>
            <p:cNvPr id="8233" name="Text Box 39"/>
            <p:cNvSpPr txBox="1">
              <a:spLocks noChangeArrowheads="1"/>
            </p:cNvSpPr>
            <p:nvPr/>
          </p:nvSpPr>
          <p:spPr bwMode="auto">
            <a:xfrm>
              <a:off x="2336" y="1162"/>
              <a:ext cx="221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200" b="0"/>
                <a:t> </a:t>
              </a:r>
              <a:r>
                <a:rPr lang="de-DE" altLang="de-DE" sz="1400" u="sng"/>
                <a:t>F</a:t>
              </a:r>
            </a:p>
            <a:p>
              <a:pPr eaLnBrk="1" hangingPunct="1"/>
              <a:r>
                <a:rPr lang="de-DE" altLang="de-DE" sz="1400"/>
                <a:t> 2</a:t>
              </a:r>
            </a:p>
          </p:txBody>
        </p:sp>
        <p:sp>
          <p:nvSpPr>
            <p:cNvPr id="8234" name="Text Box 40"/>
            <p:cNvSpPr txBox="1">
              <a:spLocks noChangeArrowheads="1"/>
            </p:cNvSpPr>
            <p:nvPr/>
          </p:nvSpPr>
          <p:spPr bwMode="auto">
            <a:xfrm>
              <a:off x="1202" y="1162"/>
              <a:ext cx="31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2 F</a:t>
              </a:r>
            </a:p>
          </p:txBody>
        </p:sp>
      </p:grpSp>
      <p:sp>
        <p:nvSpPr>
          <p:cNvPr id="8195" name="Text Box 41"/>
          <p:cNvSpPr txBox="1">
            <a:spLocks noChangeArrowheads="1"/>
          </p:cNvSpPr>
          <p:nvPr/>
        </p:nvSpPr>
        <p:spPr bwMode="auto">
          <a:xfrm>
            <a:off x="3101975" y="1106488"/>
            <a:ext cx="244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Einsatz von Rollen</a:t>
            </a:r>
          </a:p>
        </p:txBody>
      </p:sp>
      <p:sp>
        <p:nvSpPr>
          <p:cNvPr id="8196" name="Rectangle 4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308725"/>
            <a:ext cx="12954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Einsatz von Rollen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 descr="Serie 02 104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9055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68538" y="1106488"/>
            <a:ext cx="448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Geräte zum Anschlagen von Lasten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7538" y="6308725"/>
            <a:ext cx="18732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Geräte zum Anschlagen von Lasten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31" name="Group 43"/>
          <p:cNvGrpSpPr>
            <a:grpSpLocks/>
          </p:cNvGrpSpPr>
          <p:nvPr/>
        </p:nvGrpSpPr>
        <p:grpSpPr bwMode="auto">
          <a:xfrm>
            <a:off x="323850" y="1628775"/>
            <a:ext cx="8283575" cy="4103688"/>
            <a:chOff x="204" y="1026"/>
            <a:chExt cx="5218" cy="2585"/>
          </a:xfrm>
        </p:grpSpPr>
        <p:sp>
          <p:nvSpPr>
            <p:cNvPr id="10251" name="Text Box 3"/>
            <p:cNvSpPr txBox="1">
              <a:spLocks noChangeArrowheads="1"/>
            </p:cNvSpPr>
            <p:nvPr/>
          </p:nvSpPr>
          <p:spPr bwMode="auto">
            <a:xfrm>
              <a:off x="1611" y="1117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/>
                <a:t>F</a:t>
              </a:r>
            </a:p>
          </p:txBody>
        </p:sp>
        <p:sp>
          <p:nvSpPr>
            <p:cNvPr id="10252" name="Line 5"/>
            <p:cNvSpPr>
              <a:spLocks noChangeShapeType="1"/>
            </p:cNvSpPr>
            <p:nvPr/>
          </p:nvSpPr>
          <p:spPr bwMode="auto">
            <a:xfrm flipV="1">
              <a:off x="1474" y="1344"/>
              <a:ext cx="0" cy="12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253" name="Group 6"/>
            <p:cNvGrpSpPr>
              <a:grpSpLocks/>
            </p:cNvGrpSpPr>
            <p:nvPr/>
          </p:nvGrpSpPr>
          <p:grpSpPr bwMode="auto">
            <a:xfrm>
              <a:off x="386" y="2977"/>
              <a:ext cx="2178" cy="634"/>
              <a:chOff x="476" y="2886"/>
              <a:chExt cx="2178" cy="634"/>
            </a:xfrm>
          </p:grpSpPr>
          <p:sp>
            <p:nvSpPr>
              <p:cNvPr id="10284" name="AutoShape 7"/>
              <p:cNvSpPr>
                <a:spLocks noChangeArrowheads="1"/>
              </p:cNvSpPr>
              <p:nvPr/>
            </p:nvSpPr>
            <p:spPr bwMode="auto">
              <a:xfrm>
                <a:off x="476" y="2976"/>
                <a:ext cx="2178" cy="544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285" name="AutoShape 8"/>
              <p:cNvSpPr>
                <a:spLocks noChangeArrowheads="1"/>
              </p:cNvSpPr>
              <p:nvPr/>
            </p:nvSpPr>
            <p:spPr bwMode="auto">
              <a:xfrm>
                <a:off x="703" y="2886"/>
                <a:ext cx="227" cy="3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286" name="AutoShape 9"/>
              <p:cNvSpPr>
                <a:spLocks noChangeArrowheads="1"/>
              </p:cNvSpPr>
              <p:nvPr/>
            </p:nvSpPr>
            <p:spPr bwMode="auto">
              <a:xfrm>
                <a:off x="2200" y="2886"/>
                <a:ext cx="227" cy="3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254" name="Line 10"/>
            <p:cNvSpPr>
              <a:spLocks noChangeShapeType="1"/>
            </p:cNvSpPr>
            <p:nvPr/>
          </p:nvSpPr>
          <p:spPr bwMode="auto">
            <a:xfrm flipV="1">
              <a:off x="703" y="2569"/>
              <a:ext cx="772" cy="4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 flipH="1" flipV="1">
              <a:off x="1475" y="2569"/>
              <a:ext cx="725" cy="4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6" name="Text Box 13"/>
            <p:cNvSpPr txBox="1">
              <a:spLocks noChangeArrowheads="1"/>
            </p:cNvSpPr>
            <p:nvPr/>
          </p:nvSpPr>
          <p:spPr bwMode="auto">
            <a:xfrm>
              <a:off x="1923" y="1959"/>
              <a:ext cx="30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60°</a:t>
              </a:r>
            </a:p>
          </p:txBody>
        </p:sp>
        <p:sp>
          <p:nvSpPr>
            <p:cNvPr id="10257" name="Text Box 15"/>
            <p:cNvSpPr txBox="1">
              <a:spLocks noChangeArrowheads="1"/>
            </p:cNvSpPr>
            <p:nvPr/>
          </p:nvSpPr>
          <p:spPr bwMode="auto">
            <a:xfrm>
              <a:off x="204" y="1978"/>
              <a:ext cx="108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200" b="0"/>
                <a:t> </a:t>
              </a:r>
              <a:endParaRPr lang="de-DE" altLang="de-DE" sz="1400" b="0"/>
            </a:p>
            <a:p>
              <a:pPr algn="ctr" eaLnBrk="1" hangingPunct="1"/>
              <a:r>
                <a:rPr lang="de-DE" altLang="de-DE" sz="1400" b="0"/>
                <a:t>Spreizwinkel</a:t>
              </a:r>
            </a:p>
          </p:txBody>
        </p:sp>
        <p:sp>
          <p:nvSpPr>
            <p:cNvPr id="10258" name="Text Box 16"/>
            <p:cNvSpPr txBox="1">
              <a:spLocks noChangeArrowheads="1"/>
            </p:cNvSpPr>
            <p:nvPr/>
          </p:nvSpPr>
          <p:spPr bwMode="auto">
            <a:xfrm>
              <a:off x="885" y="2659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/>
                <a:t>F</a:t>
              </a:r>
            </a:p>
          </p:txBody>
        </p:sp>
        <p:sp>
          <p:nvSpPr>
            <p:cNvPr id="10259" name="Text Box 17"/>
            <p:cNvSpPr txBox="1">
              <a:spLocks noChangeArrowheads="1"/>
            </p:cNvSpPr>
            <p:nvPr/>
          </p:nvSpPr>
          <p:spPr bwMode="auto">
            <a:xfrm>
              <a:off x="1883" y="2659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/>
                <a:t>F</a:t>
              </a:r>
            </a:p>
          </p:txBody>
        </p:sp>
        <p:grpSp>
          <p:nvGrpSpPr>
            <p:cNvPr id="10260" name="Group 18"/>
            <p:cNvGrpSpPr>
              <a:grpSpLocks/>
            </p:cNvGrpSpPr>
            <p:nvPr/>
          </p:nvGrpSpPr>
          <p:grpSpPr bwMode="auto">
            <a:xfrm>
              <a:off x="3017" y="1026"/>
              <a:ext cx="2405" cy="2584"/>
              <a:chOff x="2971" y="1026"/>
              <a:chExt cx="2405" cy="2584"/>
            </a:xfrm>
          </p:grpSpPr>
          <p:grpSp>
            <p:nvGrpSpPr>
              <p:cNvPr id="10262" name="Group 19"/>
              <p:cNvGrpSpPr>
                <a:grpSpLocks/>
              </p:cNvGrpSpPr>
              <p:nvPr/>
            </p:nvGrpSpPr>
            <p:grpSpPr bwMode="auto">
              <a:xfrm>
                <a:off x="3198" y="2976"/>
                <a:ext cx="2178" cy="634"/>
                <a:chOff x="476" y="2886"/>
                <a:chExt cx="2178" cy="634"/>
              </a:xfrm>
            </p:grpSpPr>
            <p:sp>
              <p:nvSpPr>
                <p:cNvPr id="10281" name="AutoShape 20"/>
                <p:cNvSpPr>
                  <a:spLocks noChangeArrowheads="1"/>
                </p:cNvSpPr>
                <p:nvPr/>
              </p:nvSpPr>
              <p:spPr bwMode="auto">
                <a:xfrm>
                  <a:off x="476" y="2976"/>
                  <a:ext cx="2178" cy="544"/>
                </a:xfrm>
                <a:prstGeom prst="cube">
                  <a:avLst>
                    <a:gd name="adj" fmla="val 25000"/>
                  </a:avLst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0282" name="AutoShape 21"/>
                <p:cNvSpPr>
                  <a:spLocks noChangeArrowheads="1"/>
                </p:cNvSpPr>
                <p:nvPr/>
              </p:nvSpPr>
              <p:spPr bwMode="auto">
                <a:xfrm>
                  <a:off x="703" y="2886"/>
                  <a:ext cx="227" cy="31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83" name="AutoShape 22"/>
                <p:cNvSpPr>
                  <a:spLocks noChangeArrowheads="1"/>
                </p:cNvSpPr>
                <p:nvPr/>
              </p:nvSpPr>
              <p:spPr bwMode="auto">
                <a:xfrm>
                  <a:off x="2200" y="2886"/>
                  <a:ext cx="227" cy="31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0263" name="Line 23"/>
              <p:cNvSpPr>
                <a:spLocks noChangeShapeType="1"/>
              </p:cNvSpPr>
              <p:nvPr/>
            </p:nvSpPr>
            <p:spPr bwMode="auto">
              <a:xfrm flipV="1">
                <a:off x="4241" y="1344"/>
                <a:ext cx="0" cy="158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4" name="Line 24"/>
              <p:cNvSpPr>
                <a:spLocks noChangeShapeType="1"/>
              </p:cNvSpPr>
              <p:nvPr/>
            </p:nvSpPr>
            <p:spPr bwMode="auto">
              <a:xfrm flipV="1">
                <a:off x="3560" y="2931"/>
                <a:ext cx="681" cy="18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5" name="Line 25"/>
              <p:cNvSpPr>
                <a:spLocks noChangeShapeType="1"/>
              </p:cNvSpPr>
              <p:nvPr/>
            </p:nvSpPr>
            <p:spPr bwMode="auto">
              <a:xfrm flipH="1" flipV="1">
                <a:off x="4241" y="2931"/>
                <a:ext cx="771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6" name="Line 26"/>
              <p:cNvSpPr>
                <a:spLocks noChangeShapeType="1"/>
              </p:cNvSpPr>
              <p:nvPr/>
            </p:nvSpPr>
            <p:spPr bwMode="auto">
              <a:xfrm flipV="1">
                <a:off x="3560" y="2704"/>
                <a:ext cx="681" cy="40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7" name="Line 27"/>
              <p:cNvSpPr>
                <a:spLocks noChangeShapeType="1"/>
              </p:cNvSpPr>
              <p:nvPr/>
            </p:nvSpPr>
            <p:spPr bwMode="auto">
              <a:xfrm flipH="1" flipV="1">
                <a:off x="4241" y="2704"/>
                <a:ext cx="771" cy="36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8" name="Line 28"/>
              <p:cNvSpPr>
                <a:spLocks noChangeShapeType="1"/>
              </p:cNvSpPr>
              <p:nvPr/>
            </p:nvSpPr>
            <p:spPr bwMode="auto">
              <a:xfrm flipV="1">
                <a:off x="3560" y="2523"/>
                <a:ext cx="681" cy="5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9" name="Line 29"/>
              <p:cNvSpPr>
                <a:spLocks noChangeShapeType="1"/>
              </p:cNvSpPr>
              <p:nvPr/>
            </p:nvSpPr>
            <p:spPr bwMode="auto">
              <a:xfrm flipH="1" flipV="1">
                <a:off x="4241" y="2523"/>
                <a:ext cx="771" cy="5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70" name="Line 30"/>
              <p:cNvSpPr>
                <a:spLocks noChangeShapeType="1"/>
              </p:cNvSpPr>
              <p:nvPr/>
            </p:nvSpPr>
            <p:spPr bwMode="auto">
              <a:xfrm flipV="1">
                <a:off x="3560" y="2387"/>
                <a:ext cx="681" cy="68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71" name="Line 31"/>
              <p:cNvSpPr>
                <a:spLocks noChangeShapeType="1"/>
              </p:cNvSpPr>
              <p:nvPr/>
            </p:nvSpPr>
            <p:spPr bwMode="auto">
              <a:xfrm flipH="1" flipV="1">
                <a:off x="4241" y="2387"/>
                <a:ext cx="816" cy="68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72" name="Line 32"/>
              <p:cNvSpPr>
                <a:spLocks noChangeShapeType="1"/>
              </p:cNvSpPr>
              <p:nvPr/>
            </p:nvSpPr>
            <p:spPr bwMode="auto">
              <a:xfrm flipV="1">
                <a:off x="3560" y="2160"/>
                <a:ext cx="681" cy="907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/>
            </p:nvSpPr>
            <p:spPr bwMode="auto">
              <a:xfrm flipH="1" flipV="1">
                <a:off x="4241" y="2160"/>
                <a:ext cx="771" cy="907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74" name="Line 34"/>
              <p:cNvSpPr>
                <a:spLocks noChangeShapeType="1"/>
              </p:cNvSpPr>
              <p:nvPr/>
            </p:nvSpPr>
            <p:spPr bwMode="auto">
              <a:xfrm flipV="1">
                <a:off x="3560" y="1752"/>
                <a:ext cx="681" cy="1315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75" name="Line 35"/>
              <p:cNvSpPr>
                <a:spLocks noChangeShapeType="1"/>
              </p:cNvSpPr>
              <p:nvPr/>
            </p:nvSpPr>
            <p:spPr bwMode="auto">
              <a:xfrm flipH="1" flipV="1">
                <a:off x="4241" y="1752"/>
                <a:ext cx="771" cy="1315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76" name="Text Box 36"/>
              <p:cNvSpPr txBox="1">
                <a:spLocks noChangeArrowheads="1"/>
              </p:cNvSpPr>
              <p:nvPr/>
            </p:nvSpPr>
            <p:spPr bwMode="auto">
              <a:xfrm>
                <a:off x="4150" y="1026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/>
                  <a:t>F</a:t>
                </a:r>
              </a:p>
            </p:txBody>
          </p:sp>
          <p:sp>
            <p:nvSpPr>
              <p:cNvPr id="10277" name="Text Box 37"/>
              <p:cNvSpPr txBox="1">
                <a:spLocks noChangeArrowheads="1"/>
              </p:cNvSpPr>
              <p:nvPr/>
            </p:nvSpPr>
            <p:spPr bwMode="auto">
              <a:xfrm>
                <a:off x="3243" y="2614"/>
                <a:ext cx="35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>
                    <a:solidFill>
                      <a:srgbClr val="FF0000"/>
                    </a:solidFill>
                  </a:rPr>
                  <a:t>&gt; F</a:t>
                </a:r>
              </a:p>
            </p:txBody>
          </p:sp>
          <p:sp>
            <p:nvSpPr>
              <p:cNvPr id="10278" name="Text Box 38"/>
              <p:cNvSpPr txBox="1">
                <a:spLocks noChangeArrowheads="1"/>
              </p:cNvSpPr>
              <p:nvPr/>
            </p:nvSpPr>
            <p:spPr bwMode="auto">
              <a:xfrm>
                <a:off x="3243" y="2251"/>
                <a:ext cx="35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>
                    <a:solidFill>
                      <a:srgbClr val="008000"/>
                    </a:solidFill>
                  </a:rPr>
                  <a:t>&lt; F</a:t>
                </a:r>
              </a:p>
            </p:txBody>
          </p:sp>
          <p:sp>
            <p:nvSpPr>
              <p:cNvPr id="10279" name="Line 39"/>
              <p:cNvSpPr>
                <a:spLocks noChangeShapeType="1"/>
              </p:cNvSpPr>
              <p:nvPr/>
            </p:nvSpPr>
            <p:spPr bwMode="auto">
              <a:xfrm flipH="1">
                <a:off x="3288" y="2568"/>
                <a:ext cx="953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80" name="Text Box 40"/>
              <p:cNvSpPr txBox="1">
                <a:spLocks noChangeArrowheads="1"/>
              </p:cNvSpPr>
              <p:nvPr/>
            </p:nvSpPr>
            <p:spPr bwMode="auto">
              <a:xfrm>
                <a:off x="2971" y="1797"/>
                <a:ext cx="913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600" b="0"/>
                  <a:t>Belastung in </a:t>
                </a:r>
              </a:p>
              <a:p>
                <a:pPr eaLnBrk="1" hangingPunct="1"/>
                <a:r>
                  <a:rPr lang="de-DE" altLang="de-DE" sz="1600" b="0"/>
                  <a:t>jedem Strang:</a:t>
                </a:r>
              </a:p>
            </p:txBody>
          </p:sp>
        </p:grpSp>
        <p:sp>
          <p:nvSpPr>
            <p:cNvPr id="10261" name="Text Box 14"/>
            <p:cNvSpPr txBox="1">
              <a:spLocks noChangeArrowheads="1"/>
            </p:cNvSpPr>
            <p:nvPr/>
          </p:nvSpPr>
          <p:spPr bwMode="auto">
            <a:xfrm>
              <a:off x="535" y="2269"/>
              <a:ext cx="38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600"/>
                <a:t>120°</a:t>
              </a:r>
            </a:p>
          </p:txBody>
        </p:sp>
      </p:grpSp>
      <p:sp>
        <p:nvSpPr>
          <p:cNvPr id="10243" name="Text Box 41"/>
          <p:cNvSpPr txBox="1">
            <a:spLocks noChangeArrowheads="1"/>
          </p:cNvSpPr>
          <p:nvPr/>
        </p:nvSpPr>
        <p:spPr bwMode="auto">
          <a:xfrm>
            <a:off x="2700338" y="1106488"/>
            <a:ext cx="3036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Anschlagen von Lasten</a:t>
            </a:r>
          </a:p>
        </p:txBody>
      </p:sp>
      <p:sp>
        <p:nvSpPr>
          <p:cNvPr id="10244" name="Rectangle 4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08725"/>
            <a:ext cx="130651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Anschlagen von Lasten</a:t>
            </a:r>
          </a:p>
        </p:txBody>
      </p:sp>
      <p:sp>
        <p:nvSpPr>
          <p:cNvPr id="2" name="Bogen 1"/>
          <p:cNvSpPr/>
          <p:nvPr/>
        </p:nvSpPr>
        <p:spPr bwMode="auto">
          <a:xfrm rot="7255524">
            <a:off x="1783557" y="3593306"/>
            <a:ext cx="1104900" cy="1049337"/>
          </a:xfrm>
          <a:prstGeom prst="arc">
            <a:avLst>
              <a:gd name="adj1" fmla="val 16317212"/>
              <a:gd name="adj2" fmla="val 16318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10246" name="Gerade Verbindung mit Pfeil 3"/>
          <p:cNvCxnSpPr>
            <a:cxnSpLocks noChangeShapeType="1"/>
            <a:stCxn id="10261" idx="3"/>
          </p:cNvCxnSpPr>
          <p:nvPr/>
        </p:nvCxnSpPr>
        <p:spPr bwMode="auto">
          <a:xfrm>
            <a:off x="1457325" y="3771900"/>
            <a:ext cx="863600" cy="6111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Bogen 42"/>
          <p:cNvSpPr/>
          <p:nvPr/>
        </p:nvSpPr>
        <p:spPr bwMode="auto">
          <a:xfrm rot="14715828">
            <a:off x="2282032" y="3850481"/>
            <a:ext cx="1104900" cy="1049337"/>
          </a:xfrm>
          <a:prstGeom prst="arc">
            <a:avLst>
              <a:gd name="adj1" fmla="val 19764441"/>
              <a:gd name="adj2" fmla="val 14981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n>
                <a:solidFill>
                  <a:schemeClr val="tx2"/>
                </a:solidFill>
              </a:ln>
            </a:endParaRPr>
          </a:p>
        </p:txBody>
      </p:sp>
      <p:cxnSp>
        <p:nvCxnSpPr>
          <p:cNvPr id="10248" name="Gerade Verbindung mit Pfeil 3"/>
          <p:cNvCxnSpPr>
            <a:cxnSpLocks noChangeShapeType="1"/>
          </p:cNvCxnSpPr>
          <p:nvPr/>
        </p:nvCxnSpPr>
        <p:spPr bwMode="auto">
          <a:xfrm flipH="1">
            <a:off x="2727325" y="3370263"/>
            <a:ext cx="323850" cy="5953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2465388" y="2633663"/>
            <a:ext cx="17287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0"/>
              <a:t> </a:t>
            </a:r>
            <a:endParaRPr lang="de-DE" altLang="de-DE" sz="1400" b="0"/>
          </a:p>
          <a:p>
            <a:pPr algn="ctr" eaLnBrk="1" hangingPunct="1"/>
            <a:r>
              <a:rPr lang="de-DE" altLang="de-DE" sz="1400" b="0"/>
              <a:t>Neigungswinkel</a:t>
            </a:r>
          </a:p>
        </p:txBody>
      </p:sp>
      <p:cxnSp>
        <p:nvCxnSpPr>
          <p:cNvPr id="10250" name="Gerade Verbindung 5"/>
          <p:cNvCxnSpPr>
            <a:cxnSpLocks noChangeShapeType="1"/>
          </p:cNvCxnSpPr>
          <p:nvPr/>
        </p:nvCxnSpPr>
        <p:spPr bwMode="auto">
          <a:xfrm flipH="1">
            <a:off x="2832100" y="3817938"/>
            <a:ext cx="3175" cy="55403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 xsi:nil="true"/>
    <Dokumente xmlns="2daf07dc-52ac-4d71-aac0-a4dbd7e2ab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A7248340-0193-4481-AA29-26172AAA7ED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daf07dc-52ac-4d71-aac0-a4dbd7e2ab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379D6C-7F00-4F8F-A19F-39654FDF4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67AB38-DCEA-491F-8E51-42DF0F15BBE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D1B5AC0-036D-407A-A5FF-A024EADE905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1886</Words>
  <Application>Microsoft Office PowerPoint</Application>
  <PresentationFormat>Bildschirmpräsentation (4:3)</PresentationFormat>
  <Paragraphs>460</Paragraphs>
  <Slides>40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Arial</vt:lpstr>
      <vt:lpstr>Times New Roman</vt:lpstr>
      <vt:lpstr>Wingdings</vt:lpstr>
      <vt:lpstr>_KAB-Folien-Layout-längsformat</vt:lpstr>
      <vt:lpstr>Photo Editor-Foto</vt:lpstr>
      <vt:lpstr>Bitmap</vt:lpstr>
      <vt:lpstr>Deckblatt</vt:lpstr>
      <vt:lpstr>Pers. Schutzausrüstung/Warnkleidung</vt:lpstr>
      <vt:lpstr>Ergänzende Schutzausrüstung</vt:lpstr>
      <vt:lpstr>PowerPoint-Präsentation</vt:lpstr>
      <vt:lpstr>Arbeiten mit Hebel</vt:lpstr>
      <vt:lpstr>Einsatzgrundsätze Bewegen v.Lasten</vt:lpstr>
      <vt:lpstr>Einsatz von Rollen</vt:lpstr>
      <vt:lpstr>Geräte zum Anschlagen von Lasten</vt:lpstr>
      <vt:lpstr>Anschlagen von Lasten</vt:lpstr>
      <vt:lpstr>E-grundsätze Anschlagen von Lasten</vt:lpstr>
      <vt:lpstr>E-grundsätze Anschlagen von Lasten 2</vt:lpstr>
      <vt:lpstr>Hydraulik</vt:lpstr>
      <vt:lpstr>E-grundsätze Spreiz-Schneidgerät 1</vt:lpstr>
      <vt:lpstr>E-grundsätze Spreiz-Schneidgerät 2</vt:lpstr>
      <vt:lpstr>Lufthebegeräte</vt:lpstr>
      <vt:lpstr>PowerPoint-Präsentation</vt:lpstr>
      <vt:lpstr>E-grundsätze mit Lufthebern</vt:lpstr>
      <vt:lpstr>Geräte Absicherung von Einsatzstellen</vt:lpstr>
      <vt:lpstr>Sichern von Einsatzstellen</vt:lpstr>
      <vt:lpstr>E-grundsätze Sichern von Einsatzstellen 1</vt:lpstr>
      <vt:lpstr>E-grundsätze Sichern von Einsatzstellen 2</vt:lpstr>
      <vt:lpstr>Einsatz von Beleuchtungsstativen</vt:lpstr>
      <vt:lpstr>E-grundsätze Ausleuchten Einsatzstellen</vt:lpstr>
      <vt:lpstr>Einhaltung der maximalen Leitungslängen</vt:lpstr>
      <vt:lpstr>Schutz vor gefährlichen Körperströmen</vt:lpstr>
      <vt:lpstr>E-grundsätze elektrische Betriebsmittel 1</vt:lpstr>
      <vt:lpstr>E-grundsätze elektrische Betriebsmittel 2</vt:lpstr>
      <vt:lpstr>Rettungsgrundsatz</vt:lpstr>
      <vt:lpstr>Geräte zur Sicherung gegen Absturz usw.</vt:lpstr>
      <vt:lpstr>Einsatzmittel zur Scheibenentfernung</vt:lpstr>
      <vt:lpstr>1. Beispiel-Scheibenentfernung Pkw</vt:lpstr>
      <vt:lpstr>2. Beispiel-Scheibenentfernung Pkw</vt:lpstr>
      <vt:lpstr>3. Beispiel-Scheibenentfernung Pkw</vt:lpstr>
      <vt:lpstr>Geräte zur Rettung-Lagerung-Transport</vt:lpstr>
      <vt:lpstr>E-grundsätze Airbag</vt:lpstr>
      <vt:lpstr>Aufgaben der Trupps im TH-Einsatz</vt:lpstr>
      <vt:lpstr>Dreiteilung des TH-Einsatzes 1</vt:lpstr>
      <vt:lpstr>Dreiteilung des TH-Einsatzes 2</vt:lpstr>
      <vt:lpstr>Dreiteilung des TH-Einsatzes 3</vt:lpstr>
      <vt:lpstr>Fahrzeuge</vt:lpstr>
    </vt:vector>
  </TitlesOfParts>
  <Company>LFKS RLP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Folienvorlagen KAB Truppführer</dc:title>
  <dc:creator>LFKS RLP</dc:creator>
  <cp:lastModifiedBy>Marc Ackermann</cp:lastModifiedBy>
  <cp:revision>325</cp:revision>
  <cp:lastPrinted>2019-10-31T05:39:16Z</cp:lastPrinted>
  <dcterms:created xsi:type="dcterms:W3CDTF">2001-08-31T10:43:20Z</dcterms:created>
  <dcterms:modified xsi:type="dcterms:W3CDTF">2023-03-09T11:51:45Z</dcterms:modified>
</cp:coreProperties>
</file>