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6FE2E-09D8-4F7C-9C95-92FC1FF3968A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90194-B883-4322-8469-0F71587C2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11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xfrm>
            <a:off x="658813" y="4673600"/>
            <a:ext cx="5329237" cy="4438650"/>
          </a:xfrm>
          <a:noFill/>
        </p:spPr>
        <p:txBody>
          <a:bodyPr/>
          <a:lstStyle/>
          <a:p>
            <a:r>
              <a:rPr lang="de-DE" altLang="de-DE" sz="1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de-DE" altLang="de-DE" sz="1400" b="1" smtClean="0"/>
              <a:t>Nach § 316b und 318 des StGB</a:t>
            </a:r>
            <a:r>
              <a:rPr lang="de-DE" altLang="de-DE" sz="1400" smtClean="0"/>
              <a:t> ist bereits </a:t>
            </a:r>
            <a:r>
              <a:rPr lang="de-DE" altLang="de-DE" sz="1400" u="sng" smtClean="0"/>
              <a:t>der Versuch</a:t>
            </a:r>
            <a:r>
              <a:rPr lang="de-DE" altLang="de-DE" sz="1400" smtClean="0"/>
              <a:t> der Gefährdung des Trinkwassernetzes eine Straftat!!!</a:t>
            </a:r>
            <a:br>
              <a:rPr lang="de-DE" altLang="de-DE" sz="1400" smtClean="0"/>
            </a:br>
            <a:r>
              <a:rPr lang="de-DE" altLang="de-DE" sz="1400" smtClean="0"/>
              <a:t>…nicht erst wenn einer zu Schaden kommt (bitte §§ lesen); Ordnungswidrigkeit nach TrinkwV</a:t>
            </a:r>
            <a:endParaRPr lang="de-DE" altLang="de-DE" sz="14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14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1400" b="1" smtClean="0">
                <a:latin typeface="Arial" panose="020B0604020202020204" pitchFamily="34" charset="0"/>
                <a:cs typeface="Arial" panose="020B0604020202020204" pitchFamily="34" charset="0"/>
              </a:rPr>
              <a:t>EG-Richtlinie zur Qualität von Wasser für den menschlichen Gebrauch (Richtlinie 98/83/EG)</a:t>
            </a:r>
            <a:endParaRPr lang="de-DE" altLang="de-DE" sz="1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5CCA79-7090-4610-B052-4FF409759477}" type="slidenum">
              <a:rPr lang="de-DE" altLang="de-DE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de-DE" altLang="de-DE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90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smtClean="0"/>
              <a:t>Im gesamten Versorgungsgebiet darf der Druck an keiner Stelle unter 1,5 bar sinken!!! </a:t>
            </a:r>
            <a:br>
              <a:rPr lang="de-DE" altLang="de-DE" smtClean="0"/>
            </a:br>
            <a:r>
              <a:rPr lang="de-DE" altLang="de-DE" smtClean="0"/>
              <a:t>Hat nicht zwingend mit dem Eingangsdruck zu tun !</a:t>
            </a:r>
            <a:br>
              <a:rPr lang="de-DE" altLang="de-DE" smtClean="0"/>
            </a:br>
            <a:r>
              <a:rPr lang="de-DE" altLang="de-DE" smtClean="0"/>
              <a:t>(Beispiel bei einer Wasserentnahme mit 1,5bar hätten die Versorgungsleitungen, </a:t>
            </a:r>
            <a:br>
              <a:rPr lang="de-DE" altLang="de-DE" smtClean="0"/>
            </a:br>
            <a:r>
              <a:rPr lang="de-DE" altLang="de-DE" smtClean="0"/>
              <a:t>die 30 Meter höher liegen, bereits Unterdruck.)</a:t>
            </a:r>
          </a:p>
          <a:p>
            <a:endParaRPr lang="de-DE" altLang="de-DE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81D00-64E4-420D-B4BA-4EE319FF4F42}" type="slidenum">
              <a:rPr lang="de-DE" altLang="de-DE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de-DE" altLang="de-DE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sz="1400" b="1" smtClean="0">
                <a:latin typeface="Arial" panose="020B0604020202020204" pitchFamily="34" charset="0"/>
                <a:cs typeface="Arial" panose="020B0604020202020204" pitchFamily="34" charset="0"/>
              </a:rPr>
              <a:t>Honeywell – EWE – Braukmann</a:t>
            </a:r>
          </a:p>
          <a:p>
            <a:endParaRPr lang="de-DE" altLang="de-DE" sz="14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mtClean="0"/>
              <a:t>Diese Armaturen sind nur für Wasser der Kategorie 4 nach DIN EN 1717 zur Absicherung geeignet !</a:t>
            </a:r>
            <a:br>
              <a:rPr lang="de-DE" altLang="de-DE" smtClean="0"/>
            </a:br>
            <a:r>
              <a:rPr lang="de-DE" altLang="de-DE" b="1" smtClean="0"/>
              <a:t>…vereinfacht ausgedrückt, Absichern der Schlauchstrecke!</a:t>
            </a:r>
            <a:endParaRPr lang="de-DE" altLang="de-DE" sz="1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31A796-F736-4CF5-8C8F-0599304E88CE}" type="slidenum">
              <a:rPr lang="de-DE" altLang="de-DE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de-DE" altLang="de-DE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9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6E5697-2B32-4471-9A06-BDC627D853F9}" type="slidenum">
              <a:rPr lang="de-DE" altLang="de-DE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de-DE" altLang="de-DE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89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sz="1400" b="1" smtClean="0"/>
              <a:t>Druckbegrenzungsventil soll und kann keine dynamischen Druckstöße verhindern!</a:t>
            </a:r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171517-50E2-4D34-9769-C0B3D8EF8313}" type="slidenum">
              <a:rPr lang="de-DE" altLang="de-DE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de-DE" altLang="de-DE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15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b="1" smtClean="0"/>
              <a:t>Vakuumbrecher im/am Sammelstück</a:t>
            </a:r>
            <a:br>
              <a:rPr lang="de-DE" altLang="de-DE" b="1" smtClean="0"/>
            </a:br>
            <a:r>
              <a:rPr lang="de-DE" altLang="de-DE" smtClean="0"/>
              <a:t>Belüfter öffnen bei Unterdruck im Schlauch. Es strömt Luft von außen ein und verhindert einen Unterdruck in der</a:t>
            </a:r>
          </a:p>
          <a:p>
            <a:r>
              <a:rPr lang="de-DE" altLang="de-DE" smtClean="0"/>
              <a:t>Leitung. </a:t>
            </a:r>
          </a:p>
          <a:p>
            <a:endParaRPr lang="de-DE" altLang="de-DE" b="1" smtClean="0"/>
          </a:p>
          <a:p>
            <a:r>
              <a:rPr lang="de-DE" altLang="de-DE" b="1" smtClean="0"/>
              <a:t>Werbewahnsinn!!!</a:t>
            </a:r>
            <a:r>
              <a:rPr lang="de-DE" altLang="de-DE" smtClean="0"/>
              <a:t> </a:t>
            </a:r>
            <a:r>
              <a:rPr lang="de-DE" altLang="de-DE" smtClean="0">
                <a:sym typeface="Wingdings" panose="05000000000000000000" pitchFamily="2" charset="2"/>
              </a:rPr>
              <a:t> </a:t>
            </a:r>
            <a:r>
              <a:rPr lang="de-DE" altLang="de-DE" i="1" smtClean="0"/>
              <a:t>In den Ventilabsperrungen sind leistungsfähige Rückflussverhinderer integriert.</a:t>
            </a:r>
          </a:p>
          <a:p>
            <a:r>
              <a:rPr lang="de-DE" altLang="de-DE" i="1" smtClean="0"/>
              <a:t>Diese arbeiten unabhängig voneinander und schließen selbsttätig wenn ein Druckstoß ankommt.</a:t>
            </a:r>
          </a:p>
          <a:p>
            <a:r>
              <a:rPr lang="de-DE" altLang="de-DE" i="1" smtClean="0"/>
              <a:t>Dadurch wird die Trinkwasserleitung vor Verunreinigungen und Schäden geschützt.</a:t>
            </a:r>
          </a:p>
          <a:p>
            <a:r>
              <a:rPr lang="de-DE" altLang="de-DE" i="1" smtClean="0"/>
              <a:t>Belüfter im Ventiloberteil - Ausgang arbeiten vollautomatisch. Bereits beim kleinsten Unterdruck im</a:t>
            </a:r>
          </a:p>
          <a:p>
            <a:r>
              <a:rPr lang="de-DE" altLang="de-DE" i="1" smtClean="0"/>
              <a:t>Löschwasserleitungsnetz strömt Luft von außen ein und verhindert einen Unterdruck in der</a:t>
            </a:r>
          </a:p>
          <a:p>
            <a:r>
              <a:rPr lang="de-DE" altLang="de-DE" i="1" smtClean="0"/>
              <a:t>Löschwasserleitung. </a:t>
            </a:r>
          </a:p>
          <a:p>
            <a:endParaRPr lang="de-DE" altLang="de-DE" i="1" smtClean="0"/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8CECFD-B3CA-488A-8087-4FD96BF5F95C}" type="slidenum">
              <a:rPr lang="de-DE" altLang="de-DE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de-DE" altLang="de-DE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97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b="1" smtClean="0"/>
              <a:t>Vakuumbrecher im/am Sammelstück</a:t>
            </a:r>
            <a:br>
              <a:rPr lang="de-DE" altLang="de-DE" b="1" smtClean="0"/>
            </a:br>
            <a:r>
              <a:rPr lang="de-DE" altLang="de-DE" smtClean="0"/>
              <a:t>Belüfter öffnen bei Unterdruck im Schlauch. Es strömt Luft von außen ein und verhindert einen Unterdruck in der</a:t>
            </a:r>
          </a:p>
          <a:p>
            <a:r>
              <a:rPr lang="de-DE" altLang="de-DE" smtClean="0"/>
              <a:t>Leitung. </a:t>
            </a:r>
          </a:p>
          <a:p>
            <a:endParaRPr lang="de-DE" altLang="de-DE" b="1" smtClean="0"/>
          </a:p>
          <a:p>
            <a:r>
              <a:rPr lang="de-DE" altLang="de-DE" b="1" smtClean="0"/>
              <a:t>Werbewahnsinn!!!</a:t>
            </a:r>
            <a:r>
              <a:rPr lang="de-DE" altLang="de-DE" smtClean="0"/>
              <a:t> </a:t>
            </a:r>
            <a:r>
              <a:rPr lang="de-DE" altLang="de-DE" smtClean="0">
                <a:sym typeface="Wingdings" panose="05000000000000000000" pitchFamily="2" charset="2"/>
              </a:rPr>
              <a:t> </a:t>
            </a:r>
            <a:r>
              <a:rPr lang="de-DE" altLang="de-DE" i="1" smtClean="0"/>
              <a:t>In den Ventilabsperrungen sind leistungsfähige Rückflussverhinderer integriert.</a:t>
            </a:r>
          </a:p>
          <a:p>
            <a:r>
              <a:rPr lang="de-DE" altLang="de-DE" i="1" smtClean="0"/>
              <a:t>Diese arbeiten unabhängig voneinander und schließen selbsttätig wenn ein Druckstoß ankommt.</a:t>
            </a:r>
          </a:p>
          <a:p>
            <a:r>
              <a:rPr lang="de-DE" altLang="de-DE" i="1" smtClean="0"/>
              <a:t>Dadurch wird die Trinkwasserleitung vor Verunreinigungen und Schäden geschützt.</a:t>
            </a:r>
          </a:p>
          <a:p>
            <a:r>
              <a:rPr lang="de-DE" altLang="de-DE" i="1" smtClean="0"/>
              <a:t>Belüfter im Ventiloberteil - Ausgang arbeiten vollautomatisch. Bereits beim kleinsten Unterdruck im</a:t>
            </a:r>
          </a:p>
          <a:p>
            <a:r>
              <a:rPr lang="de-DE" altLang="de-DE" i="1" smtClean="0"/>
              <a:t>Löschwasserleitungsnetz strömt Luft von außen ein und verhindert einen Unterdruck in der</a:t>
            </a:r>
          </a:p>
          <a:p>
            <a:r>
              <a:rPr lang="de-DE" altLang="de-DE" i="1" smtClean="0"/>
              <a:t>Löschwasserleitung. </a:t>
            </a:r>
          </a:p>
          <a:p>
            <a:endParaRPr lang="de-DE" altLang="de-DE" i="1" smtClean="0"/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DE7F49-846B-49E2-898C-361C2E74365E}" type="slidenum">
              <a:rPr lang="de-DE" altLang="de-DE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de-DE" altLang="de-DE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46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b="1" smtClean="0"/>
              <a:t>Vakuumbrecher im/am Sammelstück</a:t>
            </a:r>
            <a:br>
              <a:rPr lang="de-DE" altLang="de-DE" b="1" smtClean="0"/>
            </a:br>
            <a:r>
              <a:rPr lang="de-DE" altLang="de-DE" smtClean="0"/>
              <a:t>Belüfter öffnen bei Unterdruck im Schlauch. Es strömt Luft von außen ein und verhindert einen Unterdruck in der</a:t>
            </a:r>
          </a:p>
          <a:p>
            <a:r>
              <a:rPr lang="de-DE" altLang="de-DE" smtClean="0"/>
              <a:t>Leitung. </a:t>
            </a:r>
          </a:p>
          <a:p>
            <a:endParaRPr lang="de-DE" altLang="de-DE" b="1" smtClean="0"/>
          </a:p>
          <a:p>
            <a:r>
              <a:rPr lang="de-DE" altLang="de-DE" b="1" smtClean="0"/>
              <a:t>Werbewahnsinn!!!</a:t>
            </a:r>
            <a:r>
              <a:rPr lang="de-DE" altLang="de-DE" smtClean="0"/>
              <a:t> </a:t>
            </a:r>
            <a:r>
              <a:rPr lang="de-DE" altLang="de-DE" smtClean="0">
                <a:sym typeface="Wingdings" panose="05000000000000000000" pitchFamily="2" charset="2"/>
              </a:rPr>
              <a:t> </a:t>
            </a:r>
            <a:r>
              <a:rPr lang="de-DE" altLang="de-DE" i="1" smtClean="0"/>
              <a:t>In den Ventilabsperrungen sind leistungsfähige Rückflussverhinderer integriert.</a:t>
            </a:r>
          </a:p>
          <a:p>
            <a:r>
              <a:rPr lang="de-DE" altLang="de-DE" i="1" smtClean="0"/>
              <a:t>Diese arbeiten unabhängig voneinander und schließen selbsttätig wenn ein Druckstoß ankommt.</a:t>
            </a:r>
          </a:p>
          <a:p>
            <a:r>
              <a:rPr lang="de-DE" altLang="de-DE" i="1" smtClean="0"/>
              <a:t>Dadurch wird die Trinkwasserleitung vor Verunreinigungen und Schäden geschützt.</a:t>
            </a:r>
          </a:p>
          <a:p>
            <a:r>
              <a:rPr lang="de-DE" altLang="de-DE" i="1" smtClean="0"/>
              <a:t>Belüfter im Ventiloberteil - Ausgang arbeiten vollautomatisch. Bereits beim kleinsten Unterdruck im</a:t>
            </a:r>
          </a:p>
          <a:p>
            <a:r>
              <a:rPr lang="de-DE" altLang="de-DE" i="1" smtClean="0"/>
              <a:t>Löschwasserleitungsnetz strömt Luft von außen ein und verhindert einen Unterdruck in der</a:t>
            </a:r>
          </a:p>
          <a:p>
            <a:r>
              <a:rPr lang="de-DE" altLang="de-DE" i="1" smtClean="0"/>
              <a:t>Löschwasserleitung. </a:t>
            </a:r>
          </a:p>
          <a:p>
            <a:endParaRPr lang="de-DE" altLang="de-DE" i="1" smtClean="0"/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852B63-D372-4F68-8514-796B12E574B2}" type="slidenum">
              <a:rPr lang="de-DE" altLang="de-DE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de-DE" altLang="de-DE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93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b="1" smtClean="0"/>
              <a:t>Vakuumbrecher im/am Sammelstück</a:t>
            </a:r>
            <a:br>
              <a:rPr lang="de-DE" altLang="de-DE" b="1" smtClean="0"/>
            </a:br>
            <a:r>
              <a:rPr lang="de-DE" altLang="de-DE" smtClean="0"/>
              <a:t>Belüfter öffnen bei Unterdruck im Schlauch. Es strömt Luft von außen ein und verhindert einen Unterdruck in der</a:t>
            </a:r>
          </a:p>
          <a:p>
            <a:r>
              <a:rPr lang="de-DE" altLang="de-DE" smtClean="0"/>
              <a:t>Leitung. </a:t>
            </a:r>
          </a:p>
          <a:p>
            <a:endParaRPr lang="de-DE" altLang="de-DE" b="1" smtClean="0"/>
          </a:p>
          <a:p>
            <a:r>
              <a:rPr lang="de-DE" altLang="de-DE" b="1" smtClean="0"/>
              <a:t>Werbewahnsinn!!!</a:t>
            </a:r>
            <a:r>
              <a:rPr lang="de-DE" altLang="de-DE" smtClean="0"/>
              <a:t> </a:t>
            </a:r>
            <a:r>
              <a:rPr lang="de-DE" altLang="de-DE" smtClean="0">
                <a:sym typeface="Wingdings" panose="05000000000000000000" pitchFamily="2" charset="2"/>
              </a:rPr>
              <a:t> </a:t>
            </a:r>
            <a:r>
              <a:rPr lang="de-DE" altLang="de-DE" i="1" smtClean="0"/>
              <a:t>In den Ventilabsperrungen sind leistungsfähige Rückflussverhinderer integriert.</a:t>
            </a:r>
          </a:p>
          <a:p>
            <a:r>
              <a:rPr lang="de-DE" altLang="de-DE" i="1" smtClean="0"/>
              <a:t>Diese arbeiten unabhängig voneinander und schließen selbsttätig wenn ein Druckstoß ankommt.</a:t>
            </a:r>
          </a:p>
          <a:p>
            <a:r>
              <a:rPr lang="de-DE" altLang="de-DE" i="1" smtClean="0"/>
              <a:t>Dadurch wird die Trinkwasserleitung vor Verunreinigungen und Schäden geschützt.</a:t>
            </a:r>
          </a:p>
          <a:p>
            <a:r>
              <a:rPr lang="de-DE" altLang="de-DE" i="1" smtClean="0"/>
              <a:t>Belüfter im Ventiloberteil - Ausgang arbeiten vollautomatisch. Bereits beim kleinsten Unterdruck im</a:t>
            </a:r>
          </a:p>
          <a:p>
            <a:r>
              <a:rPr lang="de-DE" altLang="de-DE" i="1" smtClean="0"/>
              <a:t>Löschwasserleitungsnetz strömt Luft von außen ein und verhindert einen Unterdruck in der</a:t>
            </a:r>
          </a:p>
          <a:p>
            <a:r>
              <a:rPr lang="de-DE" altLang="de-DE" i="1" smtClean="0"/>
              <a:t>Löschwasserleitung. </a:t>
            </a:r>
          </a:p>
          <a:p>
            <a:endParaRPr lang="de-DE" altLang="de-DE" i="1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F83C31-A8A9-482D-8D5F-7D27DB3AB95D}" type="slidenum">
              <a:rPr lang="de-DE" altLang="de-DE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de-DE" altLang="de-DE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8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36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89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78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3" y="908050"/>
            <a:ext cx="11516784" cy="3238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34434" y="1449388"/>
            <a:ext cx="5655733" cy="4679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3367" y="1449388"/>
            <a:ext cx="5657851" cy="4679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34433" y="623728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3728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44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8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8115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27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8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 userDrawn="1"/>
        </p:nvSpPr>
        <p:spPr>
          <a:xfrm>
            <a:off x="9690100" y="657225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87DA3D6-91F5-4786-9EAF-401DE3C39D46}" type="slidenum">
              <a:rPr lang="de-DE" altLang="de-DE" sz="120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8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7954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7931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7"/>
          <p:cNvSpPr txBox="1">
            <a:spLocks noChangeArrowheads="1"/>
          </p:cNvSpPr>
          <p:nvPr/>
        </p:nvSpPr>
        <p:spPr bwMode="auto">
          <a:xfrm>
            <a:off x="8128001" y="228601"/>
            <a:ext cx="16866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40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800" b="1" dirty="0" smtClean="0">
                <a:solidFill>
                  <a:srgbClr val="000000"/>
                </a:solidFill>
              </a:rPr>
              <a:t>Lehrgang:	 </a:t>
            </a:r>
            <a:r>
              <a:rPr lang="de-DE" sz="800" b="1" dirty="0" smtClean="0">
                <a:solidFill>
                  <a:srgbClr val="000000"/>
                </a:solidFill>
              </a:rPr>
              <a:t>Truppführer</a:t>
            </a:r>
            <a:endParaRPr lang="de-DE" sz="800" b="1" dirty="0" smtClean="0">
              <a:solidFill>
                <a:srgbClr val="000000"/>
              </a:solidFill>
            </a:endParaRPr>
          </a:p>
          <a:p>
            <a:pPr defTabSz="540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800" b="1" dirty="0" smtClean="0">
                <a:solidFill>
                  <a:srgbClr val="000000"/>
                </a:solidFill>
              </a:rPr>
              <a:t>Thema:	 </a:t>
            </a:r>
            <a:r>
              <a:rPr lang="de-DE" sz="800" b="1" dirty="0" smtClean="0">
                <a:solidFill>
                  <a:srgbClr val="000000"/>
                </a:solidFill>
              </a:rPr>
              <a:t>Trinkwasserschutz</a:t>
            </a:r>
            <a:endParaRPr lang="de-DE" sz="800" dirty="0" smtClean="0">
              <a:solidFill>
                <a:srgbClr val="000000"/>
              </a:solidFill>
            </a:endParaRPr>
          </a:p>
          <a:p>
            <a:pPr defTabSz="540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800" b="1" dirty="0" smtClean="0">
                <a:solidFill>
                  <a:srgbClr val="000000"/>
                </a:solidFill>
              </a:rPr>
              <a:t>Stand:	 02/2023</a:t>
            </a:r>
            <a:endParaRPr lang="de-DE" sz="1000" b="1" dirty="0" smtClean="0">
              <a:solidFill>
                <a:srgbClr val="000000"/>
              </a:solidFill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/>
        </p:nvSpPr>
        <p:spPr bwMode="auto">
          <a:xfrm>
            <a:off x="2130192" y="304801"/>
            <a:ext cx="18758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dirty="0" smtClean="0">
                <a:solidFill>
                  <a:srgbClr val="000000"/>
                </a:solidFill>
              </a:rPr>
              <a:t>Feuerwehr-Kreisausbildung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dirty="0" smtClean="0">
                <a:solidFill>
                  <a:srgbClr val="000000"/>
                </a:solidFill>
              </a:rPr>
              <a:t>Rheinland-Pfalz</a:t>
            </a:r>
            <a:endParaRPr lang="de-DE" sz="1600" b="1" dirty="0" smtClean="0">
              <a:solidFill>
                <a:srgbClr val="000000"/>
              </a:solidFill>
            </a:endParaRPr>
          </a:p>
        </p:txBody>
      </p:sp>
      <p:sp>
        <p:nvSpPr>
          <p:cNvPr id="1028" name="Line 9"/>
          <p:cNvSpPr>
            <a:spLocks noChangeShapeType="1"/>
          </p:cNvSpPr>
          <p:nvPr/>
        </p:nvSpPr>
        <p:spPr bwMode="auto">
          <a:xfrm>
            <a:off x="711200" y="990600"/>
            <a:ext cx="1066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9" name="Picture 10" descr="Rplfarb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28601"/>
            <a:ext cx="58189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12"/>
          <p:cNvSpPr>
            <a:spLocks noChangeShapeType="1"/>
          </p:cNvSpPr>
          <p:nvPr/>
        </p:nvSpPr>
        <p:spPr bwMode="auto">
          <a:xfrm>
            <a:off x="711200" y="6296025"/>
            <a:ext cx="1066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 userDrawn="1"/>
        </p:nvSpPr>
        <p:spPr>
          <a:xfrm>
            <a:off x="9666817" y="658177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B5FE27A-0C1A-4D93-980E-07BB000ED926}" type="slidenum">
              <a:rPr lang="de-DE" altLang="de-DE" sz="120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sz="1200" smtClean="0">
              <a:solidFill>
                <a:srgbClr val="000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575734" y="6413501"/>
            <a:ext cx="318228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000" b="1" dirty="0" smtClean="0">
                <a:solidFill>
                  <a:srgbClr val="000000"/>
                </a:solidFill>
              </a:rPr>
              <a:t>©</a:t>
            </a:r>
            <a:r>
              <a:rPr lang="de-DE" altLang="de-DE" sz="800" dirty="0" smtClean="0">
                <a:solidFill>
                  <a:srgbClr val="000000"/>
                </a:solidFill>
              </a:rPr>
              <a:t> 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102974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 bwMode="auto">
          <a:xfrm>
            <a:off x="2063750" y="2278063"/>
            <a:ext cx="8280400" cy="3598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900"/>
              </a:spcBef>
              <a:buNone/>
            </a:pPr>
            <a:r>
              <a:rPr lang="de-DE" altLang="de-DE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Verschmutzung von Trinkwasser stellt eine </a:t>
            </a:r>
            <a:r>
              <a:rPr lang="de-DE" altLang="de-DE" sz="18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Ordnungswidrigkeit</a:t>
            </a:r>
            <a:r>
              <a:rPr lang="de-DE" altLang="de-DE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dar (TrinkwV). Wird Trinkwasser verschmutzt und erkrankt eine Person dadurch, </a:t>
            </a:r>
            <a:br>
              <a:rPr lang="de-DE" altLang="de-DE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handelt es sich um eine </a:t>
            </a:r>
            <a:r>
              <a:rPr lang="de-DE" altLang="de-DE" sz="18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Straftat</a:t>
            </a:r>
            <a:r>
              <a:rPr lang="de-DE" alt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br>
              <a:rPr lang="de-DE" alt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de-DE" altLang="de-DE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(§§316b u.318StGB) – Bereits</a:t>
            </a:r>
            <a:r>
              <a:rPr lang="de-DE" altLang="de-DE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„Der Versuch ist strafbar.“ </a:t>
            </a:r>
            <a:r>
              <a:rPr lang="de-DE" alt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de-DE" altLang="de-DE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ist </a:t>
            </a:r>
            <a:r>
              <a:rPr lang="de-DE" altLang="de-D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verboten </a:t>
            </a:r>
            <a:r>
              <a:rPr lang="de-DE" altLang="de-DE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Trinkwasser aus dem </a:t>
            </a:r>
            <a:r>
              <a:rPr lang="de-DE" altLang="de-DE" sz="1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Hydrantennetz</a:t>
            </a:r>
            <a:r>
              <a:rPr lang="de-DE" altLang="de-DE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mit Schmutzwasser aus dem offenen Gewässer im Einsatz (- bspw. am Sammelstück -) zu mischen </a:t>
            </a:r>
            <a:r>
              <a:rPr lang="de-DE" alt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de-DE" altLang="de-DE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Bereits ein minimaler </a:t>
            </a:r>
            <a:r>
              <a:rPr lang="de-DE" altLang="de-DE" sz="1800" u="sng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Rückfluss</a:t>
            </a:r>
            <a:r>
              <a:rPr lang="de-DE" altLang="de-DE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reicht aus, um das Trinkwasser zu </a:t>
            </a:r>
            <a:r>
              <a:rPr lang="de-DE" altLang="de-DE" sz="1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verkeimen</a:t>
            </a:r>
            <a:r>
              <a:rPr lang="de-DE" altLang="de-DE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de-DE" altLang="de-DE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	</a:t>
            </a:r>
            <a:r>
              <a:rPr lang="de-DE" altLang="de-DE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Bereits ein </a:t>
            </a:r>
            <a:r>
              <a:rPr lang="de-DE" altLang="de-DE" sz="1800" u="sng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Druckstoß</a:t>
            </a:r>
            <a:r>
              <a:rPr lang="de-DE" altLang="de-DE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kann ausreichen das Trinkwassernetz zu</a:t>
            </a:r>
            <a:br>
              <a:rPr lang="de-DE" altLang="de-DE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beschädigen (…</a:t>
            </a:r>
            <a:r>
              <a:rPr lang="de-DE" altLang="de-DE" sz="1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Verkeimung</a:t>
            </a:r>
            <a:r>
              <a:rPr lang="de-DE" altLang="de-DE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altLang="de-D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de-DE" altLang="de-D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	</a:t>
            </a:r>
            <a:r>
              <a:rPr lang="de-DE" altLang="de-DE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Richtlinie 98/83/EG </a:t>
            </a:r>
            <a:r>
              <a:rPr lang="de-DE" altLang="de-D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 1717 </a:t>
            </a:r>
            <a:r>
              <a:rPr lang="de-DE" altLang="de-D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TrinkwV</a:t>
            </a:r>
            <a:r>
              <a:rPr lang="de-DE" altLang="de-D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de-DE" altLang="de-DE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IfSG </a:t>
            </a:r>
            <a:r>
              <a:rPr lang="de-DE" altLang="de-D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W405-B1</a:t>
            </a:r>
            <a:br>
              <a:rPr lang="de-DE" altLang="de-DE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altLang="de-DE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de-DE" alt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… </a:t>
            </a:r>
            <a:r>
              <a:rPr lang="de-DE" alt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lang="de-DE" altLang="de-DE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DVGW-Regelwerk als anerkannte Regeln der Technik </a:t>
            </a:r>
            <a:r>
              <a:rPr lang="de-DE" alt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…</a:t>
            </a:r>
            <a:endParaRPr lang="de-DE" altLang="de-DE" sz="1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100264" y="1665288"/>
            <a:ext cx="63722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ts val="600"/>
              </a:spcBef>
              <a:defRPr/>
            </a:pPr>
            <a:r>
              <a:rPr lang="de-DE" altLang="de-DE" sz="2200" b="1" u="sng" kern="0" dirty="0">
                <a:solidFill>
                  <a:srgbClr val="00CC99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Sicherheitshinweise zum  </a:t>
            </a:r>
            <a:r>
              <a:rPr lang="de-DE" altLang="de-DE" sz="2200" b="1" u="sng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Trinkwasserschutz</a:t>
            </a:r>
            <a:r>
              <a:rPr lang="de-DE" altLang="de-DE" sz="2200" b="1" u="sng" kern="0" dirty="0">
                <a:solidFill>
                  <a:srgbClr val="00CC99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41639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847850" y="1117600"/>
            <a:ext cx="8135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179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0070C0"/>
                </a:solidFill>
                <a:cs typeface="Times New Roman" panose="02020603050405020304" pitchFamily="18" charset="0"/>
              </a:rPr>
              <a:t>Fallbeispiel: </a:t>
            </a:r>
            <a:br>
              <a:rPr lang="de-DE" altLang="de-DE" sz="2000" b="1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de-DE" altLang="de-DE" sz="2000" b="1" i="1">
                <a:solidFill>
                  <a:srgbClr val="0070C0"/>
                </a:solidFill>
                <a:cs typeface="Times New Roman" panose="02020603050405020304" pitchFamily="18" charset="0"/>
              </a:rPr>
              <a:t>Schlauchverbindung zwischen Hydrant und einem Behälter </a:t>
            </a:r>
            <a:br>
              <a:rPr lang="de-DE" altLang="de-DE" sz="2000" b="1" i="1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de-DE" altLang="de-DE" sz="2000" b="1" i="1">
                <a:solidFill>
                  <a:srgbClr val="0070C0"/>
                </a:solidFill>
                <a:cs typeface="Times New Roman" panose="02020603050405020304" pitchFamily="18" charset="0"/>
              </a:rPr>
              <a:t>mit freiem Auslauf</a:t>
            </a:r>
            <a:endParaRPr lang="de-DE" altLang="de-DE" sz="2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uppieren 2"/>
          <p:cNvGrpSpPr>
            <a:grpSpLocks/>
          </p:cNvGrpSpPr>
          <p:nvPr/>
        </p:nvGrpSpPr>
        <p:grpSpPr bwMode="auto">
          <a:xfrm>
            <a:off x="1774825" y="2200275"/>
            <a:ext cx="8535988" cy="3389836"/>
            <a:chOff x="251520" y="2055625"/>
            <a:chExt cx="8535592" cy="3390222"/>
          </a:xfrm>
        </p:grpSpPr>
        <p:pic>
          <p:nvPicPr>
            <p:cNvPr id="53256" name="Picture 2" descr="Fall 3 Zeichnung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55625"/>
              <a:ext cx="8535592" cy="320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7" name="Rechteck 1"/>
            <p:cNvSpPr>
              <a:spLocks noChangeArrowheads="1"/>
            </p:cNvSpPr>
            <p:nvPr/>
          </p:nvSpPr>
          <p:spPr bwMode="auto">
            <a:xfrm>
              <a:off x="268462" y="5076473"/>
              <a:ext cx="8407994" cy="369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9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</a:pPr>
              <a:r>
                <a:rPr lang="de-DE" altLang="de-DE" u="sng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Beispiel 4</a:t>
              </a:r>
              <a: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: Absichern der Schlauchverbindung zum freien Auslauf durch einen Systemtrenner BA</a:t>
              </a:r>
              <a:endParaRPr lang="de-DE" altLang="de-DE" sz="32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uppieren 4"/>
          <p:cNvGrpSpPr>
            <a:grpSpLocks/>
          </p:cNvGrpSpPr>
          <p:nvPr/>
        </p:nvGrpSpPr>
        <p:grpSpPr bwMode="auto">
          <a:xfrm>
            <a:off x="1992314" y="1084264"/>
            <a:ext cx="8207375" cy="5153025"/>
            <a:chOff x="467544" y="1084883"/>
            <a:chExt cx="8207933" cy="5152429"/>
          </a:xfrm>
        </p:grpSpPr>
        <p:pic>
          <p:nvPicPr>
            <p:cNvPr id="53254" name="Picture 3" descr="Fall 3 Zeichnung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08" b="4124"/>
            <a:stretch>
              <a:fillRect/>
            </a:stretch>
          </p:blipFill>
          <p:spPr bwMode="auto">
            <a:xfrm>
              <a:off x="467544" y="1084883"/>
              <a:ext cx="8207933" cy="4229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5" name="Rechteck 3"/>
            <p:cNvSpPr>
              <a:spLocks noChangeArrowheads="1"/>
            </p:cNvSpPr>
            <p:nvPr/>
          </p:nvSpPr>
          <p:spPr bwMode="auto">
            <a:xfrm>
              <a:off x="539552" y="5313982"/>
              <a:ext cx="8064896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9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</a:pPr>
              <a:r>
                <a:rPr lang="de-DE" altLang="de-DE" u="sng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Beispiel 5</a:t>
              </a:r>
              <a: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: Absichern des Trinkwassernetzes gegen Wasser der Kategorie 5 (nach EN 1717)</a:t>
              </a:r>
              <a:b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	   durch einen freien Auslauf bei gleichzeitigem Einsatz eines mobilen Faltbehälters</a:t>
              </a:r>
              <a:b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	   am Wassersammelpunkt</a:t>
              </a:r>
              <a:endParaRPr lang="de-DE" altLang="de-DE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7248526" y="1243013"/>
            <a:ext cx="2519363" cy="817562"/>
          </a:xfrm>
          <a:prstGeom prst="rect">
            <a:avLst/>
          </a:prstGeom>
          <a:solidFill>
            <a:srgbClr val="FFFFFF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lIns="54000" rIns="54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de-DE" altLang="de-DE" sz="900" b="1">
                <a:solidFill>
                  <a:srgbClr val="000000"/>
                </a:solidFill>
                <a:latin typeface="Arial Narrow" panose="020B0606020202030204" pitchFamily="34" charset="0"/>
              </a:rPr>
              <a:t>Freier Auslauf nach DIN EN 1717</a:t>
            </a:r>
            <a:r>
              <a:rPr lang="de-DE" altLang="de-DE" sz="90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de-DE" altLang="de-DE" sz="90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de-DE" altLang="de-DE" sz="900">
                <a:solidFill>
                  <a:srgbClr val="000000"/>
                </a:solidFill>
                <a:latin typeface="Arial Narrow" panose="020B0606020202030204" pitchFamily="34" charset="0"/>
              </a:rPr>
              <a:t>Abstand zwischen Unterkante des Auslaufs bis zur Wasseroberfläche des Behälters muss mindestens </a:t>
            </a:r>
            <a:br>
              <a:rPr lang="de-DE" altLang="de-DE" sz="90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de-DE" altLang="de-DE" sz="900">
                <a:solidFill>
                  <a:srgbClr val="000000"/>
                </a:solidFill>
                <a:latin typeface="Arial Narrow" panose="020B0606020202030204" pitchFamily="34" charset="0"/>
              </a:rPr>
              <a:t>2 Mal so groß sein, wie der Zulaufdurchmesser. </a:t>
            </a:r>
            <a:br>
              <a:rPr lang="de-DE" altLang="de-DE" sz="90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de-DE" altLang="de-DE" sz="900">
                <a:solidFill>
                  <a:srgbClr val="000000"/>
                </a:solidFill>
                <a:latin typeface="Arial Narrow" panose="020B0606020202030204" pitchFamily="34" charset="0"/>
              </a:rPr>
              <a:t>[Bsp. </a:t>
            </a:r>
            <a:r>
              <a:rPr lang="de-DE" altLang="de-DE" sz="90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</a:t>
            </a:r>
            <a:r>
              <a:rPr lang="de-DE" altLang="de-DE" sz="900">
                <a:solidFill>
                  <a:srgbClr val="000000"/>
                </a:solidFill>
                <a:latin typeface="Arial Narrow" panose="020B0606020202030204" pitchFamily="34" charset="0"/>
              </a:rPr>
              <a:t>Auslauf = 75mm, dann Abstand = 150mm]</a:t>
            </a:r>
            <a:endParaRPr lang="de-DE" altLang="de-DE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847850" y="1117601"/>
            <a:ext cx="8135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179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0070C0"/>
                </a:solidFill>
                <a:cs typeface="Times New Roman" panose="02020603050405020304" pitchFamily="18" charset="0"/>
              </a:rPr>
              <a:t>Fallbeispiel: </a:t>
            </a:r>
            <a:br>
              <a:rPr lang="de-DE" altLang="de-DE" sz="2000" b="1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de-DE" altLang="de-DE" sz="2000" b="1" i="1">
                <a:solidFill>
                  <a:srgbClr val="0070C0"/>
                </a:solidFill>
                <a:cs typeface="Times New Roman" panose="02020603050405020304" pitchFamily="18" charset="0"/>
              </a:rPr>
              <a:t>Schlauchverbindung zwischen Hydrant und Tankfüllleitung</a:t>
            </a:r>
            <a:endParaRPr lang="de-DE" altLang="de-DE" sz="2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7" name="Gruppieren 6"/>
          <p:cNvGrpSpPr>
            <a:grpSpLocks/>
          </p:cNvGrpSpPr>
          <p:nvPr/>
        </p:nvGrpSpPr>
        <p:grpSpPr bwMode="auto">
          <a:xfrm>
            <a:off x="1774826" y="1916114"/>
            <a:ext cx="8424863" cy="4033837"/>
            <a:chOff x="251521" y="1916832"/>
            <a:chExt cx="8424936" cy="4032448"/>
          </a:xfrm>
        </p:grpSpPr>
        <p:pic>
          <p:nvPicPr>
            <p:cNvPr id="55301" name="Picture 2" descr="Fall 2 Zeichnung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916832"/>
              <a:ext cx="8424936" cy="313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2" name="Rechteck 5"/>
            <p:cNvSpPr>
              <a:spLocks noChangeArrowheads="1"/>
            </p:cNvSpPr>
            <p:nvPr/>
          </p:nvSpPr>
          <p:spPr bwMode="auto">
            <a:xfrm>
              <a:off x="611561" y="5025950"/>
              <a:ext cx="7704856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9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</a:pPr>
              <a:r>
                <a:rPr lang="de-DE" altLang="de-DE" u="sng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Beispiel 6</a:t>
              </a:r>
              <a: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: Erlaubt für Fahrzeuge im Bestand, die vor Erscheinen des DVGW W405-B1</a:t>
              </a:r>
              <a:b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	   (1.7.2016) beschafft wurden. </a:t>
              </a:r>
              <a:b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	   Alternativ sollte ein mobiler Faltbehälter eingesetzt werden. </a:t>
              </a:r>
              <a:endParaRPr lang="de-DE" altLang="de-DE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2208214" y="5059364"/>
            <a:ext cx="7775575" cy="9620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de-DE" altLang="de-DE" u="sng">
                <a:solidFill>
                  <a:srgbClr val="C00000"/>
                </a:solidFill>
                <a:cs typeface="Times New Roman" panose="02020603050405020304" pitchFamily="18" charset="0"/>
              </a:rPr>
              <a:t>Hinweis:</a:t>
            </a:r>
            <a:endParaRPr lang="de-DE" altLang="de-DE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Zisternen führen, wie die Löschwasserbehälter der Feuerwehrfahrzeuge, Wasser der Kategorie 5 nach DIN EN 1717 (mikrobiologisch belastet).</a:t>
            </a:r>
          </a:p>
        </p:txBody>
      </p:sp>
    </p:spTree>
    <p:extLst>
      <p:ext uri="{BB962C8B-B14F-4D97-AF65-F5344CB8AC3E}">
        <p14:creationId xmlns:p14="http://schemas.microsoft.com/office/powerpoint/2010/main" val="74836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135188" y="3179763"/>
            <a:ext cx="5473700" cy="2265362"/>
          </a:xfrm>
        </p:spPr>
        <p:txBody>
          <a:bodyPr/>
          <a:lstStyle/>
          <a:p>
            <a:pPr>
              <a:buClr>
                <a:srgbClr val="C00000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de-DE" sz="2000" i="1" kern="1200" dirty="0">
                <a:solidFill>
                  <a:srgbClr val="003366"/>
                </a:solidFill>
                <a:latin typeface="Arial" pitchFamily="34" charset="0"/>
                <a:cs typeface="Arial"/>
              </a:rPr>
              <a:t>Die Verschmutzung beginnt bereits durch </a:t>
            </a:r>
            <a:br>
              <a:rPr lang="de-DE" sz="2000" i="1" kern="1200" dirty="0">
                <a:solidFill>
                  <a:srgbClr val="003366"/>
                </a:solidFill>
                <a:latin typeface="Arial" pitchFamily="34" charset="0"/>
                <a:cs typeface="Arial"/>
              </a:rPr>
            </a:br>
            <a:r>
              <a:rPr lang="de-DE" sz="2000" i="1" kern="1200" dirty="0">
                <a:solidFill>
                  <a:srgbClr val="003366"/>
                </a:solidFill>
                <a:latin typeface="Arial" pitchFamily="34" charset="0"/>
                <a:cs typeface="Arial"/>
              </a:rPr>
              <a:t>falsches Setzen des Standrohres </a:t>
            </a:r>
            <a:r>
              <a:rPr lang="de-DE" sz="2000" b="1" kern="1200" dirty="0">
                <a:solidFill>
                  <a:srgbClr val="C00000"/>
                </a:solidFill>
                <a:latin typeface="Arial" pitchFamily="34" charset="0"/>
                <a:cs typeface="Arial"/>
              </a:rPr>
              <a:t>!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de-DE" sz="1800" kern="1200" dirty="0">
                <a:solidFill>
                  <a:srgbClr val="003366"/>
                </a:solidFill>
                <a:latin typeface="Arial" pitchFamily="34" charset="0"/>
                <a:cs typeface="Arial"/>
              </a:rPr>
              <a:t>Sind die Niederschraubventile beim Aufdrehen des Hydranten geschlossen, so kann dies, aufgrund des Luftpolsters, zum Zurückdrücken von Schmutz ins Leitungsnetz führen </a:t>
            </a:r>
            <a:r>
              <a:rPr lang="de-DE" sz="2000" b="1" kern="1200" dirty="0">
                <a:solidFill>
                  <a:srgbClr val="C00000"/>
                </a:solidFill>
                <a:latin typeface="Arial" pitchFamily="34" charset="0"/>
                <a:cs typeface="Arial"/>
              </a:rPr>
              <a:t>!</a:t>
            </a:r>
          </a:p>
        </p:txBody>
      </p:sp>
      <p:pic>
        <p:nvPicPr>
          <p:cNvPr id="5" name="7E7F385E-55B0-4D5D-A37E-82DC94C461C2" descr="7E7F385E-55B0-4D5D-A37E-82DC94C461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5" t="15460" r="20602" b="9102"/>
          <a:stretch>
            <a:fillRect/>
          </a:stretch>
        </p:blipFill>
        <p:spPr bwMode="auto">
          <a:xfrm>
            <a:off x="8034339" y="1135064"/>
            <a:ext cx="20161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2100264" y="2097089"/>
            <a:ext cx="3779837" cy="82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ts val="600"/>
              </a:spcBef>
              <a:defRPr/>
            </a:pPr>
            <a:r>
              <a:rPr lang="de-DE" altLang="de-DE" sz="2200" b="1" u="sng" kern="0" dirty="0">
                <a:solidFill>
                  <a:srgbClr val="00CC99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Sicherheitshinweise zum </a:t>
            </a:r>
            <a:br>
              <a:rPr lang="de-DE" altLang="de-DE" sz="2200" b="1" u="sng" kern="0" dirty="0">
                <a:solidFill>
                  <a:srgbClr val="00CC99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</a:br>
            <a:r>
              <a:rPr lang="de-DE" altLang="de-DE" sz="2200" b="1" u="sng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Trinkwasserschutz</a:t>
            </a:r>
            <a:r>
              <a:rPr lang="de-DE" altLang="de-DE" sz="2200" b="1" u="sng" kern="0" dirty="0">
                <a:solidFill>
                  <a:srgbClr val="00CC99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 !</a:t>
            </a:r>
          </a:p>
        </p:txBody>
      </p:sp>
      <p:sp>
        <p:nvSpPr>
          <p:cNvPr id="9" name="Rechteck 8"/>
          <p:cNvSpPr/>
          <p:nvPr/>
        </p:nvSpPr>
        <p:spPr>
          <a:xfrm>
            <a:off x="5610225" y="2447926"/>
            <a:ext cx="2070100" cy="430213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200" b="1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…Rückfließen</a:t>
            </a:r>
            <a:endParaRPr lang="de-DE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9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063751" y="2852738"/>
            <a:ext cx="7991475" cy="3529012"/>
          </a:xfrm>
        </p:spPr>
        <p:txBody>
          <a:bodyPr/>
          <a:lstStyle/>
          <a:p>
            <a:pPr>
              <a:buClr>
                <a:srgbClr val="C00000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de-DE" sz="1900" kern="1200" spc="-20" dirty="0">
                <a:solidFill>
                  <a:srgbClr val="003366"/>
                </a:solidFill>
                <a:latin typeface="Arial" pitchFamily="34" charset="0"/>
                <a:cs typeface="Arial"/>
              </a:rPr>
              <a:t>Ein Zurückdrücken („Rücksaugen“) von Schmutzwasser erfolgt sobald der Druck außerhalb des Rohrnetzes größer ist, als im Rohrnetz selbst, – ob durch Zusammenbrechen des Leitungsdrucks bei zu hoher Abnahme oder durch Überdruck in der Förderstrecke.</a:t>
            </a:r>
            <a:endParaRPr lang="de-DE" sz="1900" kern="1200" dirty="0">
              <a:solidFill>
                <a:srgbClr val="003366"/>
              </a:solidFill>
              <a:latin typeface="Arial" pitchFamily="34" charset="0"/>
              <a:cs typeface="Arial"/>
            </a:endParaRPr>
          </a:p>
          <a:p>
            <a:pPr>
              <a:spcBef>
                <a:spcPts val="1800"/>
              </a:spcBef>
              <a:buClr>
                <a:srgbClr val="C00000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de-DE" sz="1900" kern="1200" spc="-20" dirty="0">
                <a:solidFill>
                  <a:srgbClr val="003366"/>
                </a:solidFill>
                <a:latin typeface="Arial" pitchFamily="34" charset="0"/>
                <a:cs typeface="Arial"/>
              </a:rPr>
              <a:t>Um stehendes, schnell verkeimendes Wasser im Trinkwassernetz zu vermeiden, wird eine Mindestfließgeschwindigkeit im Netz durch Verringerung der Leitungsquerschnitte erzeugt. Neubaugebiete werden bereits mit einem verringerten Leitungsquerschnitt errichtet. </a:t>
            </a:r>
            <a:br>
              <a:rPr lang="de-DE" sz="1900" kern="1200" spc="-20" dirty="0">
                <a:solidFill>
                  <a:srgbClr val="003366"/>
                </a:solidFill>
                <a:latin typeface="Arial" pitchFamily="34" charset="0"/>
                <a:cs typeface="Arial"/>
              </a:rPr>
            </a:br>
            <a:r>
              <a:rPr lang="de-DE" sz="1900" kern="1200" spc="-20" dirty="0">
                <a:solidFill>
                  <a:srgbClr val="003366"/>
                </a:solidFill>
                <a:latin typeface="Arial" pitchFamily="34" charset="0"/>
                <a:cs typeface="Arial"/>
              </a:rPr>
              <a:t>Dies kann je nach Tagesverbrauch der Nutzer (z.B. Bevölkerung, Industrie…) zu Engpässen an der Einsatzstelle führen </a:t>
            </a:r>
            <a:r>
              <a:rPr lang="de-DE" sz="1900" b="1" kern="1200" spc="-20" dirty="0">
                <a:solidFill>
                  <a:srgbClr val="C00000"/>
                </a:solidFill>
                <a:latin typeface="Arial" pitchFamily="34" charset="0"/>
                <a:cs typeface="Arial"/>
              </a:rPr>
              <a:t>!</a:t>
            </a:r>
            <a:endParaRPr lang="de-DE" sz="1900" b="1" spc="-20" dirty="0">
              <a:solidFill>
                <a:srgbClr val="C00000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100264" y="1700213"/>
            <a:ext cx="63722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ts val="600"/>
              </a:spcBef>
              <a:defRPr/>
            </a:pPr>
            <a:r>
              <a:rPr lang="de-DE" altLang="de-DE" sz="2200" b="1" u="sng" kern="0" dirty="0">
                <a:solidFill>
                  <a:srgbClr val="00CC99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Sicherheitshinweise zum  </a:t>
            </a:r>
            <a:r>
              <a:rPr lang="de-DE" altLang="de-DE" sz="2200" b="1" u="sng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Trinkwasserschutz</a:t>
            </a:r>
            <a:r>
              <a:rPr lang="de-DE" altLang="de-DE" sz="2200" b="1" u="sng" kern="0" dirty="0">
                <a:solidFill>
                  <a:srgbClr val="00CC99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 !</a:t>
            </a:r>
          </a:p>
        </p:txBody>
      </p:sp>
      <p:sp>
        <p:nvSpPr>
          <p:cNvPr id="6" name="Rechteck 5"/>
          <p:cNvSpPr/>
          <p:nvPr/>
        </p:nvSpPr>
        <p:spPr>
          <a:xfrm>
            <a:off x="2208213" y="2276475"/>
            <a:ext cx="2070100" cy="431800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200" b="1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…Rückfließen</a:t>
            </a:r>
            <a:endParaRPr lang="de-DE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135188" y="2852738"/>
            <a:ext cx="7777162" cy="33131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sz="2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DVGW Arbeitsblatt W 405</a:t>
            </a:r>
          </a:p>
          <a:p>
            <a:pPr marL="0" indent="0">
              <a:buNone/>
              <a:defRPr/>
            </a:pPr>
            <a:r>
              <a:rPr lang="de-DE" sz="16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de-DE" sz="1600" b="1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600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eutscher </a:t>
            </a:r>
            <a:r>
              <a:rPr lang="de-DE" sz="1600" b="1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erein des </a:t>
            </a:r>
            <a:r>
              <a:rPr lang="de-DE" sz="1600" b="1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600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as- und </a:t>
            </a:r>
            <a:r>
              <a:rPr lang="de-DE" sz="1600" b="1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600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asserfaches e.V.</a:t>
            </a:r>
            <a:r>
              <a:rPr lang="de-DE" sz="16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de-DE" sz="2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de-D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ist zu vermeiden, dass der Druck im Trinkwassernetz auf unter 1,5 bar abfällt ! </a:t>
            </a:r>
            <a:br>
              <a:rPr lang="de-D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800" u="sng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Achtung:</a:t>
            </a:r>
            <a:r>
              <a:rPr lang="de-DE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Pumpeneingangsdruck ist wichtig, aber kein sicherer Wert </a:t>
            </a:r>
            <a:r>
              <a:rPr lang="de-D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de-DE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80000" indent="-1800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Verschmutztes Wasser kann ins Leitungsnetz gelangen </a:t>
            </a:r>
            <a:r>
              <a:rPr lang="de-D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sz="20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Dampfblasen (Kavitation) können sich bilden, die das Rohr-</a:t>
            </a:r>
            <a:r>
              <a:rPr lang="de-DE" sz="20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leitungssystem</a:t>
            </a:r>
            <a:r>
              <a:rPr lang="de-DE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beschädigen </a:t>
            </a:r>
            <a:r>
              <a:rPr lang="de-D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180000" indent="-18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Verkrustungen können sich lösen (z.B. Braunwasserfärbung) </a:t>
            </a:r>
            <a:r>
              <a:rPr lang="de-D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100264" y="1700213"/>
            <a:ext cx="63722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ts val="600"/>
              </a:spcBef>
              <a:defRPr/>
            </a:pPr>
            <a:r>
              <a:rPr lang="de-DE" altLang="de-DE" sz="2200" b="1" u="sng" kern="0" dirty="0">
                <a:solidFill>
                  <a:srgbClr val="00CC99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Sicherheitshinweise zum  </a:t>
            </a:r>
            <a:r>
              <a:rPr lang="de-DE" altLang="de-DE" sz="2200" b="1" u="sng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Trinkwasserschutz</a:t>
            </a:r>
            <a:r>
              <a:rPr lang="de-DE" altLang="de-DE" sz="2200" b="1" u="sng" kern="0" dirty="0">
                <a:solidFill>
                  <a:srgbClr val="00CC99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 !</a:t>
            </a:r>
          </a:p>
        </p:txBody>
      </p:sp>
      <p:sp>
        <p:nvSpPr>
          <p:cNvPr id="6" name="Rechteck 5"/>
          <p:cNvSpPr/>
          <p:nvPr/>
        </p:nvSpPr>
        <p:spPr>
          <a:xfrm>
            <a:off x="2208213" y="2276475"/>
            <a:ext cx="2070100" cy="431800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200" b="1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…Rückfließen</a:t>
            </a:r>
            <a:endParaRPr lang="de-DE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1992313" y="1700213"/>
            <a:ext cx="8280400" cy="4608512"/>
            <a:chOff x="467544" y="1700213"/>
            <a:chExt cx="8280920" cy="4608512"/>
          </a:xfrm>
        </p:grpSpPr>
        <p:pic>
          <p:nvPicPr>
            <p:cNvPr id="40967" name="Grafik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3" t="19334" r="3775" b="18443"/>
            <a:stretch>
              <a:fillRect/>
            </a:stretch>
          </p:blipFill>
          <p:spPr bwMode="auto">
            <a:xfrm>
              <a:off x="467544" y="1700213"/>
              <a:ext cx="8280920" cy="4608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itel 1"/>
            <p:cNvSpPr txBox="1">
              <a:spLocks/>
            </p:cNvSpPr>
            <p:nvPr/>
          </p:nvSpPr>
          <p:spPr bwMode="auto">
            <a:xfrm>
              <a:off x="3995191" y="1862138"/>
              <a:ext cx="4610390" cy="1135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rIns="72000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ts val="600"/>
                </a:spcBef>
                <a:defRPr/>
              </a:pPr>
              <a:r>
                <a:rPr lang="de-DE" altLang="de-DE" sz="1800" u="sng" kern="0" dirty="0">
                  <a:solidFill>
                    <a:srgbClr val="000000"/>
                  </a:solidFill>
                  <a:uFill>
                    <a:solidFill>
                      <a:srgbClr val="C00000"/>
                    </a:solidFill>
                  </a:uFill>
                  <a:latin typeface="Arial" panose="020B0604020202020204" pitchFamily="34" charset="0"/>
                  <a:ea typeface="ＭＳ Ｐゴシック" pitchFamily="-65" charset="-128"/>
                  <a:cs typeface="Arial" pitchFamily="34" charset="0"/>
                </a:rPr>
                <a:t>Bsp.:</a:t>
              </a:r>
              <a:r>
                <a:rPr lang="de-DE" altLang="de-DE" sz="1800" kern="0" dirty="0">
                  <a:solidFill>
                    <a:srgbClr val="000000"/>
                  </a:solidFill>
                  <a:uFill>
                    <a:solidFill>
                      <a:srgbClr val="C00000"/>
                    </a:solidFill>
                  </a:uFill>
                  <a:latin typeface="Arial" panose="020B0604020202020204" pitchFamily="34" charset="0"/>
                  <a:ea typeface="ＭＳ Ｐゴシック" pitchFamily="-65" charset="-128"/>
                  <a:cs typeface="Arial" pitchFamily="34" charset="0"/>
                </a:rPr>
                <a:t>  </a:t>
              </a:r>
              <a:r>
                <a:rPr lang="de-DE" altLang="de-DE" sz="1800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-65" charset="-128"/>
                  <a:cs typeface="Arial" pitchFamily="34" charset="0"/>
                </a:rPr>
                <a:t>Eingangsdruck am Fahrzeug 2,5 bar,</a:t>
              </a:r>
            </a:p>
            <a:p>
              <a:pPr algn="l">
                <a:spcBef>
                  <a:spcPts val="600"/>
                </a:spcBef>
                <a:defRPr/>
              </a:pPr>
              <a:r>
                <a:rPr lang="de-DE" altLang="de-DE" sz="1800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-65" charset="-128"/>
                  <a:cs typeface="Arial" pitchFamily="34" charset="0"/>
                </a:rPr>
                <a:t>          Höhenunterschied 20m</a:t>
              </a:r>
            </a:p>
            <a:p>
              <a:pPr algn="l">
                <a:spcBef>
                  <a:spcPts val="600"/>
                </a:spcBef>
                <a:defRPr/>
              </a:pPr>
              <a:r>
                <a:rPr lang="de-DE" altLang="de-DE" sz="1800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-65" charset="-128"/>
                  <a:cs typeface="Arial" pitchFamily="34" charset="0"/>
                </a:rPr>
                <a:t>          </a:t>
              </a:r>
              <a:r>
                <a:rPr lang="de-DE" altLang="de-DE" sz="1800" kern="0" dirty="0">
                  <a:solidFill>
                    <a:srgbClr val="C00000"/>
                  </a:solidFill>
                  <a:latin typeface="Arial" panose="020B0604020202020204" pitchFamily="34" charset="0"/>
                  <a:ea typeface="ＭＳ Ｐゴシック" pitchFamily="-65" charset="-128"/>
                  <a:cs typeface="Arial" pitchFamily="34" charset="0"/>
                  <a:sym typeface="Wingdings" panose="05000000000000000000" pitchFamily="2" charset="2"/>
                </a:rPr>
                <a:t></a:t>
              </a:r>
              <a:r>
                <a:rPr lang="de-DE" altLang="de-DE" sz="1800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-65" charset="-128"/>
                  <a:cs typeface="Arial" pitchFamily="34" charset="0"/>
                  <a:sym typeface="Wingdings" panose="05000000000000000000" pitchFamily="2" charset="2"/>
                </a:rPr>
                <a:t> Druck am Hydrant 0,5 bar</a:t>
              </a:r>
              <a:r>
                <a:rPr lang="de-DE" altLang="de-DE" sz="1800" kern="0" dirty="0">
                  <a:solidFill>
                    <a:srgbClr val="00CC99">
                      <a:lumMod val="50000"/>
                    </a:srgbClr>
                  </a:solidFill>
                  <a:latin typeface="Arial" panose="020B0604020202020204" pitchFamily="34" charset="0"/>
                  <a:ea typeface="ＭＳ Ｐゴシック" pitchFamily="-65" charset="-128"/>
                  <a:cs typeface="Arial" pitchFamily="34" charset="0"/>
                  <a:sym typeface="Wingdings" panose="05000000000000000000" pitchFamily="2" charset="2"/>
                </a:rPr>
                <a:t> </a:t>
              </a:r>
              <a:r>
                <a:rPr lang="de-DE" altLang="de-DE" sz="1800" b="1" kern="0" dirty="0">
                  <a:solidFill>
                    <a:srgbClr val="C00000"/>
                  </a:solidFill>
                  <a:latin typeface="Arial" panose="020B0604020202020204" pitchFamily="34" charset="0"/>
                  <a:ea typeface="ＭＳ Ｐゴシック" pitchFamily="-65" charset="-128"/>
                  <a:cs typeface="Arial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8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100264" y="1557338"/>
            <a:ext cx="63722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ts val="600"/>
              </a:spcBef>
              <a:defRPr/>
            </a:pPr>
            <a:r>
              <a:rPr lang="de-DE" altLang="de-DE" sz="2200" b="1" u="sng" kern="0" dirty="0">
                <a:solidFill>
                  <a:srgbClr val="00CC99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Sicherheitshinweise zum  </a:t>
            </a:r>
            <a:r>
              <a:rPr lang="de-DE" altLang="de-DE" sz="2200" b="1" u="sng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Trinkwasserschutz</a:t>
            </a:r>
            <a:r>
              <a:rPr lang="de-DE" altLang="de-DE" sz="2200" b="1" u="sng" kern="0" dirty="0">
                <a:solidFill>
                  <a:srgbClr val="00CC99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 !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half" idx="1"/>
          </p:nvPr>
        </p:nvSpPr>
        <p:spPr bwMode="auto">
          <a:xfrm>
            <a:off x="2130426" y="2349501"/>
            <a:ext cx="7853363" cy="2087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altLang="de-DE" sz="2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DVGW Arbeitsblatt W 408</a:t>
            </a:r>
          </a:p>
          <a:p>
            <a:pPr marL="0" indent="0">
              <a:buNone/>
            </a:pPr>
            <a:r>
              <a:rPr lang="de-DE" altLang="de-DE"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[</a:t>
            </a:r>
            <a:r>
              <a:rPr lang="de-DE" altLang="de-DE" sz="1600" b="1" i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altLang="de-DE" sz="1600" i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eutscher </a:t>
            </a:r>
            <a:r>
              <a:rPr lang="de-DE" altLang="de-DE" sz="1600" b="1" i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altLang="de-DE" sz="1600" i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erein des </a:t>
            </a:r>
            <a:r>
              <a:rPr lang="de-DE" altLang="de-DE" sz="1600" b="1" i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altLang="de-DE" sz="1600" i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as- und </a:t>
            </a:r>
            <a:r>
              <a:rPr lang="de-DE" altLang="de-DE" sz="1600" b="1" i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altLang="de-DE" sz="1600" i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asserfaches e.V.</a:t>
            </a:r>
            <a:r>
              <a:rPr lang="de-DE" altLang="de-DE"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de-DE" altLang="de-DE" sz="20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de-DE" altLang="de-DE" sz="20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de-DE" sz="1800" i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Abschnitt 5.2</a:t>
            </a:r>
            <a:r>
              <a:rPr lang="de-DE" altLang="de-DE" sz="20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„...die nach dem Standrohr verwendeten Geräte und Einrichtungen müssen so beschaffen sein, dass auch durch Fehl-bedienung ein Rücksaugen, Rückdrücken oder Rückfließen von Löschwasser in das Trinkwassernetz ausgeschlossen ist.“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135189" y="5940425"/>
            <a:ext cx="792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>
                <a:solidFill>
                  <a:srgbClr val="0000FF"/>
                </a:solidFill>
              </a:rPr>
              <a:t>Trinkwasserschutz durch genormte Systemtrenner für Wasser bis Kategorie 4</a:t>
            </a:r>
            <a:r>
              <a:rPr lang="de-DE" altLang="de-DE" sz="1600" b="1">
                <a:solidFill>
                  <a:srgbClr val="003366"/>
                </a:solidFill>
              </a:rPr>
              <a:t> </a:t>
            </a:r>
            <a:r>
              <a:rPr lang="de-DE" altLang="de-DE" b="1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9" y="4437063"/>
            <a:ext cx="218122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6" y="1052513"/>
            <a:ext cx="13192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4" y="4437063"/>
            <a:ext cx="183197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9" y="4468813"/>
            <a:ext cx="18684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4403725"/>
            <a:ext cx="21812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2208213" y="2133600"/>
            <a:ext cx="2068512" cy="431800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200" b="1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…Rückfließen</a:t>
            </a:r>
            <a:endParaRPr lang="de-DE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0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063751" y="2636839"/>
            <a:ext cx="8856663" cy="3132137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  <a:defRPr/>
            </a:pPr>
            <a:r>
              <a:rPr lang="de-DE" sz="2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Druckstöße in Förderstrecken entstehen durch…</a:t>
            </a:r>
          </a:p>
          <a:p>
            <a:pPr marL="288000" indent="-288000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de-DE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schnelles Öffnen o. Schließen von Armaturen </a:t>
            </a:r>
            <a:r>
              <a:rPr lang="de-D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8000" indent="-288000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de-DE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Ausfall / willkürliches Abschalten von Pumpen </a:t>
            </a:r>
            <a:r>
              <a:rPr lang="de-D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de-DE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8000" indent="-288000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de-DE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automatische Pumpensteuerung / Tankfüllung </a:t>
            </a:r>
            <a:r>
              <a:rPr lang="de-D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sz="20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de-DE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Überfahren von Schläuchen</a:t>
            </a:r>
            <a:r>
              <a:rPr lang="de-D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de-DE" sz="2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900"/>
              </a:spcBef>
              <a:buClr>
                <a:srgbClr val="C00000"/>
              </a:buClr>
              <a:buSzPct val="130000"/>
              <a:buNone/>
              <a:defRPr/>
            </a:pPr>
            <a:r>
              <a:rPr lang="de-DE" altLang="de-DE" sz="2000" b="1" u="sng" kern="1200" dirty="0">
                <a:solidFill>
                  <a:srgbClr val="003366"/>
                </a:solidFill>
                <a:latin typeface="Arial" pitchFamily="34" charset="0"/>
                <a:ea typeface="MS PGothic" pitchFamily="34" charset="-128"/>
              </a:rPr>
              <a:t>Hinweise für Maschinisten</a:t>
            </a:r>
          </a:p>
          <a:p>
            <a:pPr marL="0" indent="0" eaLnBrk="1" hangingPunct="1">
              <a:spcBef>
                <a:spcPts val="300"/>
              </a:spcBef>
              <a:buClr>
                <a:srgbClr val="C00000"/>
              </a:buClr>
              <a:buSzPct val="130000"/>
              <a:buNone/>
              <a:defRPr/>
            </a:pPr>
            <a:r>
              <a:rPr lang="de-DE" altLang="de-DE" sz="2000" b="1" kern="12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de-DE" altLang="de-DE" sz="2000" b="1" kern="1200" dirty="0">
                <a:solidFill>
                  <a:srgbClr val="003366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 </a:t>
            </a:r>
            <a:r>
              <a:rPr lang="de-DE" altLang="de-DE" sz="2000" kern="1200" dirty="0">
                <a:solidFill>
                  <a:srgbClr val="003366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Ausschluss vermeidbarer Pumpenausfälle </a:t>
            </a:r>
            <a:r>
              <a:rPr lang="de-DE" altLang="de-D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!</a:t>
            </a:r>
          </a:p>
          <a:p>
            <a:pPr marL="0" indent="0" eaLnBrk="1" hangingPunct="1">
              <a:spcBef>
                <a:spcPts val="300"/>
              </a:spcBef>
              <a:buClr>
                <a:srgbClr val="C00000"/>
              </a:buClr>
              <a:buSzPct val="130000"/>
              <a:buNone/>
              <a:defRPr/>
            </a:pPr>
            <a:r>
              <a:rPr lang="de-DE" altLang="de-DE" sz="2000" b="1" kern="12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de-DE" altLang="de-DE" sz="2000" b="1" kern="1200" dirty="0">
                <a:solidFill>
                  <a:srgbClr val="003366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 </a:t>
            </a:r>
            <a:r>
              <a:rPr lang="de-DE" altLang="de-DE" sz="2000" kern="1200" dirty="0">
                <a:solidFill>
                  <a:srgbClr val="003366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Ausschluss des Überfahrens von Schläuchen </a:t>
            </a:r>
            <a:r>
              <a:rPr lang="de-DE" altLang="de-D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!</a:t>
            </a:r>
            <a:endParaRPr lang="de-DE" sz="2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2224088" y="5589589"/>
            <a:ext cx="7720012" cy="657479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lIns="72000" t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b="1" kern="0" dirty="0">
                <a:solidFill>
                  <a:srgbClr val="00CC99">
                    <a:lumMod val="50000"/>
                  </a:srgbClr>
                </a:solidFill>
                <a:ea typeface="ＭＳ Ｐゴシック" pitchFamily="-65" charset="-128"/>
                <a:cs typeface="Arial" pitchFamily="34" charset="0"/>
              </a:rPr>
              <a:t>Trinkwasserschutz durch </a:t>
            </a:r>
            <a:r>
              <a:rPr lang="de-DE" altLang="de-DE" sz="1900" b="1" u="sng" kern="0" dirty="0">
                <a:solidFill>
                  <a:srgbClr val="00CC99">
                    <a:lumMod val="50000"/>
                  </a:srgbClr>
                </a:solidFill>
                <a:ea typeface="ＭＳ Ｐゴシック" pitchFamily="-65" charset="-128"/>
                <a:cs typeface="Arial" pitchFamily="34" charset="0"/>
              </a:rPr>
              <a:t>Entkoppeln</a:t>
            </a:r>
            <a:r>
              <a:rPr lang="de-DE" altLang="de-DE" sz="1900" b="1" kern="0" dirty="0">
                <a:solidFill>
                  <a:srgbClr val="00CC99">
                    <a:lumMod val="50000"/>
                  </a:srgbClr>
                </a:solidFill>
                <a:ea typeface="ＭＳ Ｐゴシック" pitchFamily="-65" charset="-128"/>
                <a:cs typeface="Arial" pitchFamily="34" charset="0"/>
              </a:rPr>
              <a:t> des Rohrleitungsnetzes </a:t>
            </a:r>
            <a:br>
              <a:rPr lang="de-DE" altLang="de-DE" sz="1900" b="1" kern="0" dirty="0">
                <a:solidFill>
                  <a:srgbClr val="00CC99">
                    <a:lumMod val="50000"/>
                  </a:srgbClr>
                </a:solidFill>
                <a:ea typeface="ＭＳ Ｐゴシック" pitchFamily="-65" charset="-128"/>
                <a:cs typeface="Arial" pitchFamily="34" charset="0"/>
              </a:rPr>
            </a:br>
            <a:r>
              <a:rPr lang="de-DE" altLang="de-DE" sz="1900" b="1" kern="0" dirty="0">
                <a:solidFill>
                  <a:srgbClr val="00CC99">
                    <a:lumMod val="50000"/>
                  </a:srgbClr>
                </a:solidFill>
                <a:ea typeface="ＭＳ Ｐゴシック" pitchFamily="-65" charset="-128"/>
                <a:cs typeface="Arial" pitchFamily="34" charset="0"/>
              </a:rPr>
              <a:t>von unserem Fördernetz</a:t>
            </a:r>
            <a:r>
              <a:rPr lang="de-DE" altLang="de-DE" sz="1900" b="1" dirty="0">
                <a:solidFill>
                  <a:srgbClr val="003366"/>
                </a:solidFill>
              </a:rPr>
              <a:t> </a:t>
            </a:r>
            <a:r>
              <a:rPr lang="de-DE" altLang="de-DE" b="1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 bwMode="auto">
          <a:xfrm>
            <a:off x="2100264" y="1557338"/>
            <a:ext cx="63722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ts val="600"/>
              </a:spcBef>
              <a:defRPr/>
            </a:pPr>
            <a:r>
              <a:rPr lang="de-DE" altLang="de-DE" sz="2200" b="1" u="sng" kern="0" dirty="0">
                <a:solidFill>
                  <a:srgbClr val="00CC99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Sicherheitshinweise zum  </a:t>
            </a:r>
            <a:r>
              <a:rPr lang="de-DE" altLang="de-DE" sz="2200" b="1" u="sng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Trinkwasserschutz </a:t>
            </a:r>
            <a:r>
              <a:rPr lang="de-DE" altLang="de-DE" sz="2200" b="1" u="sng" kern="0" dirty="0">
                <a:solidFill>
                  <a:srgbClr val="00CC99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!</a:t>
            </a:r>
          </a:p>
        </p:txBody>
      </p:sp>
      <p:pic>
        <p:nvPicPr>
          <p:cNvPr id="11" name="Picture 2" descr="Presse 7 2013 04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4" y="3068639"/>
            <a:ext cx="25034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2203450" y="2133600"/>
            <a:ext cx="2020888" cy="431800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200" b="1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…Druckstöße</a:t>
            </a:r>
            <a:endParaRPr lang="de-DE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6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>
            <a:grpSpLocks/>
          </p:cNvGrpSpPr>
          <p:nvPr/>
        </p:nvGrpSpPr>
        <p:grpSpPr bwMode="auto">
          <a:xfrm>
            <a:off x="7967664" y="2919413"/>
            <a:ext cx="2143125" cy="2216150"/>
            <a:chOff x="6605588" y="2782669"/>
            <a:chExt cx="2143125" cy="2216454"/>
          </a:xfrm>
        </p:grpSpPr>
        <p:pic>
          <p:nvPicPr>
            <p:cNvPr id="47111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588" y="2875048"/>
              <a:ext cx="2143125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hteck 1"/>
            <p:cNvSpPr/>
            <p:nvPr/>
          </p:nvSpPr>
          <p:spPr>
            <a:xfrm>
              <a:off x="6875463" y="2782669"/>
              <a:ext cx="468312" cy="646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3600" b="1" kern="0" dirty="0">
                  <a:solidFill>
                    <a:srgbClr val="C00000"/>
                  </a:solidFill>
                  <a:latin typeface="Arial" panose="020B0604020202020204" pitchFamily="34" charset="0"/>
                  <a:ea typeface="ＭＳ Ｐゴシック" pitchFamily="-65" charset="-128"/>
                  <a:cs typeface="Arial" pitchFamily="34" charset="0"/>
                </a:rPr>
                <a:t>?</a:t>
              </a:r>
              <a:endParaRPr lang="de-DE" sz="36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063751" y="2781300"/>
            <a:ext cx="8208963" cy="3455988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Clr>
                <a:srgbClr val="386090"/>
              </a:buClr>
              <a:buSzPct val="120000"/>
              <a:buNone/>
              <a:defRPr/>
            </a:pPr>
            <a:r>
              <a:rPr lang="de-DE" altLang="de-DE" sz="2000" b="1" kern="1200" dirty="0">
                <a:solidFill>
                  <a:srgbClr val="003366"/>
                </a:solidFill>
                <a:latin typeface="Arial" pitchFamily="34" charset="0"/>
                <a:ea typeface="MS PGothic" pitchFamily="34" charset="-128"/>
              </a:rPr>
              <a:t>Förderstrom bis zum Erliegen abbremsen…</a:t>
            </a:r>
            <a:endParaRPr lang="de-DE" altLang="de-DE" sz="2000" b="1" i="1" kern="1200" dirty="0">
              <a:solidFill>
                <a:srgbClr val="003366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>
              <a:lnSpc>
                <a:spcPct val="115000"/>
              </a:lnSpc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de-DE" altLang="de-DE" sz="2000" kern="1200" dirty="0">
                <a:solidFill>
                  <a:srgbClr val="003366"/>
                </a:solidFill>
                <a:latin typeface="Arial" pitchFamily="34" charset="0"/>
                <a:ea typeface="MS PGothic" pitchFamily="34" charset="-128"/>
              </a:rPr>
              <a:t>Langsames Absenken der Pumpendrehzahl, dann</a:t>
            </a:r>
            <a:br>
              <a:rPr lang="de-DE" altLang="de-DE" sz="2000" kern="1200" dirty="0">
                <a:solidFill>
                  <a:srgbClr val="003366"/>
                </a:solidFill>
                <a:latin typeface="Arial" pitchFamily="34" charset="0"/>
                <a:ea typeface="MS PGothic" pitchFamily="34" charset="-128"/>
              </a:rPr>
            </a:br>
            <a:r>
              <a:rPr lang="de-DE" altLang="de-DE" sz="2000" kern="1200" dirty="0">
                <a:solidFill>
                  <a:srgbClr val="003366"/>
                </a:solidFill>
                <a:latin typeface="Arial" pitchFamily="34" charset="0"/>
                <a:ea typeface="MS PGothic" pitchFamily="34" charset="-128"/>
              </a:rPr>
              <a:t>Abschalten der Pumpen </a:t>
            </a:r>
            <a:r>
              <a:rPr lang="de-DE" altLang="de-DE" sz="2000" b="1" kern="12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</a:rPr>
              <a:t>!</a:t>
            </a:r>
          </a:p>
          <a:p>
            <a:pPr marL="0" indent="0" eaLnBrk="1" hangingPunct="1">
              <a:lnSpc>
                <a:spcPct val="115000"/>
              </a:lnSpc>
              <a:spcBef>
                <a:spcPts val="1800"/>
              </a:spcBef>
              <a:buClr>
                <a:srgbClr val="871D33"/>
              </a:buClr>
              <a:buSzPct val="130000"/>
              <a:buNone/>
              <a:defRPr/>
            </a:pPr>
            <a:r>
              <a:rPr lang="de-DE" altLang="de-DE" sz="2000" b="1" u="sng" kern="1200" dirty="0">
                <a:solidFill>
                  <a:srgbClr val="003366"/>
                </a:solidFill>
                <a:latin typeface="Arial" pitchFamily="34" charset="0"/>
                <a:ea typeface="MS PGothic" pitchFamily="34" charset="-128"/>
              </a:rPr>
              <a:t>Hinweise für Maschinisten</a:t>
            </a:r>
          </a:p>
          <a:p>
            <a:pPr marL="0" indent="0" eaLnBrk="1" hangingPunct="1">
              <a:lnSpc>
                <a:spcPct val="120000"/>
              </a:lnSpc>
              <a:spcBef>
                <a:spcPts val="300"/>
              </a:spcBef>
              <a:buClr>
                <a:srgbClr val="871D33"/>
              </a:buClr>
              <a:buSzPct val="130000"/>
              <a:buNone/>
              <a:defRPr/>
            </a:pPr>
            <a:r>
              <a:rPr lang="de-DE" altLang="de-DE" sz="2000" b="1" kern="12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de-DE" altLang="de-DE" sz="2000" b="1" kern="1200" dirty="0">
                <a:solidFill>
                  <a:srgbClr val="003366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de-DE" altLang="de-DE" sz="2000" kern="1200" dirty="0">
                <a:solidFill>
                  <a:srgbClr val="003366"/>
                </a:solidFill>
                <a:latin typeface="Arial" pitchFamily="34" charset="0"/>
                <a:ea typeface="MS PGothic" pitchFamily="34" charset="-128"/>
              </a:rPr>
              <a:t>an Brandstelle beginnend (</a:t>
            </a:r>
            <a:r>
              <a:rPr lang="de-DE" altLang="de-DE" sz="1800" kern="1200" dirty="0">
                <a:solidFill>
                  <a:srgbClr val="003366"/>
                </a:solidFill>
                <a:latin typeface="Arial" pitchFamily="34" charset="0"/>
                <a:ea typeface="MS PGothic" pitchFamily="34" charset="-128"/>
              </a:rPr>
              <a:t>Abgabestellen offen</a:t>
            </a:r>
            <a:r>
              <a:rPr lang="de-DE" altLang="de-DE" sz="2000" kern="1200" dirty="0">
                <a:solidFill>
                  <a:srgbClr val="003366"/>
                </a:solidFill>
                <a:latin typeface="Arial" pitchFamily="34" charset="0"/>
                <a:ea typeface="MS PGothic" pitchFamily="34" charset="-128"/>
              </a:rPr>
              <a:t>) </a:t>
            </a:r>
            <a:r>
              <a:rPr lang="de-DE" altLang="de-DE" sz="2000" b="1" kern="12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</a:rPr>
              <a:t>!</a:t>
            </a:r>
          </a:p>
          <a:p>
            <a:pPr marL="0" indent="0" eaLnBrk="1" hangingPunct="1">
              <a:lnSpc>
                <a:spcPct val="120000"/>
              </a:lnSpc>
              <a:spcBef>
                <a:spcPts val="300"/>
              </a:spcBef>
              <a:buClr>
                <a:srgbClr val="871D33"/>
              </a:buClr>
              <a:buSzPct val="130000"/>
              <a:buNone/>
              <a:defRPr/>
            </a:pPr>
            <a:r>
              <a:rPr lang="de-DE" altLang="de-DE" sz="2000" b="1" kern="12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de-DE" altLang="de-DE" sz="2000" b="1" kern="1200" dirty="0">
                <a:solidFill>
                  <a:srgbClr val="003366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 </a:t>
            </a:r>
            <a:r>
              <a:rPr lang="de-DE" altLang="de-DE" sz="2000" kern="1200" dirty="0">
                <a:solidFill>
                  <a:srgbClr val="003366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gute Abstimmung der Maschinisten </a:t>
            </a:r>
            <a:r>
              <a:rPr lang="de-DE" altLang="de-DE" sz="2000" b="1" kern="12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!</a:t>
            </a:r>
          </a:p>
          <a:p>
            <a:pPr marL="0" indent="0" eaLnBrk="1" hangingPunct="1">
              <a:lnSpc>
                <a:spcPct val="120000"/>
              </a:lnSpc>
              <a:spcBef>
                <a:spcPts val="300"/>
              </a:spcBef>
              <a:buClr>
                <a:srgbClr val="871D33"/>
              </a:buClr>
              <a:buSzPct val="130000"/>
              <a:buNone/>
              <a:defRPr/>
            </a:pPr>
            <a:r>
              <a:rPr lang="de-DE" altLang="de-DE" sz="2000" b="1" kern="12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de-DE" altLang="de-DE" sz="2000" b="1" kern="1200" dirty="0">
                <a:solidFill>
                  <a:srgbClr val="003366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 </a:t>
            </a:r>
            <a:r>
              <a:rPr lang="de-DE" altLang="de-DE" sz="2000" kern="1200" dirty="0">
                <a:solidFill>
                  <a:srgbClr val="003366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danach Entwässerung (</a:t>
            </a:r>
            <a:r>
              <a:rPr lang="de-DE" altLang="de-DE" sz="1800" kern="1200" spc="-20" dirty="0">
                <a:solidFill>
                  <a:srgbClr val="003366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Bsp. Druckbegrenzungsventile nach DIN 14380</a:t>
            </a:r>
            <a:r>
              <a:rPr lang="de-DE" altLang="de-DE" sz="2000" kern="1200" dirty="0">
                <a:solidFill>
                  <a:srgbClr val="003366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) </a:t>
            </a:r>
            <a:r>
              <a:rPr lang="de-DE" altLang="de-DE" sz="2000" b="1" kern="12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!</a:t>
            </a:r>
            <a:endParaRPr lang="de-DE" sz="2000" b="1" dirty="0">
              <a:solidFill>
                <a:srgbClr val="C00000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100264" y="1557338"/>
            <a:ext cx="63722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ts val="600"/>
              </a:spcBef>
              <a:defRPr/>
            </a:pPr>
            <a:r>
              <a:rPr lang="de-DE" altLang="de-DE" sz="2200" b="1" u="sng" kern="0" dirty="0">
                <a:solidFill>
                  <a:srgbClr val="00CC99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Sicherheitshinweise zum  </a:t>
            </a:r>
            <a:r>
              <a:rPr lang="de-DE" altLang="de-DE" sz="2200" b="1" u="sng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Trinkwasserschutz</a:t>
            </a:r>
            <a:r>
              <a:rPr lang="de-DE" altLang="de-DE" sz="2200" b="1" u="sng" kern="0" dirty="0">
                <a:solidFill>
                  <a:srgbClr val="00CC99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 !</a:t>
            </a:r>
          </a:p>
        </p:txBody>
      </p:sp>
      <p:sp>
        <p:nvSpPr>
          <p:cNvPr id="8" name="Rechteck 7"/>
          <p:cNvSpPr/>
          <p:nvPr/>
        </p:nvSpPr>
        <p:spPr>
          <a:xfrm>
            <a:off x="2208214" y="2133600"/>
            <a:ext cx="2020887" cy="431800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200" b="1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…Druckstöße</a:t>
            </a:r>
            <a:endParaRPr lang="de-DE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6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063751" y="2781300"/>
            <a:ext cx="7993063" cy="2808288"/>
          </a:xfrm>
        </p:spPr>
        <p:txBody>
          <a:bodyPr/>
          <a:lstStyle/>
          <a:p>
            <a:pPr eaLnBrk="1" hangingPunct="1">
              <a:spcBef>
                <a:spcPts val="480"/>
              </a:spcBef>
              <a:buClr>
                <a:srgbClr val="C00000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de-DE" altLang="de-DE" sz="2200" kern="1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de-DE" altLang="de-DE" sz="2000" kern="1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Absperrorgane langsam öffnen (auch bei dynam. Löschen) </a:t>
            </a:r>
            <a:r>
              <a:rPr lang="de-DE" altLang="de-DE" sz="2000" b="1" kern="12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</a:rPr>
              <a:t>!</a:t>
            </a:r>
          </a:p>
          <a:p>
            <a:pPr eaLnBrk="1" hangingPunct="1">
              <a:spcBef>
                <a:spcPts val="480"/>
              </a:spcBef>
              <a:buClr>
                <a:srgbClr val="C00000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de-DE" altLang="de-DE" sz="2000" kern="1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 Sprühimpulse nur zur Rauchgaskühlung; max. 150l/min </a:t>
            </a:r>
            <a:r>
              <a:rPr lang="de-DE" altLang="de-DE" sz="2000" b="1" kern="12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</a:rPr>
              <a:t>!</a:t>
            </a:r>
          </a:p>
          <a:p>
            <a:pPr eaLnBrk="1" hangingPunct="1">
              <a:spcBef>
                <a:spcPts val="480"/>
              </a:spcBef>
              <a:buClr>
                <a:srgbClr val="C00000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de-DE" altLang="de-DE" sz="2000" kern="1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 Größer</a:t>
            </a:r>
            <a:r>
              <a:rPr lang="de-DE" altLang="de-DE" sz="2000" kern="1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 150l/min immer langsam öffnen / Schließen </a:t>
            </a:r>
            <a:r>
              <a:rPr lang="de-DE" altLang="de-DE" sz="2000" b="1" kern="12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!</a:t>
            </a:r>
            <a:endParaRPr lang="de-DE" altLang="de-DE" sz="2000" b="1" kern="1200" dirty="0">
              <a:solidFill>
                <a:srgbClr val="C0000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ts val="480"/>
              </a:spcBef>
              <a:buClr>
                <a:srgbClr val="C00000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de-DE" altLang="de-DE" sz="2000" kern="1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 Schläuche nie ganz straff ziehen („Pufferbewegung“) </a:t>
            </a:r>
            <a:r>
              <a:rPr lang="de-DE" altLang="de-DE" sz="2000" b="1" kern="12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</a:rPr>
              <a:t>!</a:t>
            </a:r>
          </a:p>
          <a:p>
            <a:pPr eaLnBrk="1" hangingPunct="1">
              <a:spcBef>
                <a:spcPts val="480"/>
              </a:spcBef>
              <a:buClr>
                <a:srgbClr val="C00000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de-DE" sz="2000" kern="1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Vorgaben bei der Fahrzeugbeschaffung</a:t>
            </a:r>
            <a:r>
              <a:rPr lang="de-DE" sz="2000" b="1" kern="12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</a:rPr>
              <a:t> !</a:t>
            </a:r>
          </a:p>
          <a:p>
            <a:pPr marL="0" indent="0" eaLnBrk="1" hangingPunct="1">
              <a:spcBef>
                <a:spcPts val="1200"/>
              </a:spcBef>
              <a:buClr>
                <a:srgbClr val="C00000"/>
              </a:buClr>
              <a:buSzPct val="140000"/>
              <a:buNone/>
              <a:defRPr/>
            </a:pPr>
            <a:r>
              <a:rPr lang="de-DE" sz="2000" b="1" kern="12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       </a:t>
            </a:r>
            <a:r>
              <a:rPr lang="de-DE" sz="2000" kern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Freier Auslauf in den Fahrzeugbehälter nach DIN EN 1717</a:t>
            </a:r>
            <a:br>
              <a:rPr lang="de-DE" sz="2000" kern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</a:br>
            <a:r>
              <a:rPr lang="de-DE" sz="2000" kern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           </a:t>
            </a:r>
            <a:r>
              <a:rPr lang="de-DE" sz="2000" b="1" kern="12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+</a:t>
            </a:r>
            <a:r>
              <a:rPr lang="de-DE" sz="2000" kern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 Druckstoßarme Armaturen</a:t>
            </a:r>
            <a:r>
              <a:rPr lang="de-DE" sz="2000" b="1" kern="12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 !</a:t>
            </a:r>
            <a:endParaRPr lang="de-DE" sz="2000" b="1" kern="1200" dirty="0">
              <a:solidFill>
                <a:srgbClr val="C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 bwMode="auto">
          <a:xfrm>
            <a:off x="2100264" y="1557338"/>
            <a:ext cx="63722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ts val="600"/>
              </a:spcBef>
              <a:defRPr/>
            </a:pPr>
            <a:r>
              <a:rPr lang="de-DE" altLang="de-DE" sz="2200" b="1" u="sng" kern="0" dirty="0">
                <a:solidFill>
                  <a:srgbClr val="00CC99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Sicherheitshinweise zum  </a:t>
            </a:r>
            <a:r>
              <a:rPr lang="de-DE" altLang="de-DE" sz="2200" b="1" u="sng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Trinkwasserschutz</a:t>
            </a:r>
            <a:r>
              <a:rPr lang="de-DE" altLang="de-DE" sz="2200" b="1" u="sng" kern="0" dirty="0">
                <a:solidFill>
                  <a:srgbClr val="00CC99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 !</a:t>
            </a:r>
          </a:p>
        </p:txBody>
      </p:sp>
      <p:sp>
        <p:nvSpPr>
          <p:cNvPr id="17" name="Rechteck 16"/>
          <p:cNvSpPr/>
          <p:nvPr/>
        </p:nvSpPr>
        <p:spPr>
          <a:xfrm>
            <a:off x="2208214" y="2133600"/>
            <a:ext cx="2020887" cy="431800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200" b="1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…Druckstöße</a:t>
            </a:r>
            <a:endParaRPr lang="de-DE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1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>
            <a:grpSpLocks/>
          </p:cNvGrpSpPr>
          <p:nvPr/>
        </p:nvGrpSpPr>
        <p:grpSpPr bwMode="auto">
          <a:xfrm>
            <a:off x="2063750" y="1628775"/>
            <a:ext cx="8013700" cy="4464050"/>
            <a:chOff x="539552" y="1268760"/>
            <a:chExt cx="8013858" cy="4464496"/>
          </a:xfrm>
        </p:grpSpPr>
        <p:pic>
          <p:nvPicPr>
            <p:cNvPr id="51210" name="Picture 2" descr="Fall 1 Zeichnung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268760"/>
              <a:ext cx="8013858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1" name="Rechteck 4"/>
            <p:cNvSpPr>
              <a:spLocks noChangeArrowheads="1"/>
            </p:cNvSpPr>
            <p:nvPr/>
          </p:nvSpPr>
          <p:spPr bwMode="auto">
            <a:xfrm>
              <a:off x="683568" y="4809926"/>
              <a:ext cx="770485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9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</a:pPr>
              <a:r>
                <a:rPr lang="de-DE" altLang="de-DE" u="sng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Beispiel 1</a:t>
              </a:r>
              <a: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: Erforderlich sind ein Systemtrenner BA je angeschlossener Schlauchleitung </a:t>
              </a:r>
              <a:b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	   am Standrohr bzw. am Überflur-Hydranten und ein Vakuumbrecher (Belüfter)</a:t>
              </a:r>
              <a:b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	   am Pumpeneingang (am Sammelstück)</a:t>
              </a:r>
              <a:endParaRPr lang="de-DE" altLang="de-DE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847851" y="1039814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179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0070C0"/>
                </a:solidFill>
                <a:cs typeface="Times New Roman" panose="02020603050405020304" pitchFamily="18" charset="0"/>
              </a:rPr>
              <a:t>Fallbeispiel: </a:t>
            </a:r>
            <a:br>
              <a:rPr lang="de-DE" altLang="de-DE" sz="2000" b="1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de-DE" altLang="de-DE" sz="2000" b="1" i="1">
                <a:solidFill>
                  <a:srgbClr val="0070C0"/>
                </a:solidFill>
                <a:cs typeface="Times New Roman" panose="02020603050405020304" pitchFamily="18" charset="0"/>
              </a:rPr>
              <a:t>Schlauchverbindung zwischen Hydrant und Pumpe (FPN od. PFPN)</a:t>
            </a:r>
            <a:endParaRPr lang="de-DE" altLang="de-DE" sz="2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9" name="Gruppieren 8"/>
          <p:cNvGrpSpPr>
            <a:grpSpLocks/>
          </p:cNvGrpSpPr>
          <p:nvPr/>
        </p:nvGrpSpPr>
        <p:grpSpPr bwMode="auto">
          <a:xfrm>
            <a:off x="1919288" y="1098550"/>
            <a:ext cx="8280400" cy="5138738"/>
            <a:chOff x="395536" y="1124745"/>
            <a:chExt cx="8280920" cy="5138701"/>
          </a:xfrm>
        </p:grpSpPr>
        <p:pic>
          <p:nvPicPr>
            <p:cNvPr id="51208" name="Picture 4" descr="Fall 1 Zeichnung 2-PV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124745"/>
              <a:ext cx="8280920" cy="3456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hteck 7"/>
            <p:cNvSpPr/>
            <p:nvPr/>
          </p:nvSpPr>
          <p:spPr>
            <a:xfrm>
              <a:off x="540007" y="4509271"/>
              <a:ext cx="7849093" cy="1754175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marL="180340" eaLnBrk="0" fontAlgn="base" hangingPunct="0">
                <a:spcBef>
                  <a:spcPts val="600"/>
                </a:spcBef>
                <a:defRPr/>
              </a:pPr>
              <a:r>
                <a:rPr lang="de-DE" u="sng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Beispiel 2</a:t>
              </a:r>
              <a:r>
                <a:rPr lang="de-DE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Absicherung zwischen Hydrant und Pumpeneingang mit einem </a:t>
              </a:r>
              <a:r>
                <a:rPr lang="de-DE" dirty="0" err="1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Systemtrenner</a:t>
              </a:r>
              <a:r>
                <a:rPr lang="de-DE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br>
                <a:rPr lang="de-DE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   BA und einem Vakuumbrecher am Pumpeneingang bei der Schaummittel-</a:t>
              </a:r>
              <a:br>
                <a:rPr lang="de-DE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   </a:t>
              </a:r>
              <a:r>
                <a:rPr lang="de-DE" dirty="0" err="1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zumischung</a:t>
              </a:r>
              <a:r>
                <a:rPr lang="de-DE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* (z.B. Nebenschlussverfahren; s. Bild)</a:t>
              </a:r>
              <a:endPara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  [</a:t>
              </a:r>
              <a:r>
                <a:rPr lang="de-DE" sz="16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de-DE" sz="1600" i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Wird ein nicht keimfreies Proteinschaummittel (Herstellerbescheinigung </a:t>
              </a:r>
              <a:r>
                <a:rPr lang="de-DE" sz="1600" b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r>
                <a:rPr lang="de-DE" sz="1600" i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de-DE" i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de-DE" i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i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   </a:t>
              </a:r>
              <a:r>
                <a:rPr lang="de-DE" sz="1600" i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eingesetzt, so ist die Wasserversorgung zwingend über einen freien Auslauf</a:t>
              </a:r>
              <a:br>
                <a:rPr lang="de-DE" sz="1600" i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i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   </a:t>
              </a:r>
              <a:r>
                <a:rPr lang="de-DE" sz="1600" i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 einen Pufferbehälter zu realisieren (siehe Beispiel 4 und 5).</a:t>
              </a:r>
              <a:r>
                <a:rPr lang="de-DE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lang="de-DE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1925638" y="1196976"/>
            <a:ext cx="8418512" cy="4968875"/>
            <a:chOff x="401277" y="1196752"/>
            <a:chExt cx="8419195" cy="4968552"/>
          </a:xfrm>
        </p:grpSpPr>
        <p:pic>
          <p:nvPicPr>
            <p:cNvPr id="51206" name="Picture 5" descr="Fall 1 Zeichnung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77" y="1196752"/>
              <a:ext cx="8419195" cy="3815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7" name="Rechteck 11"/>
            <p:cNvSpPr>
              <a:spLocks noChangeArrowheads="1"/>
            </p:cNvSpPr>
            <p:nvPr/>
          </p:nvSpPr>
          <p:spPr bwMode="auto">
            <a:xfrm>
              <a:off x="539552" y="4964975"/>
              <a:ext cx="8013858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9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ts val="300"/>
                </a:spcBef>
                <a:spcAft>
                  <a:spcPct val="0"/>
                </a:spcAft>
              </a:pPr>
              <a:r>
                <a:rPr lang="de-DE" altLang="de-DE" u="sng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Beispiel 3</a:t>
              </a:r>
              <a: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: Das „Puffern“ mit dem Löschwasserbehälter im Fahrzeug, zur Überbrückung</a:t>
              </a:r>
              <a:b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	   eines Wassermangels in der Förderstrecke, ist nur zulässig, wenn bereits ein</a:t>
              </a:r>
              <a:b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	   Fahrzeug mit einem freiem Auslauf in den Wasserbehälter zur Verfügung steht.</a:t>
              </a:r>
              <a:b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	   Begründung:  Es wird mit verkeimtem Wasser aus einem Teich gearbeitet.  </a:t>
              </a:r>
              <a:endParaRPr lang="de-DE" altLang="de-DE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9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_KAB-Folien-Layout-längsformat">
  <a:themeElements>
    <a:clrScheme name="_KAB-Folien-Layout-längs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_KAB-Folien-Layout-längsforma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_KAB-Folien-Layout-längs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KAB-Folien-Layout-längs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Breitbild</PresentationFormat>
  <Paragraphs>124</Paragraphs>
  <Slides>11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0" baseType="lpstr">
      <vt:lpstr>MS PGothic</vt:lpstr>
      <vt:lpstr>MS PGothic</vt:lpstr>
      <vt:lpstr>Arial</vt:lpstr>
      <vt:lpstr>Arial Narrow</vt:lpstr>
      <vt:lpstr>Calibri</vt:lpstr>
      <vt:lpstr>Symbol</vt:lpstr>
      <vt:lpstr>Times New Roman</vt:lpstr>
      <vt:lpstr>Wingdings</vt:lpstr>
      <vt:lpstr>_KAB-Folien-Layout-längsformat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 Ackermann</dc:creator>
  <cp:lastModifiedBy>Marc Ackermann</cp:lastModifiedBy>
  <cp:revision>1</cp:revision>
  <dcterms:created xsi:type="dcterms:W3CDTF">2023-03-09T12:17:16Z</dcterms:created>
  <dcterms:modified xsi:type="dcterms:W3CDTF">2023-03-09T12:18:07Z</dcterms:modified>
</cp:coreProperties>
</file>