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handoutMasterIdLst>
    <p:handoutMasterId r:id="rId26"/>
  </p:handoutMasterIdLst>
  <p:sldIdLst>
    <p:sldId id="382" r:id="rId2"/>
    <p:sldId id="329" r:id="rId3"/>
    <p:sldId id="348" r:id="rId4"/>
    <p:sldId id="360" r:id="rId5"/>
    <p:sldId id="413" r:id="rId6"/>
    <p:sldId id="312" r:id="rId7"/>
    <p:sldId id="414" r:id="rId8"/>
    <p:sldId id="356" r:id="rId9"/>
    <p:sldId id="357" r:id="rId10"/>
    <p:sldId id="370" r:id="rId11"/>
    <p:sldId id="415" r:id="rId12"/>
    <p:sldId id="350" r:id="rId13"/>
    <p:sldId id="418" r:id="rId14"/>
    <p:sldId id="383" r:id="rId15"/>
    <p:sldId id="384" r:id="rId16"/>
    <p:sldId id="352" r:id="rId17"/>
    <p:sldId id="419" r:id="rId18"/>
    <p:sldId id="385" r:id="rId19"/>
    <p:sldId id="386" r:id="rId20"/>
    <p:sldId id="387" r:id="rId21"/>
    <p:sldId id="388" r:id="rId22"/>
    <p:sldId id="420" r:id="rId23"/>
    <p:sldId id="389" r:id="rId24"/>
  </p:sldIdLst>
  <p:sldSz cx="9144000" cy="5143500" type="screen16x9"/>
  <p:notesSz cx="6858000" cy="9144000"/>
  <p:custDataLst>
    <p:tags r:id="rId27"/>
  </p:custDataLst>
  <p:defaultTextStyle>
    <a:defPPr>
      <a:defRPr lang="de-DE"/>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71D33"/>
    <a:srgbClr val="8F71A0"/>
    <a:srgbClr val="D7DFE9"/>
    <a:srgbClr val="AFBFD3"/>
    <a:srgbClr val="88A0BC"/>
    <a:srgbClr val="6080A6"/>
    <a:srgbClr val="386090"/>
    <a:srgbClr val="DAD0D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61990" autoAdjust="0"/>
  </p:normalViewPr>
  <p:slideViewPr>
    <p:cSldViewPr>
      <p:cViewPr varScale="1">
        <p:scale>
          <a:sx n="92" d="100"/>
          <a:sy n="92" d="100"/>
        </p:scale>
        <p:origin x="1530"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65" charset="-128"/>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65" charset="-128"/>
              </a:defRPr>
            </a:lvl1pPr>
          </a:lstStyle>
          <a:p>
            <a:pPr>
              <a:defRPr/>
            </a:pPr>
            <a:fld id="{37FA85CF-5D42-4A7B-983B-CD0A00CCF9F4}" type="datetime1">
              <a:rPr lang="de-DE"/>
              <a:pPr>
                <a:defRPr/>
              </a:pPr>
              <a:t>16.05.2022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65" charset="-128"/>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E3E81B39-19DA-4E8E-A039-DDA72C71492D}" type="slidenum">
              <a:rPr lang="de-DE" altLang="de-DE"/>
              <a:pPr/>
              <a:t>‹Nr.›</a:t>
            </a:fld>
            <a:endParaRPr lang="de-DE" altLang="de-DE"/>
          </a:p>
        </p:txBody>
      </p:sp>
    </p:spTree>
    <p:extLst>
      <p:ext uri="{BB962C8B-B14F-4D97-AF65-F5344CB8AC3E}">
        <p14:creationId xmlns:p14="http://schemas.microsoft.com/office/powerpoint/2010/main" val="2841160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65" charset="-128"/>
              </a:defRPr>
            </a:lvl1pPr>
          </a:lstStyle>
          <a:p>
            <a:pPr>
              <a:defRPr/>
            </a:pPr>
            <a:endParaRPr lang="de-DE"/>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65" charset="-128"/>
              </a:defRPr>
            </a:lvl1pPr>
          </a:lstStyle>
          <a:p>
            <a:pPr>
              <a:defRPr/>
            </a:pPr>
            <a:endParaRPr lang="de-DE"/>
          </a:p>
        </p:txBody>
      </p:sp>
      <p:sp>
        <p:nvSpPr>
          <p:cNvPr id="3584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65" charset="-128"/>
              </a:defRPr>
            </a:lvl1pPr>
          </a:lstStyle>
          <a:p>
            <a:pPr>
              <a:defRPr/>
            </a:pPr>
            <a:endParaRPr lang="de-DE"/>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0E4512D3-9437-46E9-82AD-66547821BF15}" type="slidenum">
              <a:rPr lang="de-DE" altLang="de-DE"/>
              <a:pPr/>
              <a:t>‹Nr.›</a:t>
            </a:fld>
            <a:endParaRPr lang="de-DE" altLang="de-DE"/>
          </a:p>
        </p:txBody>
      </p:sp>
    </p:spTree>
    <p:extLst>
      <p:ext uri="{BB962C8B-B14F-4D97-AF65-F5344CB8AC3E}">
        <p14:creationId xmlns:p14="http://schemas.microsoft.com/office/powerpoint/2010/main" val="346472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381000" y="685800"/>
            <a:ext cx="6096000" cy="3429000"/>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4610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45463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90538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381000" y="685800"/>
            <a:ext cx="6096000" cy="3429000"/>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19139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43879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53744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latin typeface="Arial" panose="020B0604020202020204" pitchFamily="34" charset="0"/>
                <a:ea typeface="ＭＳ Ｐゴシック" panose="020B0600070205080204" pitchFamily="34" charset="-128"/>
              </a:rPr>
              <a:t>	Overall-Anzug mit einer Kapuze. Dieser besitzt eine elastische Dichtmanschette zum Umschließen des Atemanschlusses sowie bereits angeschweißte Handschuhe und Füßlinge.</a:t>
            </a:r>
          </a:p>
          <a:p>
            <a:r>
              <a:rPr lang="de-DE" altLang="de-DE" dirty="0" smtClean="0">
                <a:latin typeface="Arial" panose="020B0604020202020204" pitchFamily="34" charset="0"/>
                <a:ea typeface="ＭＳ Ｐゴシック" panose="020B0600070205080204" pitchFamily="34" charset="-128"/>
              </a:rPr>
              <a:t>	Reißverschluss auf der Rückseite der Körperschutz Form </a:t>
            </a:r>
          </a:p>
          <a:p>
            <a:r>
              <a:rPr lang="de-DE" altLang="de-DE" dirty="0" smtClean="0">
                <a:latin typeface="Arial" panose="020B0604020202020204" pitchFamily="34" charset="0"/>
                <a:ea typeface="ＭＳ Ｐゴシック" panose="020B0600070205080204" pitchFamily="34" charset="-128"/>
              </a:rPr>
              <a:t>	Einmalhandschuhe (Dicke 0,2 mm)</a:t>
            </a:r>
          </a:p>
          <a:p>
            <a:r>
              <a:rPr lang="de-DE" altLang="de-DE" dirty="0" smtClean="0">
                <a:latin typeface="Arial" panose="020B0604020202020204" pitchFamily="34" charset="0"/>
                <a:ea typeface="ＭＳ Ｐゴシック" panose="020B0600070205080204" pitchFamily="34" charset="-128"/>
              </a:rPr>
              <a:t>	Mechanisch belastbare Chemikalienschutzhandschuhe</a:t>
            </a:r>
          </a:p>
          <a:p>
            <a:r>
              <a:rPr lang="de-DE" altLang="de-DE" dirty="0" smtClean="0">
                <a:latin typeface="Arial" panose="020B0604020202020204" pitchFamily="34" charset="0"/>
                <a:ea typeface="ＭＳ Ｐゴシック" panose="020B0600070205080204" pitchFamily="34" charset="-128"/>
              </a:rPr>
              <a:t>	Isoliergerät oder Filter (mindestens ABEK2-P3)</a:t>
            </a:r>
          </a:p>
          <a:p>
            <a:r>
              <a:rPr lang="de-DE" altLang="de-DE" dirty="0" smtClean="0">
                <a:latin typeface="Arial" panose="020B0604020202020204" pitchFamily="34" charset="0"/>
                <a:ea typeface="ＭＳ Ｐゴシック" panose="020B0600070205080204" pitchFamily="34" charset="-128"/>
              </a:rPr>
              <a:t>	Schuhe (chemisch beständig, s. aktuell gültige DIN 14555-12)</a:t>
            </a:r>
          </a:p>
          <a:p>
            <a:r>
              <a:rPr lang="de-DE" altLang="de-DE" dirty="0" smtClean="0">
                <a:latin typeface="Arial" panose="020B0604020202020204" pitchFamily="34" charset="0"/>
                <a:ea typeface="ＭＳ Ｐゴシック" panose="020B0600070205080204" pitchFamily="34" charset="-128"/>
              </a:rPr>
              <a:t>	Feuerwehrhelm </a:t>
            </a:r>
          </a:p>
        </p:txBody>
      </p:sp>
    </p:spTree>
    <p:extLst>
      <p:ext uri="{BB962C8B-B14F-4D97-AF65-F5344CB8AC3E}">
        <p14:creationId xmlns:p14="http://schemas.microsoft.com/office/powerpoint/2010/main" val="2931855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381000" y="685800"/>
            <a:ext cx="6096000" cy="3429000"/>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58569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95033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7345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latin typeface="Arial" panose="020B0604020202020204" pitchFamily="34" charset="0"/>
                <a:ea typeface="ＭＳ Ｐゴシック" panose="020B0600070205080204" pitchFamily="34" charset="-128"/>
              </a:rPr>
              <a:t>Permeation erklären!</a:t>
            </a:r>
          </a:p>
          <a:p>
            <a:r>
              <a:rPr lang="de-DE" altLang="de-DE" dirty="0" smtClean="0">
                <a:latin typeface="Arial" panose="020B0604020202020204" pitchFamily="34" charset="0"/>
                <a:ea typeface="ＭＳ Ｐゴシック" panose="020B0600070205080204" pitchFamily="34" charset="-128"/>
              </a:rPr>
              <a:t>= Durchdringen der ganzen KSF oder einzelner</a:t>
            </a:r>
            <a:r>
              <a:rPr lang="de-DE" altLang="de-DE" baseline="0" dirty="0" smtClean="0">
                <a:latin typeface="Arial" panose="020B0604020202020204" pitchFamily="34" charset="0"/>
                <a:ea typeface="ＭＳ Ｐゴシック" panose="020B0600070205080204" pitchFamily="34" charset="-128"/>
              </a:rPr>
              <a:t> Schichten</a:t>
            </a:r>
            <a:endParaRPr lang="de-DE" altLang="de-DE" dirty="0" smtClean="0">
              <a:latin typeface="Arial" panose="020B0604020202020204" pitchFamily="34" charset="0"/>
              <a:ea typeface="ＭＳ Ｐゴシック" panose="020B0600070205080204" pitchFamily="34" charset="-128"/>
            </a:endParaRPr>
          </a:p>
          <a:p>
            <a:r>
              <a:rPr lang="de-DE" altLang="de-DE" dirty="0" smtClean="0">
                <a:latin typeface="Arial" panose="020B0604020202020204" pitchFamily="34" charset="0"/>
                <a:ea typeface="ＭＳ Ｐゴシック" panose="020B0600070205080204" pitchFamily="34" charset="-128"/>
              </a:rPr>
              <a:t>Stoff</a:t>
            </a:r>
            <a:r>
              <a:rPr lang="de-DE" altLang="de-DE" baseline="0" dirty="0" smtClean="0">
                <a:latin typeface="Arial" panose="020B0604020202020204" pitchFamily="34" charset="0"/>
                <a:ea typeface="ＭＳ Ｐゴシック" panose="020B0600070205080204" pitchFamily="34" charset="-128"/>
              </a:rPr>
              <a:t> dringt in Material des Anzuges -&gt; Teil verbleibt nach Einsatz in KSF -&gt; im Einsatz dringt nächster Stoff in KSF -&gt; unklare Reaktionen</a:t>
            </a:r>
          </a:p>
          <a:p>
            <a:endParaRPr lang="de-DE" altLang="de-DE" baseline="0" dirty="0" smtClean="0">
              <a:latin typeface="Arial" panose="020B0604020202020204" pitchFamily="34" charset="0"/>
              <a:ea typeface="ＭＳ Ｐゴシック" panose="020B0600070205080204" pitchFamily="34" charset="-128"/>
            </a:endParaRPr>
          </a:p>
          <a:p>
            <a:r>
              <a:rPr lang="de-DE" altLang="de-DE" baseline="0" dirty="0" smtClean="0">
                <a:latin typeface="Arial" panose="020B0604020202020204" pitchFamily="34" charset="0"/>
                <a:ea typeface="ＭＳ Ｐゴシック" panose="020B0600070205080204" pitchFamily="34" charset="-128"/>
              </a:rPr>
              <a:t>Weiterer Hinweis:</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pitchFamily="-112" charset="0"/>
                <a:ea typeface="ＭＳ Ｐゴシック" pitchFamily="-112" charset="-128"/>
                <a:cs typeface="ＭＳ Ｐゴシック" pitchFamily="-112" charset="-128"/>
              </a:rPr>
              <a:t>Im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CSA Typ 1a-ET</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entsteht im Anzuginneren durch die Ausatemluft ein leichter Überdruck. Dieser verhindert bis zu einem gewissen Grad, dass bei Beschädigungen des CSA Gefahrstoffe in diesen eindringen können.</a:t>
            </a:r>
          </a:p>
          <a:p>
            <a:endParaRPr lang="de-DE" altLang="de-DE"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38454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56195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381000" y="685800"/>
            <a:ext cx="6096000" cy="3429000"/>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96696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latin typeface="Arial" panose="020B0604020202020204" pitchFamily="34" charset="0"/>
                <a:ea typeface="ＭＳ Ｐゴシック" panose="020B0600070205080204" pitchFamily="34" charset="-128"/>
              </a:rPr>
              <a:t>Im Einsatz kommt es zu verschiedenen Belastungen für die Einsatzkraft durch physiologische und psychologische Faktoren.</a:t>
            </a:r>
          </a:p>
          <a:p>
            <a:r>
              <a:rPr lang="de-DE" altLang="de-DE" dirty="0" smtClean="0">
                <a:latin typeface="Arial" panose="020B0604020202020204" pitchFamily="34" charset="0"/>
                <a:ea typeface="ＭＳ Ｐゴシック" panose="020B0600070205080204" pitchFamily="34" charset="-128"/>
              </a:rPr>
              <a:t>Durch den Einsatz unter KSF 2 und 3 kommt es zu weiteren zusätzlichen Belastungen, die die Einsatzkraft und somit auch die Einsatzzeit beeinflussen können:</a:t>
            </a:r>
          </a:p>
          <a:p>
            <a:r>
              <a:rPr lang="de-DE" altLang="de-DE" dirty="0" smtClean="0">
                <a:latin typeface="Arial" panose="020B0604020202020204" pitchFamily="34" charset="0"/>
                <a:ea typeface="ＭＳ Ｐゴシック" panose="020B0600070205080204" pitchFamily="34" charset="-128"/>
              </a:rPr>
              <a:t>-</a:t>
            </a:r>
            <a:r>
              <a:rPr lang="de-DE" altLang="de-DE" baseline="0" dirty="0" smtClean="0">
                <a:latin typeface="Arial" panose="020B0604020202020204" pitchFamily="34" charset="0"/>
                <a:ea typeface="ＭＳ Ｐゴシック" panose="020B0600070205080204" pitchFamily="34" charset="-128"/>
              </a:rPr>
              <a:t> </a:t>
            </a:r>
            <a:r>
              <a:rPr lang="de-DE" altLang="de-DE" dirty="0" smtClean="0">
                <a:latin typeface="Arial" panose="020B0604020202020204" pitchFamily="34" charset="0"/>
                <a:ea typeface="ＭＳ Ｐゴシック" panose="020B0600070205080204" pitchFamily="34" charset="-128"/>
              </a:rPr>
              <a:t>Zusätzliche Einengung des Sichtfeldes </a:t>
            </a:r>
          </a:p>
          <a:p>
            <a:r>
              <a:rPr lang="de-DE" altLang="de-DE" dirty="0" smtClean="0">
                <a:latin typeface="Arial" panose="020B0604020202020204" pitchFamily="34" charset="0"/>
                <a:ea typeface="ＭＳ Ｐゴシック" panose="020B0600070205080204" pitchFamily="34" charset="-128"/>
              </a:rPr>
              <a:t>-</a:t>
            </a:r>
            <a:r>
              <a:rPr lang="de-DE" altLang="de-DE" baseline="0" dirty="0" smtClean="0">
                <a:latin typeface="Arial" panose="020B0604020202020204" pitchFamily="34" charset="0"/>
                <a:ea typeface="ＭＳ Ｐゴシック" panose="020B0600070205080204" pitchFamily="34" charset="-128"/>
              </a:rPr>
              <a:t> </a:t>
            </a:r>
            <a:r>
              <a:rPr lang="de-DE" altLang="de-DE" dirty="0" smtClean="0">
                <a:latin typeface="Arial" panose="020B0604020202020204" pitchFamily="34" charset="0"/>
                <a:ea typeface="ＭＳ Ｐゴシック" panose="020B0600070205080204" pitchFamily="34" charset="-128"/>
              </a:rPr>
              <a:t>Durch einen entstehenden Hitzestau im CSA eine erhöhte körperliche Belastung und daraus resultierend extremes Schwitzen mit hohem Flüssigkeitsverlust </a:t>
            </a:r>
          </a:p>
          <a:p>
            <a:r>
              <a:rPr lang="de-DE" altLang="de-DE" dirty="0" smtClean="0">
                <a:latin typeface="Arial" panose="020B0604020202020204" pitchFamily="34" charset="0"/>
                <a:ea typeface="ＭＳ Ｐゴシック" panose="020B0600070205080204" pitchFamily="34" charset="-128"/>
              </a:rPr>
              <a:t>-</a:t>
            </a:r>
            <a:r>
              <a:rPr lang="de-DE" altLang="de-DE" baseline="0" dirty="0" smtClean="0">
                <a:latin typeface="Arial" panose="020B0604020202020204" pitchFamily="34" charset="0"/>
                <a:ea typeface="ＭＳ Ｐゴシック" panose="020B0600070205080204" pitchFamily="34" charset="-128"/>
              </a:rPr>
              <a:t> </a:t>
            </a:r>
            <a:r>
              <a:rPr lang="de-DE" altLang="de-DE" dirty="0" smtClean="0">
                <a:latin typeface="Arial" panose="020B0604020202020204" pitchFamily="34" charset="0"/>
                <a:ea typeface="ＭＳ Ｐゴシック" panose="020B0600070205080204" pitchFamily="34" charset="-128"/>
              </a:rPr>
              <a:t>Eingeschränkte Möglichkeiten der Verständigung</a:t>
            </a:r>
          </a:p>
          <a:p>
            <a:r>
              <a:rPr lang="de-DE" altLang="de-DE" dirty="0" smtClean="0">
                <a:latin typeface="Arial" panose="020B0604020202020204" pitchFamily="34" charset="0"/>
                <a:ea typeface="ＭＳ Ｐゴシック" panose="020B0600070205080204" pitchFamily="34" charset="-128"/>
              </a:rPr>
              <a:t>-</a:t>
            </a:r>
            <a:r>
              <a:rPr lang="de-DE" altLang="de-DE" baseline="0" dirty="0" smtClean="0">
                <a:latin typeface="Arial" panose="020B0604020202020204" pitchFamily="34" charset="0"/>
                <a:ea typeface="ＭＳ Ｐゴシック" panose="020B0600070205080204" pitchFamily="34" charset="-128"/>
              </a:rPr>
              <a:t> </a:t>
            </a:r>
            <a:r>
              <a:rPr lang="de-DE" altLang="de-DE" dirty="0" smtClean="0">
                <a:latin typeface="Arial" panose="020B0604020202020204" pitchFamily="34" charset="0"/>
                <a:ea typeface="ＭＳ Ｐゴシック" panose="020B0600070205080204" pitchFamily="34" charset="-128"/>
              </a:rPr>
              <a:t>Zusätzliches Gewicht durch den CSA</a:t>
            </a:r>
          </a:p>
          <a:p>
            <a:r>
              <a:rPr lang="de-DE" altLang="de-DE" dirty="0" smtClean="0">
                <a:latin typeface="Arial" panose="020B0604020202020204" pitchFamily="34" charset="0"/>
                <a:ea typeface="ＭＳ Ｐゴシック" panose="020B0600070205080204" pitchFamily="34" charset="-128"/>
              </a:rPr>
              <a:t>-</a:t>
            </a:r>
            <a:r>
              <a:rPr lang="de-DE" altLang="de-DE" baseline="0" dirty="0" smtClean="0">
                <a:latin typeface="Arial" panose="020B0604020202020204" pitchFamily="34" charset="0"/>
                <a:ea typeface="ＭＳ Ｐゴシック" panose="020B0600070205080204" pitchFamily="34" charset="-128"/>
              </a:rPr>
              <a:t> </a:t>
            </a:r>
            <a:r>
              <a:rPr lang="de-DE" altLang="de-DE" dirty="0" smtClean="0">
                <a:latin typeface="Arial" panose="020B0604020202020204" pitchFamily="34" charset="0"/>
                <a:ea typeface="ＭＳ Ｐゴシック" panose="020B0600070205080204" pitchFamily="34" charset="-128"/>
              </a:rPr>
              <a:t>Eingeschränkte Bewegungsmöglichkeiten</a:t>
            </a:r>
          </a:p>
          <a:p>
            <a:r>
              <a:rPr lang="de-DE" altLang="de-DE" dirty="0" smtClean="0">
                <a:latin typeface="Arial" panose="020B0604020202020204" pitchFamily="34" charset="0"/>
                <a:ea typeface="ＭＳ Ｐゴシック" panose="020B0600070205080204" pitchFamily="34" charset="-128"/>
              </a:rPr>
              <a:t>-</a:t>
            </a:r>
            <a:r>
              <a:rPr lang="de-DE" altLang="de-DE" baseline="0" dirty="0" smtClean="0">
                <a:latin typeface="Arial" panose="020B0604020202020204" pitchFamily="34" charset="0"/>
                <a:ea typeface="ＭＳ Ｐゴシック" panose="020B0600070205080204" pitchFamily="34" charset="-128"/>
              </a:rPr>
              <a:t> </a:t>
            </a:r>
            <a:r>
              <a:rPr lang="de-DE" altLang="de-DE" dirty="0" smtClean="0">
                <a:latin typeface="Arial" panose="020B0604020202020204" pitchFamily="34" charset="0"/>
                <a:ea typeface="ＭＳ Ｐゴシック" panose="020B0600070205080204" pitchFamily="34" charset="-128"/>
              </a:rPr>
              <a:t>Allgemeine Einschränkung der Leistungsfähigkeit</a:t>
            </a:r>
          </a:p>
          <a:p>
            <a:r>
              <a:rPr lang="de-DE" altLang="de-DE" dirty="0" smtClean="0">
                <a:latin typeface="Arial" panose="020B0604020202020204" pitchFamily="34" charset="0"/>
                <a:ea typeface="ＭＳ Ｐゴシック" panose="020B0600070205080204" pitchFamily="34" charset="-128"/>
              </a:rPr>
              <a:t>-</a:t>
            </a:r>
            <a:r>
              <a:rPr lang="de-DE" altLang="de-DE" baseline="0" dirty="0" smtClean="0">
                <a:latin typeface="Arial" panose="020B0604020202020204" pitchFamily="34" charset="0"/>
                <a:ea typeface="ＭＳ Ｐゴシック" panose="020B0600070205080204" pitchFamily="34" charset="-128"/>
              </a:rPr>
              <a:t> </a:t>
            </a:r>
            <a:r>
              <a:rPr lang="de-DE" altLang="de-DE" dirty="0" smtClean="0">
                <a:latin typeface="Arial" panose="020B0604020202020204" pitchFamily="34" charset="0"/>
                <a:ea typeface="ＭＳ Ｐゴシック" panose="020B0600070205080204" pitchFamily="34" charset="-128"/>
              </a:rPr>
              <a:t>Tragedauer beachten</a:t>
            </a:r>
          </a:p>
          <a:p>
            <a:endParaRPr lang="de-DE" altLang="de-DE"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99808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381000" y="685800"/>
            <a:ext cx="6096000" cy="3429000"/>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66400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latin typeface="Arial" panose="020B0604020202020204" pitchFamily="34" charset="0"/>
                <a:ea typeface="ＭＳ Ｐゴシック" panose="020B0600070205080204" pitchFamily="34" charset="-128"/>
              </a:rPr>
              <a:t>Wer bestimmt die Körperschutz Form? -&gt; Abschnittsleiter ABC</a:t>
            </a:r>
          </a:p>
          <a:p>
            <a:pPr lvl="0"/>
            <a:r>
              <a:rPr lang="de-DE" sz="1200" kern="1200" dirty="0" smtClean="0">
                <a:solidFill>
                  <a:schemeClr val="tx1"/>
                </a:solidFill>
                <a:effectLst/>
                <a:latin typeface="Arial" pitchFamily="-112" charset="0"/>
                <a:ea typeface="ＭＳ Ｐゴシック" pitchFamily="-112" charset="-128"/>
                <a:cs typeface="ＭＳ Ｐゴシック" pitchFamily="-112" charset="-128"/>
              </a:rPr>
              <a:t>- der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Aggregatzustand</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und die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Konzentration bzw. Art der Chemikalien</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festzustellen. Davon ist abhängig, ob ein flüssigkeits- oder gasdichter Anzug verwendet werden kann und welches Material von der chemischen Beständigkeit zu wählen ist.</a:t>
            </a:r>
          </a:p>
          <a:p>
            <a:pPr lvl="0"/>
            <a:r>
              <a:rPr lang="de-DE" sz="1200" kern="1200" dirty="0" smtClean="0">
                <a:solidFill>
                  <a:schemeClr val="tx1"/>
                </a:solidFill>
                <a:effectLst/>
                <a:latin typeface="Arial" pitchFamily="-112" charset="0"/>
                <a:ea typeface="ＭＳ Ｐゴシック" pitchFamily="-112" charset="-128"/>
                <a:cs typeface="ＭＳ Ｐゴシック" pitchFamily="-112" charset="-128"/>
              </a:rPr>
              <a:t>- die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mechanische Beanspruchung</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einzuschätzen. Werden bei der zu verrichtenden Arbeit hohe Einwirkungen von mechanischen Belastungen auf den CSA erwartet, sind CSA der KSF 3 aufgrund höherer mechanischer Belastbarkeit gegenüber CSA der KSF 2 zu bevorzugen.</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 -</a:t>
            </a:r>
            <a:r>
              <a:rPr lang="de-DE" sz="1200" kern="1200" baseline="0" dirty="0" smtClean="0">
                <a:solidFill>
                  <a:schemeClr val="tx1"/>
                </a:solidFill>
                <a:effectLst/>
                <a:latin typeface="Arial" pitchFamily="-112" charset="0"/>
                <a:ea typeface="ＭＳ Ｐゴシック" pitchFamily="-112" charset="-128"/>
                <a:cs typeface="ＭＳ Ｐゴシック" pitchFamily="-112" charset="-128"/>
              </a:rPr>
              <a:t> </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die</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 Einsatzhäufigkeit</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zu ermitteln. Sollen CSA häufig eingesetzt werden, bieten sich wiederverwendbare Ausführungen an. Dabei ist sicherzustellen, dass durch die Mehrfachnutzung keine Einbußen in der chemischen Beständigkeit auftreten. Wird ein Anzug selten verwendet, verschmutzt er sehr stark oder wird er durch die Chemikalien geschädigt bzw. kontaminiert, sind Einweg-Anzüge zu bevorzugen.</a:t>
            </a:r>
          </a:p>
          <a:p>
            <a:endParaRPr lang="de-DE" altLang="de-DE"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29385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09948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3154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08043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381000" y="685800"/>
            <a:ext cx="6096000" cy="3429000"/>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2124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08893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latin typeface="Arial" panose="020B0604020202020204" pitchFamily="34" charset="0"/>
                <a:ea typeface="ＭＳ Ｐゴシック" panose="020B0600070205080204" pitchFamily="34" charset="-128"/>
              </a:rPr>
              <a:t>Notiz aus</a:t>
            </a:r>
            <a:r>
              <a:rPr lang="de-DE" altLang="de-DE" baseline="0" dirty="0" smtClean="0">
                <a:latin typeface="Arial" panose="020B0604020202020204" pitchFamily="34" charset="0"/>
                <a:ea typeface="ＭＳ Ｐゴシック" panose="020B0600070205080204" pitchFamily="34" charset="-128"/>
              </a:rPr>
              <a:t> Gefahrstoffkonzept RLP:</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Die Form 1 besteht aus der Schutzbekleidung zur Brandbekämpfung und</a:t>
            </a:r>
            <a:r>
              <a:rPr lang="de-DE" dirty="0" smtClean="0"/>
              <a:t/>
            </a:r>
            <a:br>
              <a:rPr lang="de-DE" dirty="0" smtClean="0"/>
            </a:br>
            <a:r>
              <a:rPr lang="de-DE" sz="1200" kern="1200" dirty="0" smtClean="0">
                <a:solidFill>
                  <a:schemeClr val="tx1"/>
                </a:solidFill>
                <a:effectLst/>
                <a:latin typeface="Arial" pitchFamily="-112" charset="0"/>
                <a:ea typeface="ＭＳ Ｐゴシック" pitchFamily="-112" charset="-128"/>
                <a:cs typeface="ＭＳ Ｐゴシック" pitchFamily="-112" charset="-128"/>
              </a:rPr>
              <a:t>einer Schutzhaube zur Abdeckung freier Stellen im Hals-/Kopf-Bereich. Eine</a:t>
            </a:r>
            <a:r>
              <a:rPr lang="de-DE" dirty="0" smtClean="0"/>
              <a:t/>
            </a:r>
            <a:br>
              <a:rPr lang="de-DE" dirty="0" smtClean="0"/>
            </a:br>
            <a:r>
              <a:rPr lang="de-DE" sz="1200" kern="1200" dirty="0" smtClean="0">
                <a:solidFill>
                  <a:schemeClr val="tx1"/>
                </a:solidFill>
                <a:effectLst/>
                <a:latin typeface="Arial" pitchFamily="-112" charset="0"/>
                <a:ea typeface="ＭＳ Ｐゴシック" pitchFamily="-112" charset="-128"/>
                <a:cs typeface="ＭＳ Ｐゴシック" pitchFamily="-112" charset="-128"/>
              </a:rPr>
              <a:t>Kontaminationsschutzhaube ist hier besonders geeignet.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Ergänzend wird das Tragen</a:t>
            </a:r>
            <a:r>
              <a:rPr lang="de-DE" b="1" dirty="0" smtClean="0"/>
              <a:t/>
            </a:r>
            <a:br>
              <a:rPr lang="de-DE" b="1" dirty="0" smtClean="0"/>
            </a:b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von Chemikalienschutzhandschuhen und Gummistiefeln empfohlen</a:t>
            </a:r>
          </a:p>
          <a:p>
            <a:r>
              <a:rPr lang="de-DE" altLang="de-DE" sz="1200" b="0" kern="1200" dirty="0" smtClean="0">
                <a:solidFill>
                  <a:schemeClr val="tx1"/>
                </a:solidFill>
                <a:effectLst/>
                <a:latin typeface="Arial" pitchFamily="-112" charset="0"/>
                <a:ea typeface="ＭＳ Ｐゴシック" pitchFamily="-112" charset="-128"/>
              </a:rPr>
              <a:t>Stand Gefahrstoffkonzept</a:t>
            </a:r>
            <a:r>
              <a:rPr lang="de-DE" altLang="de-DE" sz="1200" b="0" kern="1200" baseline="0" dirty="0" smtClean="0">
                <a:solidFill>
                  <a:schemeClr val="tx1"/>
                </a:solidFill>
                <a:effectLst/>
                <a:latin typeface="Arial" pitchFamily="-112" charset="0"/>
                <a:ea typeface="ＭＳ Ｐゴシック" pitchFamily="-112" charset="-128"/>
              </a:rPr>
              <a:t> RLP 04/2005 </a:t>
            </a:r>
            <a:endParaRPr lang="de-DE" altLang="de-DE" b="0"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68843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93384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folie">
    <p:spTree>
      <p:nvGrpSpPr>
        <p:cNvPr id="1" name=""/>
        <p:cNvGrpSpPr/>
        <p:nvPr/>
      </p:nvGrpSpPr>
      <p:grpSpPr>
        <a:xfrm>
          <a:off x="0" y="0"/>
          <a:ext cx="0" cy="0"/>
          <a:chOff x="0" y="0"/>
          <a:chExt cx="0" cy="0"/>
        </a:xfrm>
      </p:grpSpPr>
      <p:sp>
        <p:nvSpPr>
          <p:cNvPr id="7" name="Textfeld 6"/>
          <p:cNvSpPr txBox="1"/>
          <p:nvPr/>
        </p:nvSpPr>
        <p:spPr>
          <a:xfrm>
            <a:off x="7264403" y="4953000"/>
            <a:ext cx="1160463" cy="190500"/>
          </a:xfrm>
          <a:prstGeom prst="rect">
            <a:avLst/>
          </a:prstGeom>
          <a:noFill/>
        </p:spPr>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675">
                <a:solidFill>
                  <a:srgbClr val="606060"/>
                </a:solidFill>
                <a:latin typeface="Bliss Light" charset="0"/>
              </a:rPr>
              <a:t>Folie </a:t>
            </a:r>
            <a:fld id="{D4C4D611-EC41-44D8-8BB5-EAC916575E24}" type="slidenum">
              <a:rPr lang="de-DE" altLang="de-DE" sz="675">
                <a:solidFill>
                  <a:srgbClr val="606060"/>
                </a:solidFill>
                <a:latin typeface="Bliss Light" charset="0"/>
              </a:rPr>
              <a:pPr algn="r"/>
              <a:t>‹Nr.›</a:t>
            </a:fld>
            <a:r>
              <a:rPr lang="de-DE" altLang="de-DE" sz="675">
                <a:solidFill>
                  <a:srgbClr val="606060"/>
                </a:solidFill>
                <a:latin typeface="Bliss Light" charset="0"/>
              </a:rPr>
              <a:t>  </a:t>
            </a:r>
          </a:p>
        </p:txBody>
      </p:sp>
      <p:sp>
        <p:nvSpPr>
          <p:cNvPr id="8" name="Rectangle 6"/>
          <p:cNvSpPr>
            <a:spLocks noChangeArrowheads="1"/>
          </p:cNvSpPr>
          <p:nvPr/>
        </p:nvSpPr>
        <p:spPr bwMode="auto">
          <a:xfrm>
            <a:off x="0" y="1254920"/>
            <a:ext cx="9144000" cy="3702844"/>
          </a:xfrm>
          <a:prstGeom prst="rect">
            <a:avLst/>
          </a:prstGeom>
          <a:solidFill>
            <a:srgbClr val="8F1936">
              <a:alpha val="90000"/>
            </a:srgbClr>
          </a:solidFill>
          <a:ln w="9525">
            <a:noFill/>
            <a:miter lim="800000"/>
            <a:headEnd/>
            <a:tailEnd/>
          </a:ln>
        </p:spPr>
        <p:txBody>
          <a:bodyPr wrap="none" lIns="0" tIns="0" rIns="0" bIns="0" anchor="ctr"/>
          <a:lstStyle/>
          <a:p>
            <a:pPr eaLnBrk="0" hangingPunct="0">
              <a:defRPr/>
            </a:pPr>
            <a:endParaRPr lang="de-DE" sz="1800">
              <a:ea typeface="ＭＳ Ｐゴシック" pitchFamily="-65" charset="-128"/>
            </a:endParaRPr>
          </a:p>
        </p:txBody>
      </p:sp>
      <p:sp>
        <p:nvSpPr>
          <p:cNvPr id="10" name="Textfeld 9"/>
          <p:cNvSpPr txBox="1"/>
          <p:nvPr/>
        </p:nvSpPr>
        <p:spPr>
          <a:xfrm>
            <a:off x="714378" y="4953000"/>
            <a:ext cx="5040313" cy="190500"/>
          </a:xfrm>
          <a:prstGeom prst="rect">
            <a:avLst/>
          </a:prstGeom>
          <a:noFill/>
        </p:spPr>
        <p:txBody>
          <a:bodyPr lIns="0" tIns="0" rIns="0" bIns="0" anchor="ctr"/>
          <a:lstStyle/>
          <a:p>
            <a:pPr eaLnBrk="0" hangingPunct="0">
              <a:defRPr/>
            </a:pPr>
            <a:r>
              <a:rPr lang="de-DE" sz="675" dirty="0">
                <a:solidFill>
                  <a:srgbClr val="606060"/>
                </a:solidFill>
                <a:ea typeface="ＭＳ Ｐゴシック" pitchFamily="-65" charset="-128"/>
                <a:cs typeface="Arial" pitchFamily="34" charset="0"/>
              </a:rPr>
              <a:t>Feuerwehr- und </a:t>
            </a:r>
            <a:r>
              <a:rPr lang="de-DE" sz="675" dirty="0" smtClean="0">
                <a:solidFill>
                  <a:srgbClr val="606060"/>
                </a:solidFill>
                <a:ea typeface="ＭＳ Ｐゴシック" pitchFamily="-65" charset="-128"/>
                <a:cs typeface="Arial" pitchFamily="34" charset="0"/>
              </a:rPr>
              <a:t>Katastrophenschutzakademie</a:t>
            </a:r>
            <a:r>
              <a:rPr lang="de-DE" sz="675" baseline="0" dirty="0" smtClean="0">
                <a:solidFill>
                  <a:srgbClr val="606060"/>
                </a:solidFill>
                <a:ea typeface="ＭＳ Ｐゴシック" pitchFamily="-65" charset="-128"/>
                <a:cs typeface="Arial" pitchFamily="34" charset="0"/>
              </a:rPr>
              <a:t> </a:t>
            </a:r>
            <a:r>
              <a:rPr lang="de-DE" sz="675" dirty="0" smtClean="0">
                <a:solidFill>
                  <a:srgbClr val="606060"/>
                </a:solidFill>
                <a:ea typeface="ＭＳ Ｐゴシック" pitchFamily="-65" charset="-128"/>
                <a:cs typeface="Arial" pitchFamily="34" charset="0"/>
              </a:rPr>
              <a:t>Rheinland-Pfalz</a:t>
            </a:r>
            <a:endParaRPr lang="de-DE" sz="675" dirty="0">
              <a:solidFill>
                <a:srgbClr val="606060"/>
              </a:solidFill>
              <a:ea typeface="ＭＳ Ｐゴシック" pitchFamily="-65" charset="-128"/>
              <a:cs typeface="Arial" pitchFamily="34" charset="0"/>
            </a:endParaRPr>
          </a:p>
        </p:txBody>
      </p:sp>
      <p:sp>
        <p:nvSpPr>
          <p:cNvPr id="2" name="Titel 1"/>
          <p:cNvSpPr>
            <a:spLocks noGrp="1"/>
          </p:cNvSpPr>
          <p:nvPr>
            <p:ph type="ctrTitle"/>
          </p:nvPr>
        </p:nvSpPr>
        <p:spPr>
          <a:xfrm>
            <a:off x="673099" y="1894217"/>
            <a:ext cx="7751764" cy="1638911"/>
          </a:xfrm>
        </p:spPr>
        <p:txBody>
          <a:bodyPr anchor="t"/>
          <a:lstStyle>
            <a:lvl1pPr>
              <a:defRPr sz="3600" cap="all">
                <a:solidFill>
                  <a:schemeClr val="bg1"/>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685803" y="3600450"/>
            <a:ext cx="7739063" cy="692498"/>
          </a:xfrm>
        </p:spPr>
        <p:txBody>
          <a:bodyPr anchor="b">
            <a:noAutofit/>
          </a:bodyPr>
          <a:lstStyle>
            <a:lvl1pPr marL="0" indent="0" algn="l">
              <a:lnSpc>
                <a:spcPct val="100000"/>
              </a:lnSpc>
              <a:spcBef>
                <a:spcPts val="0"/>
              </a:spcBef>
              <a:spcAft>
                <a:spcPts val="0"/>
              </a:spcAft>
              <a:buNone/>
              <a:defRPr kumimoji="0" lang="de-DE" sz="2250" b="0" i="0" u="none" strike="noStrike" kern="0" cap="none" spc="0" normalizeH="0" baseline="0" noProof="0" dirty="0" smtClean="0">
                <a:ln>
                  <a:noFill/>
                </a:ln>
                <a:solidFill>
                  <a:schemeClr val="bg1"/>
                </a:solidFill>
                <a:effectLst/>
                <a:uLnTx/>
                <a:uFillTx/>
                <a:latin typeface="Arial"/>
                <a:ea typeface="+mn-ea"/>
                <a:cs typeface="Arial"/>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pPr lvl="0"/>
            <a:r>
              <a:rPr lang="de-DE" smtClean="0"/>
              <a:t>Formatvorlage des Untertitelmasters durch Klicken bearbeiten</a:t>
            </a:r>
            <a:endParaRPr lang="de-DE" dirty="0"/>
          </a:p>
        </p:txBody>
      </p:sp>
      <p:pic>
        <p:nvPicPr>
          <p:cNvPr id="13" name="Grafik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5844" y="81321"/>
            <a:ext cx="1807464" cy="1051560"/>
          </a:xfrm>
          <a:prstGeom prst="rect">
            <a:avLst/>
          </a:prstGeom>
        </p:spPr>
      </p:pic>
      <p:grpSp>
        <p:nvGrpSpPr>
          <p:cNvPr id="14" name="Group 36"/>
          <p:cNvGrpSpPr>
            <a:grpSpLocks/>
          </p:cNvGrpSpPr>
          <p:nvPr userDrawn="1"/>
        </p:nvGrpSpPr>
        <p:grpSpPr bwMode="auto">
          <a:xfrm>
            <a:off x="0" y="1188244"/>
            <a:ext cx="7596336" cy="67866"/>
            <a:chOff x="0" y="671"/>
            <a:chExt cx="4576" cy="57"/>
          </a:xfrm>
        </p:grpSpPr>
        <p:sp>
          <p:nvSpPr>
            <p:cNvPr id="15" name="Rectangle 17"/>
            <p:cNvSpPr>
              <a:spLocks noChangeArrowheads="1"/>
            </p:cNvSpPr>
            <p:nvPr/>
          </p:nvSpPr>
          <p:spPr bwMode="auto">
            <a:xfrm>
              <a:off x="450" y="671"/>
              <a:ext cx="4126" cy="57"/>
            </a:xfrm>
            <a:prstGeom prst="rect">
              <a:avLst/>
            </a:prstGeom>
            <a:solidFill>
              <a:srgbClr val="8F1936"/>
            </a:solidFill>
            <a:ln w="9525">
              <a:noFill/>
              <a:miter lim="800000"/>
              <a:headEnd/>
              <a:tailEnd/>
            </a:ln>
          </p:spPr>
          <p:txBody>
            <a:bodyPr wrap="none" anchor="ctr"/>
            <a:lstStyle/>
            <a:p>
              <a:pPr eaLnBrk="0" hangingPunct="0">
                <a:defRPr/>
              </a:pPr>
              <a:endParaRPr lang="de-DE" sz="1800">
                <a:ea typeface="ＭＳ Ｐゴシック" pitchFamily="-65" charset="-128"/>
              </a:endParaRPr>
            </a:p>
          </p:txBody>
        </p:sp>
        <p:sp>
          <p:nvSpPr>
            <p:cNvPr id="16" name="Rectangle 18"/>
            <p:cNvSpPr>
              <a:spLocks noChangeArrowheads="1"/>
            </p:cNvSpPr>
            <p:nvPr/>
          </p:nvSpPr>
          <p:spPr bwMode="auto">
            <a:xfrm>
              <a:off x="0" y="671"/>
              <a:ext cx="453" cy="57"/>
            </a:xfrm>
            <a:prstGeom prst="rect">
              <a:avLst/>
            </a:prstGeom>
            <a:solidFill>
              <a:srgbClr val="C0C0C0"/>
            </a:solidFill>
            <a:ln w="9525">
              <a:noFill/>
              <a:miter lim="800000"/>
              <a:headEnd/>
              <a:tailEnd/>
            </a:ln>
          </p:spPr>
          <p:txBody>
            <a:bodyPr wrap="none" anchor="ctr"/>
            <a:lstStyle/>
            <a:p>
              <a:pPr eaLnBrk="0" hangingPunct="0">
                <a:defRPr/>
              </a:pPr>
              <a:endParaRPr lang="de-DE" sz="1800">
                <a:ea typeface="ＭＳ Ｐゴシック" pitchFamily="-65" charset="-128"/>
              </a:endParaRPr>
            </a:p>
          </p:txBody>
        </p:sp>
      </p:grpSp>
    </p:spTree>
    <p:extLst>
      <p:ext uri="{BB962C8B-B14F-4D97-AF65-F5344CB8AC3E}">
        <p14:creationId xmlns:p14="http://schemas.microsoft.com/office/powerpoint/2010/main" val="39609958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title" preserve="1">
  <p:cSld name="1_Titelfolie">
    <p:spTree>
      <p:nvGrpSpPr>
        <p:cNvPr id="1" name=""/>
        <p:cNvGrpSpPr/>
        <p:nvPr/>
      </p:nvGrpSpPr>
      <p:grpSpPr>
        <a:xfrm>
          <a:off x="0" y="0"/>
          <a:ext cx="0" cy="0"/>
          <a:chOff x="0" y="0"/>
          <a:chExt cx="0" cy="0"/>
        </a:xfrm>
      </p:grpSpPr>
      <p:sp>
        <p:nvSpPr>
          <p:cNvPr id="7" name="Line 32"/>
          <p:cNvSpPr>
            <a:spLocks noChangeShapeType="1"/>
          </p:cNvSpPr>
          <p:nvPr/>
        </p:nvSpPr>
        <p:spPr bwMode="auto">
          <a:xfrm>
            <a:off x="0" y="4953000"/>
            <a:ext cx="9144000" cy="0"/>
          </a:xfrm>
          <a:prstGeom prst="line">
            <a:avLst/>
          </a:prstGeom>
          <a:noFill/>
          <a:ln w="9525">
            <a:solidFill>
              <a:srgbClr val="C0C0C0"/>
            </a:solidFill>
            <a:round/>
            <a:headEnd/>
            <a:tailEnd/>
          </a:ln>
        </p:spPr>
        <p:txBody>
          <a:bodyPr wrap="none" anchor="ctr"/>
          <a:lstStyle/>
          <a:p>
            <a:pPr eaLnBrk="0" hangingPunct="0">
              <a:defRPr/>
            </a:pPr>
            <a:endParaRPr lang="de-DE" sz="1800" dirty="0">
              <a:latin typeface="Arial" pitchFamily="-112" charset="0"/>
              <a:ea typeface="ＭＳ Ｐゴシック" pitchFamily="-112" charset="-128"/>
              <a:cs typeface="ＭＳ Ｐゴシック" pitchFamily="-112" charset="-128"/>
            </a:endParaRPr>
          </a:p>
        </p:txBody>
      </p:sp>
      <p:sp>
        <p:nvSpPr>
          <p:cNvPr id="8" name="Textfeld 7"/>
          <p:cNvSpPr txBox="1"/>
          <p:nvPr/>
        </p:nvSpPr>
        <p:spPr>
          <a:xfrm>
            <a:off x="7264403" y="4953000"/>
            <a:ext cx="1160463" cy="190500"/>
          </a:xfrm>
          <a:prstGeom prst="rect">
            <a:avLst/>
          </a:prstGeom>
          <a:noFill/>
        </p:spPr>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675">
                <a:solidFill>
                  <a:srgbClr val="606060"/>
                </a:solidFill>
                <a:latin typeface="Bliss Light" charset="0"/>
              </a:rPr>
              <a:t>Folie </a:t>
            </a:r>
            <a:fld id="{0A52D750-A4E4-42DB-B0EF-A3D541BEF80E}" type="slidenum">
              <a:rPr lang="de-DE" altLang="de-DE" sz="675">
                <a:solidFill>
                  <a:srgbClr val="606060"/>
                </a:solidFill>
                <a:latin typeface="Bliss Light" charset="0"/>
              </a:rPr>
              <a:pPr algn="r"/>
              <a:t>‹Nr.›</a:t>
            </a:fld>
            <a:r>
              <a:rPr lang="de-DE" altLang="de-DE" sz="675">
                <a:solidFill>
                  <a:srgbClr val="606060"/>
                </a:solidFill>
                <a:latin typeface="Bliss Light" charset="0"/>
              </a:rPr>
              <a:t>  </a:t>
            </a:r>
          </a:p>
        </p:txBody>
      </p:sp>
      <p:sp>
        <p:nvSpPr>
          <p:cNvPr id="2" name="Titel 1"/>
          <p:cNvSpPr>
            <a:spLocks noGrp="1"/>
          </p:cNvSpPr>
          <p:nvPr>
            <p:ph type="ctrTitle"/>
          </p:nvPr>
        </p:nvSpPr>
        <p:spPr>
          <a:xfrm>
            <a:off x="669927" y="1903783"/>
            <a:ext cx="7754939" cy="1638911"/>
          </a:xfrm>
        </p:spPr>
        <p:txBody>
          <a:bodyPr anchor="t"/>
          <a:lstStyle>
            <a:lvl1pPr>
              <a:defRPr sz="3600" cap="all">
                <a:solidFill>
                  <a:srgbClr val="8F1936"/>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685803" y="3600450"/>
            <a:ext cx="7739063" cy="692498"/>
          </a:xfrm>
        </p:spPr>
        <p:txBody>
          <a:bodyPr anchor="b">
            <a:noAutofit/>
          </a:bodyPr>
          <a:lstStyle>
            <a:lvl1pPr marL="0" indent="0" algn="l">
              <a:lnSpc>
                <a:spcPct val="100000"/>
              </a:lnSpc>
              <a:spcBef>
                <a:spcPts val="0"/>
              </a:spcBef>
              <a:spcAft>
                <a:spcPts val="0"/>
              </a:spcAft>
              <a:buNone/>
              <a:defRPr kumimoji="0" lang="de-DE" sz="2250" b="0" i="0" u="none" strike="noStrike" kern="0" cap="none" spc="0" normalizeH="0" baseline="0" noProof="0" dirty="0" smtClean="0">
                <a:ln>
                  <a:noFill/>
                </a:ln>
                <a:solidFill>
                  <a:srgbClr val="8F1936"/>
                </a:solidFill>
                <a:effectLst/>
                <a:uLnTx/>
                <a:uFillTx/>
                <a:latin typeface="Arial"/>
                <a:ea typeface="+mn-ea"/>
                <a:cs typeface="Arial"/>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pPr lvl="0"/>
            <a:r>
              <a:rPr lang="de-DE" smtClean="0"/>
              <a:t>Formatvorlage des Untertitelmasters durch Klicken bearbeiten</a:t>
            </a:r>
            <a:endParaRPr lang="de-DE" dirty="0"/>
          </a:p>
        </p:txBody>
      </p:sp>
      <p:sp>
        <p:nvSpPr>
          <p:cNvPr id="11" name="Textfeld 10"/>
          <p:cNvSpPr txBox="1"/>
          <p:nvPr userDrawn="1"/>
        </p:nvSpPr>
        <p:spPr>
          <a:xfrm>
            <a:off x="714378" y="4953000"/>
            <a:ext cx="5040313" cy="190500"/>
          </a:xfrm>
          <a:prstGeom prst="rect">
            <a:avLst/>
          </a:prstGeom>
          <a:noFill/>
        </p:spPr>
        <p:txBody>
          <a:bodyPr lIns="0" tIns="0" rIns="0" bIns="0" anchor="ctr"/>
          <a:lstStyle/>
          <a:p>
            <a:pPr eaLnBrk="0" hangingPunct="0">
              <a:defRPr/>
            </a:pPr>
            <a:r>
              <a:rPr lang="de-DE" sz="675" dirty="0">
                <a:solidFill>
                  <a:srgbClr val="606060"/>
                </a:solidFill>
                <a:ea typeface="ＭＳ Ｐゴシック" pitchFamily="-65" charset="-128"/>
                <a:cs typeface="Arial" pitchFamily="34" charset="0"/>
              </a:rPr>
              <a:t>Feuerwehr- und </a:t>
            </a:r>
            <a:r>
              <a:rPr lang="de-DE" sz="675" dirty="0" smtClean="0">
                <a:solidFill>
                  <a:srgbClr val="606060"/>
                </a:solidFill>
                <a:ea typeface="ＭＳ Ｐゴシック" pitchFamily="-65" charset="-128"/>
                <a:cs typeface="Arial" pitchFamily="34" charset="0"/>
              </a:rPr>
              <a:t>Katastrophenschutzakademie</a:t>
            </a:r>
            <a:r>
              <a:rPr lang="de-DE" sz="675" baseline="0" dirty="0" smtClean="0">
                <a:solidFill>
                  <a:srgbClr val="606060"/>
                </a:solidFill>
                <a:ea typeface="ＭＳ Ｐゴシック" pitchFamily="-65" charset="-128"/>
                <a:cs typeface="Arial" pitchFamily="34" charset="0"/>
              </a:rPr>
              <a:t> </a:t>
            </a:r>
            <a:r>
              <a:rPr lang="de-DE" sz="675" dirty="0" smtClean="0">
                <a:solidFill>
                  <a:srgbClr val="606060"/>
                </a:solidFill>
                <a:ea typeface="ＭＳ Ｐゴシック" pitchFamily="-65" charset="-128"/>
                <a:cs typeface="Arial" pitchFamily="34" charset="0"/>
              </a:rPr>
              <a:t>Rheinland-Pfalz</a:t>
            </a:r>
            <a:endParaRPr lang="de-DE" sz="675" dirty="0">
              <a:solidFill>
                <a:srgbClr val="606060"/>
              </a:solidFill>
              <a:ea typeface="ＭＳ Ｐゴシック" pitchFamily="-65" charset="-128"/>
              <a:cs typeface="Arial" pitchFamily="34" charset="0"/>
            </a:endParaRPr>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5844" y="81321"/>
            <a:ext cx="1807464" cy="1051560"/>
          </a:xfrm>
          <a:prstGeom prst="rect">
            <a:avLst/>
          </a:prstGeom>
        </p:spPr>
      </p:pic>
      <p:grpSp>
        <p:nvGrpSpPr>
          <p:cNvPr id="14" name="Group 36"/>
          <p:cNvGrpSpPr>
            <a:grpSpLocks/>
          </p:cNvGrpSpPr>
          <p:nvPr userDrawn="1"/>
        </p:nvGrpSpPr>
        <p:grpSpPr bwMode="auto">
          <a:xfrm>
            <a:off x="0" y="1188244"/>
            <a:ext cx="7596336" cy="67866"/>
            <a:chOff x="0" y="671"/>
            <a:chExt cx="4576" cy="57"/>
          </a:xfrm>
        </p:grpSpPr>
        <p:sp>
          <p:nvSpPr>
            <p:cNvPr id="15" name="Rectangle 17"/>
            <p:cNvSpPr>
              <a:spLocks noChangeArrowheads="1"/>
            </p:cNvSpPr>
            <p:nvPr/>
          </p:nvSpPr>
          <p:spPr bwMode="auto">
            <a:xfrm>
              <a:off x="450" y="671"/>
              <a:ext cx="4126" cy="57"/>
            </a:xfrm>
            <a:prstGeom prst="rect">
              <a:avLst/>
            </a:prstGeom>
            <a:solidFill>
              <a:srgbClr val="8F1936"/>
            </a:solidFill>
            <a:ln w="9525">
              <a:noFill/>
              <a:miter lim="800000"/>
              <a:headEnd/>
              <a:tailEnd/>
            </a:ln>
          </p:spPr>
          <p:txBody>
            <a:bodyPr wrap="none" anchor="ctr"/>
            <a:lstStyle/>
            <a:p>
              <a:pPr eaLnBrk="0" hangingPunct="0">
                <a:defRPr/>
              </a:pPr>
              <a:endParaRPr lang="de-DE" sz="1800">
                <a:ea typeface="ＭＳ Ｐゴシック" pitchFamily="-65" charset="-128"/>
              </a:endParaRPr>
            </a:p>
          </p:txBody>
        </p:sp>
        <p:sp>
          <p:nvSpPr>
            <p:cNvPr id="16" name="Rectangle 18"/>
            <p:cNvSpPr>
              <a:spLocks noChangeArrowheads="1"/>
            </p:cNvSpPr>
            <p:nvPr/>
          </p:nvSpPr>
          <p:spPr bwMode="auto">
            <a:xfrm>
              <a:off x="0" y="671"/>
              <a:ext cx="453" cy="57"/>
            </a:xfrm>
            <a:prstGeom prst="rect">
              <a:avLst/>
            </a:prstGeom>
            <a:solidFill>
              <a:srgbClr val="C0C0C0"/>
            </a:solidFill>
            <a:ln w="9525">
              <a:noFill/>
              <a:miter lim="800000"/>
              <a:headEnd/>
              <a:tailEnd/>
            </a:ln>
          </p:spPr>
          <p:txBody>
            <a:bodyPr wrap="none" anchor="ctr"/>
            <a:lstStyle/>
            <a:p>
              <a:pPr eaLnBrk="0" hangingPunct="0">
                <a:defRPr/>
              </a:pPr>
              <a:endParaRPr lang="de-DE" sz="1800">
                <a:ea typeface="ＭＳ Ｐゴシック" pitchFamily="-65" charset="-128"/>
              </a:endParaRPr>
            </a:p>
          </p:txBody>
        </p:sp>
      </p:grpSp>
    </p:spTree>
    <p:extLst>
      <p:ext uri="{BB962C8B-B14F-4D97-AF65-F5344CB8AC3E}">
        <p14:creationId xmlns:p14="http://schemas.microsoft.com/office/powerpoint/2010/main" val="105309109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p:cSld name="Zwischentitel">
    <p:spTree>
      <p:nvGrpSpPr>
        <p:cNvPr id="1" name=""/>
        <p:cNvGrpSpPr/>
        <p:nvPr/>
      </p:nvGrpSpPr>
      <p:grpSpPr>
        <a:xfrm>
          <a:off x="0" y="0"/>
          <a:ext cx="0" cy="0"/>
          <a:chOff x="0" y="0"/>
          <a:chExt cx="0" cy="0"/>
        </a:xfrm>
      </p:grpSpPr>
      <p:sp>
        <p:nvSpPr>
          <p:cNvPr id="6" name="Textfeld 5"/>
          <p:cNvSpPr txBox="1"/>
          <p:nvPr/>
        </p:nvSpPr>
        <p:spPr>
          <a:xfrm>
            <a:off x="7264403" y="4953000"/>
            <a:ext cx="1160463" cy="190500"/>
          </a:xfrm>
          <a:prstGeom prst="rect">
            <a:avLst/>
          </a:prstGeom>
          <a:noFill/>
        </p:spPr>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675">
                <a:solidFill>
                  <a:srgbClr val="606060"/>
                </a:solidFill>
                <a:latin typeface="Bliss Light" charset="0"/>
              </a:rPr>
              <a:t>Folie </a:t>
            </a:r>
            <a:fld id="{826D3A0A-ED06-48D5-AD33-2022D126F767}" type="slidenum">
              <a:rPr lang="de-DE" altLang="de-DE" sz="675">
                <a:solidFill>
                  <a:srgbClr val="606060"/>
                </a:solidFill>
                <a:latin typeface="Bliss Light" charset="0"/>
              </a:rPr>
              <a:pPr algn="r"/>
              <a:t>‹Nr.›</a:t>
            </a:fld>
            <a:r>
              <a:rPr lang="de-DE" altLang="de-DE" sz="675">
                <a:solidFill>
                  <a:srgbClr val="606060"/>
                </a:solidFill>
                <a:latin typeface="Bliss Light" charset="0"/>
              </a:rPr>
              <a:t>  </a:t>
            </a:r>
          </a:p>
        </p:txBody>
      </p:sp>
      <p:sp>
        <p:nvSpPr>
          <p:cNvPr id="7" name="Rectangle 6"/>
          <p:cNvSpPr>
            <a:spLocks noChangeArrowheads="1"/>
          </p:cNvSpPr>
          <p:nvPr/>
        </p:nvSpPr>
        <p:spPr bwMode="auto">
          <a:xfrm>
            <a:off x="0" y="1251349"/>
            <a:ext cx="9144000" cy="3701653"/>
          </a:xfrm>
          <a:prstGeom prst="rect">
            <a:avLst/>
          </a:prstGeom>
          <a:solidFill>
            <a:srgbClr val="8F1936">
              <a:alpha val="89999"/>
            </a:srgbClr>
          </a:solidFill>
          <a:ln w="9525">
            <a:noFill/>
            <a:miter lim="800000"/>
            <a:headEnd/>
            <a:tailEnd/>
          </a:ln>
        </p:spPr>
        <p:txBody>
          <a:bodyPr wrap="none" anchor="ctr"/>
          <a:lstStyle/>
          <a:p>
            <a:pPr eaLnBrk="0" hangingPunct="0">
              <a:defRPr/>
            </a:pPr>
            <a:r>
              <a:rPr lang="de-DE" sz="1800">
                <a:ea typeface="ＭＳ Ｐゴシック" pitchFamily="-65" charset="-128"/>
              </a:rPr>
              <a:t> </a:t>
            </a:r>
          </a:p>
        </p:txBody>
      </p:sp>
      <p:sp>
        <p:nvSpPr>
          <p:cNvPr id="2" name="Titel 1"/>
          <p:cNvSpPr>
            <a:spLocks noGrp="1"/>
          </p:cNvSpPr>
          <p:nvPr>
            <p:ph type="title"/>
          </p:nvPr>
        </p:nvSpPr>
        <p:spPr>
          <a:xfrm>
            <a:off x="689840" y="1943903"/>
            <a:ext cx="7735024" cy="1404000"/>
          </a:xfrm>
          <a:ln>
            <a:noFill/>
          </a:ln>
        </p:spPr>
        <p:txBody>
          <a:bodyPr anchor="t"/>
          <a:lstStyle>
            <a:lvl1pPr marL="0" indent="0">
              <a:buFont typeface="+mj-lt"/>
              <a:buNone/>
              <a:tabLst/>
              <a:defRPr kumimoji="0" lang="de-DE" sz="2400" b="0" i="0" u="none" strike="noStrike" kern="0" cap="all" spc="0" normalizeH="0" baseline="0" noProof="0" dirty="0" smtClean="0">
                <a:ln>
                  <a:noFill/>
                </a:ln>
                <a:solidFill>
                  <a:schemeClr val="bg1"/>
                </a:solidFill>
                <a:effectLst/>
                <a:uLnTx/>
                <a:uFillTx/>
                <a:latin typeface="Arial"/>
                <a:ea typeface="+mj-ea"/>
                <a:cs typeface="Arial"/>
              </a:defRPr>
            </a:lvl1pPr>
          </a:lstStyle>
          <a:p>
            <a:r>
              <a:rPr lang="de-DE" smtClean="0"/>
              <a:t>Titelmasterformat durch Klicken bearbeiten</a:t>
            </a:r>
            <a:endParaRPr lang="de-DE" dirty="0"/>
          </a:p>
        </p:txBody>
      </p:sp>
      <p:sp>
        <p:nvSpPr>
          <p:cNvPr id="10" name="Textfeld 9"/>
          <p:cNvSpPr txBox="1"/>
          <p:nvPr userDrawn="1"/>
        </p:nvSpPr>
        <p:spPr>
          <a:xfrm>
            <a:off x="714378" y="4953000"/>
            <a:ext cx="5040313" cy="190500"/>
          </a:xfrm>
          <a:prstGeom prst="rect">
            <a:avLst/>
          </a:prstGeom>
          <a:noFill/>
        </p:spPr>
        <p:txBody>
          <a:bodyPr lIns="0" tIns="0" rIns="0" bIns="0" anchor="ctr"/>
          <a:lstStyle/>
          <a:p>
            <a:pPr eaLnBrk="0" hangingPunct="0">
              <a:defRPr/>
            </a:pPr>
            <a:r>
              <a:rPr lang="de-DE" sz="675" dirty="0">
                <a:solidFill>
                  <a:srgbClr val="606060"/>
                </a:solidFill>
                <a:ea typeface="ＭＳ Ｐゴシック" pitchFamily="-65" charset="-128"/>
                <a:cs typeface="Arial" pitchFamily="34" charset="0"/>
              </a:rPr>
              <a:t>Feuerwehr- und </a:t>
            </a:r>
            <a:r>
              <a:rPr lang="de-DE" sz="675" dirty="0" smtClean="0">
                <a:solidFill>
                  <a:srgbClr val="606060"/>
                </a:solidFill>
                <a:ea typeface="ＭＳ Ｐゴシック" pitchFamily="-65" charset="-128"/>
                <a:cs typeface="Arial" pitchFamily="34" charset="0"/>
              </a:rPr>
              <a:t>Katastrophenschutzakademie</a:t>
            </a:r>
            <a:r>
              <a:rPr lang="de-DE" sz="675" baseline="0" dirty="0" smtClean="0">
                <a:solidFill>
                  <a:srgbClr val="606060"/>
                </a:solidFill>
                <a:ea typeface="ＭＳ Ｐゴシック" pitchFamily="-65" charset="-128"/>
                <a:cs typeface="Arial" pitchFamily="34" charset="0"/>
              </a:rPr>
              <a:t> </a:t>
            </a:r>
            <a:r>
              <a:rPr lang="de-DE" sz="675" dirty="0" smtClean="0">
                <a:solidFill>
                  <a:srgbClr val="606060"/>
                </a:solidFill>
                <a:ea typeface="ＭＳ Ｐゴシック" pitchFamily="-65" charset="-128"/>
                <a:cs typeface="Arial" pitchFamily="34" charset="0"/>
              </a:rPr>
              <a:t>Rheinland-Pfalz</a:t>
            </a:r>
            <a:endParaRPr lang="de-DE" sz="675" dirty="0">
              <a:solidFill>
                <a:srgbClr val="606060"/>
              </a:solidFill>
              <a:ea typeface="ＭＳ Ｐゴシック" pitchFamily="-65" charset="-128"/>
              <a:cs typeface="Arial" pitchFamily="34" charset="0"/>
            </a:endParaRPr>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5844" y="81321"/>
            <a:ext cx="1807464" cy="1051560"/>
          </a:xfrm>
          <a:prstGeom prst="rect">
            <a:avLst/>
          </a:prstGeom>
        </p:spPr>
      </p:pic>
      <p:grpSp>
        <p:nvGrpSpPr>
          <p:cNvPr id="13" name="Group 36"/>
          <p:cNvGrpSpPr>
            <a:grpSpLocks/>
          </p:cNvGrpSpPr>
          <p:nvPr userDrawn="1"/>
        </p:nvGrpSpPr>
        <p:grpSpPr bwMode="auto">
          <a:xfrm>
            <a:off x="0" y="1188244"/>
            <a:ext cx="7596336" cy="67866"/>
            <a:chOff x="0" y="671"/>
            <a:chExt cx="4576" cy="57"/>
          </a:xfrm>
        </p:grpSpPr>
        <p:sp>
          <p:nvSpPr>
            <p:cNvPr id="14" name="Rectangle 17"/>
            <p:cNvSpPr>
              <a:spLocks noChangeArrowheads="1"/>
            </p:cNvSpPr>
            <p:nvPr/>
          </p:nvSpPr>
          <p:spPr bwMode="auto">
            <a:xfrm>
              <a:off x="450" y="671"/>
              <a:ext cx="4126" cy="57"/>
            </a:xfrm>
            <a:prstGeom prst="rect">
              <a:avLst/>
            </a:prstGeom>
            <a:solidFill>
              <a:srgbClr val="8F1936"/>
            </a:solidFill>
            <a:ln w="9525">
              <a:noFill/>
              <a:miter lim="800000"/>
              <a:headEnd/>
              <a:tailEnd/>
            </a:ln>
          </p:spPr>
          <p:txBody>
            <a:bodyPr wrap="none" anchor="ctr"/>
            <a:lstStyle/>
            <a:p>
              <a:pPr eaLnBrk="0" hangingPunct="0">
                <a:defRPr/>
              </a:pPr>
              <a:endParaRPr lang="de-DE" sz="1800">
                <a:ea typeface="ＭＳ Ｐゴシック" pitchFamily="-65" charset="-128"/>
              </a:endParaRPr>
            </a:p>
          </p:txBody>
        </p:sp>
        <p:sp>
          <p:nvSpPr>
            <p:cNvPr id="15" name="Rectangle 18"/>
            <p:cNvSpPr>
              <a:spLocks noChangeArrowheads="1"/>
            </p:cNvSpPr>
            <p:nvPr/>
          </p:nvSpPr>
          <p:spPr bwMode="auto">
            <a:xfrm>
              <a:off x="0" y="671"/>
              <a:ext cx="453" cy="57"/>
            </a:xfrm>
            <a:prstGeom prst="rect">
              <a:avLst/>
            </a:prstGeom>
            <a:solidFill>
              <a:srgbClr val="C0C0C0"/>
            </a:solidFill>
            <a:ln w="9525">
              <a:noFill/>
              <a:miter lim="800000"/>
              <a:headEnd/>
              <a:tailEnd/>
            </a:ln>
          </p:spPr>
          <p:txBody>
            <a:bodyPr wrap="none" anchor="ctr"/>
            <a:lstStyle/>
            <a:p>
              <a:pPr eaLnBrk="0" hangingPunct="0">
                <a:defRPr/>
              </a:pPr>
              <a:endParaRPr lang="de-DE" sz="1800">
                <a:ea typeface="ＭＳ Ｐゴシック" pitchFamily="-65" charset="-128"/>
              </a:endParaRPr>
            </a:p>
          </p:txBody>
        </p:sp>
      </p:grpSp>
    </p:spTree>
    <p:extLst>
      <p:ext uri="{BB962C8B-B14F-4D97-AF65-F5344CB8AC3E}">
        <p14:creationId xmlns:p14="http://schemas.microsoft.com/office/powerpoint/2010/main" val="196889345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preserve="1">
  <p:cSld name="1_Zwischentitel">
    <p:spTree>
      <p:nvGrpSpPr>
        <p:cNvPr id="1" name=""/>
        <p:cNvGrpSpPr/>
        <p:nvPr/>
      </p:nvGrpSpPr>
      <p:grpSpPr>
        <a:xfrm>
          <a:off x="0" y="0"/>
          <a:ext cx="0" cy="0"/>
          <a:chOff x="0" y="0"/>
          <a:chExt cx="0" cy="0"/>
        </a:xfrm>
      </p:grpSpPr>
      <p:sp>
        <p:nvSpPr>
          <p:cNvPr id="6" name="Textfeld 5"/>
          <p:cNvSpPr txBox="1"/>
          <p:nvPr/>
        </p:nvSpPr>
        <p:spPr>
          <a:xfrm>
            <a:off x="7264403" y="4953000"/>
            <a:ext cx="1160463" cy="190500"/>
          </a:xfrm>
          <a:prstGeom prst="rect">
            <a:avLst/>
          </a:prstGeom>
          <a:noFill/>
        </p:spPr>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675">
                <a:solidFill>
                  <a:srgbClr val="606060"/>
                </a:solidFill>
                <a:latin typeface="Bliss Light" charset="0"/>
              </a:rPr>
              <a:t>Folie </a:t>
            </a:r>
            <a:fld id="{2DA30F1B-19B2-4F90-B804-962DFBA4693A}" type="slidenum">
              <a:rPr lang="de-DE" altLang="de-DE" sz="675">
                <a:solidFill>
                  <a:srgbClr val="606060"/>
                </a:solidFill>
                <a:latin typeface="Bliss Light" charset="0"/>
              </a:rPr>
              <a:pPr algn="r"/>
              <a:t>‹Nr.›</a:t>
            </a:fld>
            <a:r>
              <a:rPr lang="de-DE" altLang="de-DE" sz="675">
                <a:solidFill>
                  <a:srgbClr val="606060"/>
                </a:solidFill>
                <a:latin typeface="Bliss Light" charset="0"/>
              </a:rPr>
              <a:t>  </a:t>
            </a:r>
          </a:p>
        </p:txBody>
      </p:sp>
      <p:sp>
        <p:nvSpPr>
          <p:cNvPr id="2" name="Titel 1"/>
          <p:cNvSpPr>
            <a:spLocks noGrp="1"/>
          </p:cNvSpPr>
          <p:nvPr>
            <p:ph type="title"/>
          </p:nvPr>
        </p:nvSpPr>
        <p:spPr>
          <a:xfrm>
            <a:off x="689840" y="1943903"/>
            <a:ext cx="7735024" cy="1404000"/>
          </a:xfrm>
          <a:ln>
            <a:noFill/>
          </a:ln>
        </p:spPr>
        <p:txBody>
          <a:bodyPr anchor="t"/>
          <a:lstStyle>
            <a:lvl1pPr marL="0" indent="0">
              <a:buFont typeface="+mj-lt"/>
              <a:buNone/>
              <a:tabLst/>
              <a:defRPr kumimoji="0" lang="de-DE" sz="2400" b="0" i="0" u="none" strike="noStrike" kern="0" cap="all" spc="0" normalizeH="0" baseline="0" noProof="0" dirty="0" smtClean="0">
                <a:ln>
                  <a:noFill/>
                </a:ln>
                <a:solidFill>
                  <a:schemeClr val="tx2"/>
                </a:solidFill>
                <a:effectLst/>
                <a:uLnTx/>
                <a:uFillTx/>
                <a:latin typeface="Arial"/>
                <a:ea typeface="+mj-ea"/>
                <a:cs typeface="Arial"/>
              </a:defRPr>
            </a:lvl1pPr>
          </a:lstStyle>
          <a:p>
            <a:r>
              <a:rPr lang="de-DE" smtClean="0"/>
              <a:t>Titelmasterformat durch Klicken bearbeiten</a:t>
            </a:r>
            <a:endParaRPr lang="de-DE" dirty="0"/>
          </a:p>
        </p:txBody>
      </p:sp>
      <p:sp>
        <p:nvSpPr>
          <p:cNvPr id="9" name="Textfeld 8"/>
          <p:cNvSpPr txBox="1"/>
          <p:nvPr userDrawn="1"/>
        </p:nvSpPr>
        <p:spPr>
          <a:xfrm>
            <a:off x="714378" y="4953000"/>
            <a:ext cx="5040313" cy="190500"/>
          </a:xfrm>
          <a:prstGeom prst="rect">
            <a:avLst/>
          </a:prstGeom>
          <a:noFill/>
        </p:spPr>
        <p:txBody>
          <a:bodyPr lIns="0" tIns="0" rIns="0" bIns="0" anchor="ctr"/>
          <a:lstStyle/>
          <a:p>
            <a:pPr eaLnBrk="0" hangingPunct="0">
              <a:defRPr/>
            </a:pPr>
            <a:r>
              <a:rPr lang="de-DE" sz="675" dirty="0">
                <a:solidFill>
                  <a:srgbClr val="606060"/>
                </a:solidFill>
                <a:ea typeface="ＭＳ Ｐゴシック" pitchFamily="-65" charset="-128"/>
                <a:cs typeface="Arial" pitchFamily="34" charset="0"/>
              </a:rPr>
              <a:t>Feuerwehr- und </a:t>
            </a:r>
            <a:r>
              <a:rPr lang="de-DE" sz="675" dirty="0" smtClean="0">
                <a:solidFill>
                  <a:srgbClr val="606060"/>
                </a:solidFill>
                <a:ea typeface="ＭＳ Ｐゴシック" pitchFamily="-65" charset="-128"/>
                <a:cs typeface="Arial" pitchFamily="34" charset="0"/>
              </a:rPr>
              <a:t>Katastrophenschutzakademie</a:t>
            </a:r>
            <a:r>
              <a:rPr lang="de-DE" sz="675" baseline="0" dirty="0" smtClean="0">
                <a:solidFill>
                  <a:srgbClr val="606060"/>
                </a:solidFill>
                <a:ea typeface="ＭＳ Ｐゴシック" pitchFamily="-65" charset="-128"/>
                <a:cs typeface="Arial" pitchFamily="34" charset="0"/>
              </a:rPr>
              <a:t> </a:t>
            </a:r>
            <a:r>
              <a:rPr lang="de-DE" sz="675" dirty="0" smtClean="0">
                <a:solidFill>
                  <a:srgbClr val="606060"/>
                </a:solidFill>
                <a:ea typeface="ＭＳ Ｐゴシック" pitchFamily="-65" charset="-128"/>
                <a:cs typeface="Arial" pitchFamily="34" charset="0"/>
              </a:rPr>
              <a:t>Rheinland-Pfalz</a:t>
            </a:r>
            <a:endParaRPr lang="de-DE" sz="675" dirty="0">
              <a:solidFill>
                <a:srgbClr val="606060"/>
              </a:solidFill>
              <a:ea typeface="ＭＳ Ｐゴシック" pitchFamily="-65" charset="-128"/>
              <a:cs typeface="Arial" pitchFamily="34" charset="0"/>
            </a:endParaRPr>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5844" y="81321"/>
            <a:ext cx="1807464" cy="1051560"/>
          </a:xfrm>
          <a:prstGeom prst="rect">
            <a:avLst/>
          </a:prstGeom>
        </p:spPr>
      </p:pic>
      <p:grpSp>
        <p:nvGrpSpPr>
          <p:cNvPr id="12" name="Group 36"/>
          <p:cNvGrpSpPr>
            <a:grpSpLocks/>
          </p:cNvGrpSpPr>
          <p:nvPr userDrawn="1"/>
        </p:nvGrpSpPr>
        <p:grpSpPr bwMode="auto">
          <a:xfrm>
            <a:off x="0" y="1188244"/>
            <a:ext cx="7596336" cy="67866"/>
            <a:chOff x="0" y="671"/>
            <a:chExt cx="4576" cy="57"/>
          </a:xfrm>
        </p:grpSpPr>
        <p:sp>
          <p:nvSpPr>
            <p:cNvPr id="13" name="Rectangle 17"/>
            <p:cNvSpPr>
              <a:spLocks noChangeArrowheads="1"/>
            </p:cNvSpPr>
            <p:nvPr/>
          </p:nvSpPr>
          <p:spPr bwMode="auto">
            <a:xfrm>
              <a:off x="450" y="671"/>
              <a:ext cx="4126" cy="57"/>
            </a:xfrm>
            <a:prstGeom prst="rect">
              <a:avLst/>
            </a:prstGeom>
            <a:solidFill>
              <a:srgbClr val="8F1936"/>
            </a:solidFill>
            <a:ln w="9525">
              <a:noFill/>
              <a:miter lim="800000"/>
              <a:headEnd/>
              <a:tailEnd/>
            </a:ln>
          </p:spPr>
          <p:txBody>
            <a:bodyPr wrap="none" anchor="ctr"/>
            <a:lstStyle/>
            <a:p>
              <a:pPr eaLnBrk="0" hangingPunct="0">
                <a:defRPr/>
              </a:pPr>
              <a:endParaRPr lang="de-DE" sz="1800">
                <a:ea typeface="ＭＳ Ｐゴシック" pitchFamily="-65" charset="-128"/>
              </a:endParaRPr>
            </a:p>
          </p:txBody>
        </p:sp>
        <p:sp>
          <p:nvSpPr>
            <p:cNvPr id="14" name="Rectangle 18"/>
            <p:cNvSpPr>
              <a:spLocks noChangeArrowheads="1"/>
            </p:cNvSpPr>
            <p:nvPr/>
          </p:nvSpPr>
          <p:spPr bwMode="auto">
            <a:xfrm>
              <a:off x="0" y="671"/>
              <a:ext cx="453" cy="57"/>
            </a:xfrm>
            <a:prstGeom prst="rect">
              <a:avLst/>
            </a:prstGeom>
            <a:solidFill>
              <a:srgbClr val="C0C0C0"/>
            </a:solidFill>
            <a:ln w="9525">
              <a:noFill/>
              <a:miter lim="800000"/>
              <a:headEnd/>
              <a:tailEnd/>
            </a:ln>
          </p:spPr>
          <p:txBody>
            <a:bodyPr wrap="none" anchor="ctr"/>
            <a:lstStyle/>
            <a:p>
              <a:pPr eaLnBrk="0" hangingPunct="0">
                <a:defRPr/>
              </a:pPr>
              <a:endParaRPr lang="de-DE" sz="1800">
                <a:ea typeface="ＭＳ Ｐゴシック" pitchFamily="-65" charset="-128"/>
              </a:endParaRPr>
            </a:p>
          </p:txBody>
        </p:sp>
      </p:grpSp>
    </p:spTree>
    <p:extLst>
      <p:ext uri="{BB962C8B-B14F-4D97-AF65-F5344CB8AC3E}">
        <p14:creationId xmlns:p14="http://schemas.microsoft.com/office/powerpoint/2010/main" val="7728883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685803" y="1409701"/>
            <a:ext cx="7739063" cy="3430191"/>
          </a:xfrm>
        </p:spPr>
        <p:txBody>
          <a:bodyPr/>
          <a:lstStyle>
            <a:lvl5pPr marL="270266" indent="3572">
              <a:defRPr>
                <a:solidFill>
                  <a:schemeClr val="tx1">
                    <a:lumMod val="75000"/>
                    <a:lumOff val="25000"/>
                  </a:schemeClr>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73638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mtClean="0"/>
              <a:t>Titelmasterformat durch Klicken bearbeiten</a:t>
            </a:r>
            <a:endParaRPr lang="de-DE" dirty="0"/>
          </a:p>
        </p:txBody>
      </p:sp>
    </p:spTree>
    <p:extLst>
      <p:ext uri="{BB962C8B-B14F-4D97-AF65-F5344CB8AC3E}">
        <p14:creationId xmlns:p14="http://schemas.microsoft.com/office/powerpoint/2010/main" val="415479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2_Leer">
    <p:spTree>
      <p:nvGrpSpPr>
        <p:cNvPr id="1" name=""/>
        <p:cNvGrpSpPr/>
        <p:nvPr/>
      </p:nvGrpSpPr>
      <p:grpSpPr>
        <a:xfrm>
          <a:off x="0" y="0"/>
          <a:ext cx="0" cy="0"/>
          <a:chOff x="0" y="0"/>
          <a:chExt cx="0" cy="0"/>
        </a:xfrm>
      </p:grpSpPr>
      <p:grpSp>
        <p:nvGrpSpPr>
          <p:cNvPr id="3" name="Group 36"/>
          <p:cNvGrpSpPr>
            <a:grpSpLocks/>
          </p:cNvGrpSpPr>
          <p:nvPr/>
        </p:nvGrpSpPr>
        <p:grpSpPr bwMode="auto">
          <a:xfrm>
            <a:off x="0" y="1188244"/>
            <a:ext cx="7264400" cy="67866"/>
            <a:chOff x="0" y="671"/>
            <a:chExt cx="4576" cy="57"/>
          </a:xfrm>
        </p:grpSpPr>
        <p:sp>
          <p:nvSpPr>
            <p:cNvPr id="4" name="Rectangle 17"/>
            <p:cNvSpPr>
              <a:spLocks noChangeArrowheads="1"/>
            </p:cNvSpPr>
            <p:nvPr/>
          </p:nvSpPr>
          <p:spPr bwMode="auto">
            <a:xfrm>
              <a:off x="450" y="671"/>
              <a:ext cx="4126" cy="57"/>
            </a:xfrm>
            <a:prstGeom prst="rect">
              <a:avLst/>
            </a:prstGeom>
            <a:solidFill>
              <a:srgbClr val="8F1936"/>
            </a:solidFill>
            <a:ln w="9525">
              <a:noFill/>
              <a:miter lim="800000"/>
              <a:headEnd/>
              <a:tailEnd/>
            </a:ln>
          </p:spPr>
          <p:txBody>
            <a:bodyPr wrap="none" anchor="ctr"/>
            <a:lstStyle/>
            <a:p>
              <a:pPr eaLnBrk="0" hangingPunct="0">
                <a:defRPr/>
              </a:pPr>
              <a:endParaRPr lang="de-DE" sz="1800">
                <a:ea typeface="ＭＳ Ｐゴシック" pitchFamily="-65" charset="-128"/>
              </a:endParaRPr>
            </a:p>
          </p:txBody>
        </p:sp>
        <p:sp>
          <p:nvSpPr>
            <p:cNvPr id="5" name="Rectangle 18"/>
            <p:cNvSpPr>
              <a:spLocks noChangeArrowheads="1"/>
            </p:cNvSpPr>
            <p:nvPr/>
          </p:nvSpPr>
          <p:spPr bwMode="auto">
            <a:xfrm>
              <a:off x="0" y="671"/>
              <a:ext cx="453" cy="57"/>
            </a:xfrm>
            <a:prstGeom prst="rect">
              <a:avLst/>
            </a:prstGeom>
            <a:solidFill>
              <a:srgbClr val="C0C0C0"/>
            </a:solidFill>
            <a:ln w="9525">
              <a:noFill/>
              <a:miter lim="800000"/>
              <a:headEnd/>
              <a:tailEnd/>
            </a:ln>
          </p:spPr>
          <p:txBody>
            <a:bodyPr wrap="none" anchor="ctr"/>
            <a:lstStyle/>
            <a:p>
              <a:pPr eaLnBrk="0" hangingPunct="0">
                <a:defRPr/>
              </a:pPr>
              <a:endParaRPr lang="de-DE" sz="1800">
                <a:ea typeface="ＭＳ Ｐゴシック" pitchFamily="-65" charset="-128"/>
              </a:endParaRPr>
            </a:p>
          </p:txBody>
        </p:sp>
      </p:grpSp>
      <p:sp>
        <p:nvSpPr>
          <p:cNvPr id="6" name="Line 32"/>
          <p:cNvSpPr>
            <a:spLocks noChangeShapeType="1"/>
          </p:cNvSpPr>
          <p:nvPr/>
        </p:nvSpPr>
        <p:spPr bwMode="auto">
          <a:xfrm>
            <a:off x="0" y="4950619"/>
            <a:ext cx="9144000" cy="0"/>
          </a:xfrm>
          <a:prstGeom prst="line">
            <a:avLst/>
          </a:prstGeom>
          <a:noFill/>
          <a:ln w="9525">
            <a:solidFill>
              <a:srgbClr val="C0C0C0"/>
            </a:solidFill>
            <a:round/>
            <a:headEnd/>
            <a:tailEnd/>
          </a:ln>
        </p:spPr>
        <p:txBody>
          <a:bodyPr wrap="none" anchor="ctr"/>
          <a:lstStyle/>
          <a:p>
            <a:pPr eaLnBrk="0" hangingPunct="0">
              <a:defRPr/>
            </a:pPr>
            <a:endParaRPr lang="de-DE" sz="1800" dirty="0">
              <a:latin typeface="Arial" pitchFamily="-112" charset="0"/>
              <a:ea typeface="ＭＳ Ｐゴシック" pitchFamily="-112" charset="-128"/>
              <a:cs typeface="ＭＳ Ｐゴシック" pitchFamily="-112" charset="-128"/>
            </a:endParaRPr>
          </a:p>
        </p:txBody>
      </p:sp>
      <p:sp>
        <p:nvSpPr>
          <p:cNvPr id="8" name="Textfeld 7"/>
          <p:cNvSpPr txBox="1"/>
          <p:nvPr/>
        </p:nvSpPr>
        <p:spPr>
          <a:xfrm>
            <a:off x="7264403" y="4953000"/>
            <a:ext cx="1160463" cy="190500"/>
          </a:xfrm>
          <a:prstGeom prst="rect">
            <a:avLst/>
          </a:prstGeom>
          <a:noFill/>
        </p:spPr>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675">
                <a:solidFill>
                  <a:srgbClr val="606060"/>
                </a:solidFill>
                <a:cs typeface="Arial" panose="020B0604020202020204" pitchFamily="34" charset="0"/>
              </a:rPr>
              <a:t>Folie </a:t>
            </a:r>
            <a:fld id="{30C34A14-197D-42AE-89B8-4EA67B3577AD}" type="slidenum">
              <a:rPr lang="de-DE" altLang="de-DE" sz="675">
                <a:solidFill>
                  <a:srgbClr val="606060"/>
                </a:solidFill>
                <a:cs typeface="Arial" panose="020B0604020202020204" pitchFamily="34" charset="0"/>
              </a:rPr>
              <a:pPr algn="r"/>
              <a:t>‹Nr.›</a:t>
            </a:fld>
            <a:r>
              <a:rPr lang="de-DE" altLang="de-DE" sz="675">
                <a:solidFill>
                  <a:srgbClr val="606060"/>
                </a:solidFill>
                <a:cs typeface="Arial" panose="020B0604020202020204" pitchFamily="34" charset="0"/>
              </a:rPr>
              <a:t>  </a:t>
            </a:r>
          </a:p>
        </p:txBody>
      </p:sp>
      <p:sp>
        <p:nvSpPr>
          <p:cNvPr id="9" name="Rectangle 18"/>
          <p:cNvSpPr>
            <a:spLocks noChangeArrowheads="1"/>
          </p:cNvSpPr>
          <p:nvPr/>
        </p:nvSpPr>
        <p:spPr bwMode="auto">
          <a:xfrm>
            <a:off x="3" y="1178720"/>
            <a:ext cx="7559675" cy="108347"/>
          </a:xfrm>
          <a:prstGeom prst="rect">
            <a:avLst/>
          </a:prstGeom>
          <a:solidFill>
            <a:schemeClr val="bg1"/>
          </a:solidFill>
          <a:ln w="9525">
            <a:noFill/>
            <a:miter lim="800000"/>
            <a:headEnd/>
            <a:tailEnd/>
          </a:ln>
        </p:spPr>
        <p:txBody>
          <a:bodyPr wrap="none" anchor="ctr"/>
          <a:lstStyle/>
          <a:p>
            <a:pPr eaLnBrk="0" hangingPunct="0">
              <a:defRPr/>
            </a:pPr>
            <a:endParaRPr lang="de-DE" sz="1800">
              <a:ea typeface="ＭＳ Ｐゴシック" pitchFamily="-65" charset="-128"/>
            </a:endParaRPr>
          </a:p>
        </p:txBody>
      </p:sp>
      <p:sp>
        <p:nvSpPr>
          <p:cNvPr id="7" name="Titel 6"/>
          <p:cNvSpPr>
            <a:spLocks noGrp="1"/>
          </p:cNvSpPr>
          <p:nvPr>
            <p:ph type="title"/>
          </p:nvPr>
        </p:nvSpPr>
        <p:spPr>
          <a:xfrm>
            <a:off x="687165" y="334631"/>
            <a:ext cx="5838825" cy="324000"/>
          </a:xfrm>
        </p:spPr>
        <p:txBody>
          <a:bodyPr/>
          <a:lstStyle/>
          <a:p>
            <a:r>
              <a:rPr lang="de-DE" smtClean="0"/>
              <a:t>Titelmasterformat durch Klicken bearbeiten</a:t>
            </a:r>
            <a:endParaRPr lang="de-DE" dirty="0"/>
          </a:p>
        </p:txBody>
      </p:sp>
      <p:sp>
        <p:nvSpPr>
          <p:cNvPr id="13" name="Textfeld 12"/>
          <p:cNvSpPr txBox="1"/>
          <p:nvPr userDrawn="1"/>
        </p:nvSpPr>
        <p:spPr>
          <a:xfrm>
            <a:off x="714378" y="4953000"/>
            <a:ext cx="5040313" cy="190500"/>
          </a:xfrm>
          <a:prstGeom prst="rect">
            <a:avLst/>
          </a:prstGeom>
          <a:noFill/>
        </p:spPr>
        <p:txBody>
          <a:bodyPr lIns="0" tIns="0" rIns="0" bIns="0" anchor="ctr"/>
          <a:lstStyle/>
          <a:p>
            <a:pPr eaLnBrk="0" hangingPunct="0">
              <a:defRPr/>
            </a:pPr>
            <a:r>
              <a:rPr lang="de-DE" sz="675" dirty="0">
                <a:solidFill>
                  <a:srgbClr val="606060"/>
                </a:solidFill>
                <a:ea typeface="ＭＳ Ｐゴシック" pitchFamily="-65" charset="-128"/>
                <a:cs typeface="Arial" pitchFamily="34" charset="0"/>
              </a:rPr>
              <a:t>Feuerwehr- und </a:t>
            </a:r>
            <a:r>
              <a:rPr lang="de-DE" sz="675" dirty="0" smtClean="0">
                <a:solidFill>
                  <a:srgbClr val="606060"/>
                </a:solidFill>
                <a:ea typeface="ＭＳ Ｐゴシック" pitchFamily="-65" charset="-128"/>
                <a:cs typeface="Arial" pitchFamily="34" charset="0"/>
              </a:rPr>
              <a:t>Katastrophenschutzakademie</a:t>
            </a:r>
            <a:r>
              <a:rPr lang="de-DE" sz="675" baseline="0" dirty="0" smtClean="0">
                <a:solidFill>
                  <a:srgbClr val="606060"/>
                </a:solidFill>
                <a:ea typeface="ＭＳ Ｐゴシック" pitchFamily="-65" charset="-128"/>
                <a:cs typeface="Arial" pitchFamily="34" charset="0"/>
              </a:rPr>
              <a:t> </a:t>
            </a:r>
            <a:r>
              <a:rPr lang="de-DE" sz="675" dirty="0" smtClean="0">
                <a:solidFill>
                  <a:srgbClr val="606060"/>
                </a:solidFill>
                <a:ea typeface="ＭＳ Ｐゴシック" pitchFamily="-65" charset="-128"/>
                <a:cs typeface="Arial" pitchFamily="34" charset="0"/>
              </a:rPr>
              <a:t>Rheinland-Pfalz</a:t>
            </a:r>
            <a:endParaRPr lang="de-DE" sz="675" dirty="0">
              <a:solidFill>
                <a:srgbClr val="606060"/>
              </a:solidFill>
              <a:ea typeface="ＭＳ Ｐゴシック" pitchFamily="-65" charset="-128"/>
              <a:cs typeface="Arial" pitchFamily="34" charset="0"/>
            </a:endParaRPr>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5844" y="81321"/>
            <a:ext cx="1807464" cy="1051560"/>
          </a:xfrm>
          <a:prstGeom prst="rect">
            <a:avLst/>
          </a:prstGeom>
        </p:spPr>
      </p:pic>
    </p:spTree>
    <p:extLst>
      <p:ext uri="{BB962C8B-B14F-4D97-AF65-F5344CB8AC3E}">
        <p14:creationId xmlns:p14="http://schemas.microsoft.com/office/powerpoint/2010/main" val="369949609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06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1_Titel und Inhalt">
    <p:spTree>
      <p:nvGrpSpPr>
        <p:cNvPr id="1" name=""/>
        <p:cNvGrpSpPr/>
        <p:nvPr/>
      </p:nvGrpSpPr>
      <p:grpSpPr>
        <a:xfrm>
          <a:off x="0" y="0"/>
          <a:ext cx="0" cy="0"/>
          <a:chOff x="0" y="0"/>
          <a:chExt cx="0" cy="0"/>
        </a:xfrm>
      </p:grpSpPr>
      <p:sp>
        <p:nvSpPr>
          <p:cNvPr id="7" name="Line 32"/>
          <p:cNvSpPr>
            <a:spLocks noChangeShapeType="1"/>
          </p:cNvSpPr>
          <p:nvPr/>
        </p:nvSpPr>
        <p:spPr bwMode="auto">
          <a:xfrm>
            <a:off x="0" y="4950619"/>
            <a:ext cx="9144000" cy="0"/>
          </a:xfrm>
          <a:prstGeom prst="line">
            <a:avLst/>
          </a:prstGeom>
          <a:noFill/>
          <a:ln w="9525">
            <a:solidFill>
              <a:srgbClr val="C0C0C0"/>
            </a:solidFill>
            <a:round/>
            <a:headEnd/>
            <a:tailEnd/>
          </a:ln>
        </p:spPr>
        <p:txBody>
          <a:bodyPr wrap="none" anchor="ctr"/>
          <a:lstStyle/>
          <a:p>
            <a:pPr eaLnBrk="0" hangingPunct="0">
              <a:defRPr/>
            </a:pPr>
            <a:endParaRPr lang="de-DE" sz="1800" dirty="0">
              <a:latin typeface="Arial" pitchFamily="-112" charset="0"/>
              <a:ea typeface="ＭＳ Ｐゴシック" pitchFamily="-112" charset="-128"/>
              <a:cs typeface="ＭＳ Ｐゴシック" pitchFamily="-112" charset="-128"/>
            </a:endParaRPr>
          </a:p>
        </p:txBody>
      </p:sp>
      <p:sp>
        <p:nvSpPr>
          <p:cNvPr id="8" name="Textfeld 7"/>
          <p:cNvSpPr txBox="1"/>
          <p:nvPr/>
        </p:nvSpPr>
        <p:spPr>
          <a:xfrm>
            <a:off x="7264403" y="4953000"/>
            <a:ext cx="1160463" cy="190500"/>
          </a:xfrm>
          <a:prstGeom prst="rect">
            <a:avLst/>
          </a:prstGeom>
          <a:noFill/>
        </p:spPr>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675" dirty="0">
                <a:solidFill>
                  <a:srgbClr val="606060"/>
                </a:solidFill>
                <a:cs typeface="Arial" panose="020B0604020202020204" pitchFamily="34" charset="0"/>
              </a:rPr>
              <a:t>Folie </a:t>
            </a:r>
            <a:fld id="{B7B64A30-FA59-4D60-A97A-2E8D466683A1}" type="slidenum">
              <a:rPr lang="de-DE" altLang="de-DE" sz="675">
                <a:solidFill>
                  <a:srgbClr val="606060"/>
                </a:solidFill>
                <a:cs typeface="Arial" panose="020B0604020202020204" pitchFamily="34" charset="0"/>
              </a:rPr>
              <a:pPr algn="r"/>
              <a:t>‹Nr.›</a:t>
            </a:fld>
            <a:r>
              <a:rPr lang="de-DE" altLang="de-DE" sz="675" dirty="0">
                <a:solidFill>
                  <a:srgbClr val="606060"/>
                </a:solidFill>
                <a:cs typeface="Arial" panose="020B0604020202020204" pitchFamily="34" charset="0"/>
              </a:rPr>
              <a:t>  </a:t>
            </a:r>
          </a:p>
        </p:txBody>
      </p:sp>
      <p:sp>
        <p:nvSpPr>
          <p:cNvPr id="9" name="Textfeld 8"/>
          <p:cNvSpPr txBox="1"/>
          <p:nvPr/>
        </p:nvSpPr>
        <p:spPr>
          <a:xfrm>
            <a:off x="6003928" y="4953000"/>
            <a:ext cx="1260475" cy="190500"/>
          </a:xfrm>
          <a:prstGeom prst="rect">
            <a:avLst/>
          </a:prstGeom>
          <a:noFill/>
        </p:spPr>
        <p:txBody>
          <a:bodyPr lIns="0" tIns="0" rIns="0" bIns="0" anchor="ctr"/>
          <a:lstStyle/>
          <a:p>
            <a:pPr algn="r" eaLnBrk="0" hangingPunct="0">
              <a:defRPr/>
            </a:pPr>
            <a:fld id="{DE74BDF7-63C4-4B25-BDC5-617530EC59B7}" type="datetime4">
              <a:rPr lang="de-DE" sz="675" smtClean="0">
                <a:solidFill>
                  <a:srgbClr val="606060"/>
                </a:solidFill>
                <a:ea typeface="ＭＳ Ｐゴシック" pitchFamily="-65" charset="-128"/>
                <a:cs typeface="Arial" pitchFamily="34" charset="0"/>
              </a:rPr>
              <a:t>16. Mai 2022</a:t>
            </a:fld>
            <a:endParaRPr lang="de-DE" sz="675" dirty="0">
              <a:solidFill>
                <a:srgbClr val="606060"/>
              </a:solidFill>
              <a:ea typeface="ＭＳ Ｐゴシック" pitchFamily="-65" charset="-128"/>
              <a:cs typeface="Arial" pitchFamily="34" charset="0"/>
            </a:endParaRPr>
          </a:p>
        </p:txBody>
      </p:sp>
      <p:sp>
        <p:nvSpPr>
          <p:cNvPr id="10" name="Rectangle 6"/>
          <p:cNvSpPr>
            <a:spLocks noChangeArrowheads="1"/>
          </p:cNvSpPr>
          <p:nvPr/>
        </p:nvSpPr>
        <p:spPr bwMode="auto">
          <a:xfrm>
            <a:off x="0" y="1251349"/>
            <a:ext cx="9144000" cy="3701653"/>
          </a:xfrm>
          <a:prstGeom prst="rect">
            <a:avLst/>
          </a:prstGeom>
          <a:solidFill>
            <a:srgbClr val="8F1936">
              <a:alpha val="89999"/>
            </a:srgbClr>
          </a:solidFill>
          <a:ln w="9525">
            <a:noFill/>
            <a:miter lim="800000"/>
            <a:headEnd/>
            <a:tailEnd/>
          </a:ln>
        </p:spPr>
        <p:txBody>
          <a:bodyPr wrap="none" anchor="ctr"/>
          <a:lstStyle/>
          <a:p>
            <a:pPr eaLnBrk="0" hangingPunct="0">
              <a:defRPr/>
            </a:pPr>
            <a:r>
              <a:rPr lang="de-DE" sz="1800">
                <a:ea typeface="ＭＳ Ｐゴシック" pitchFamily="-65" charset="-128"/>
              </a:rPr>
              <a:t> </a:t>
            </a:r>
          </a:p>
        </p:txBody>
      </p:sp>
      <p:sp>
        <p:nvSpPr>
          <p:cNvPr id="2" name="Titel 1"/>
          <p:cNvSpPr>
            <a:spLocks noGrp="1"/>
          </p:cNvSpPr>
          <p:nvPr>
            <p:ph type="title"/>
          </p:nvPr>
        </p:nvSpPr>
        <p:spPr>
          <a:xfrm>
            <a:off x="714378" y="2000250"/>
            <a:ext cx="7720013" cy="692944"/>
          </a:xfrm>
        </p:spPr>
        <p:txBody>
          <a:bodyPr anchor="t"/>
          <a:lstStyle>
            <a:lvl1pPr>
              <a:defRPr>
                <a:solidFill>
                  <a:schemeClr val="bg1"/>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685803" y="3086101"/>
            <a:ext cx="7748587" cy="1753791"/>
          </a:xfrm>
        </p:spPr>
        <p:txBody>
          <a:bodyPr/>
          <a:lstStyle>
            <a:lvl1pPr marL="0" algn="l">
              <a:lnSpc>
                <a:spcPct val="100000"/>
              </a:lnSpc>
              <a:spcBef>
                <a:spcPts val="0"/>
              </a:spcBef>
              <a:defRPr sz="1800" baseline="0">
                <a:solidFill>
                  <a:srgbClr val="CCCCCC"/>
                </a:solidFill>
              </a:defRPr>
            </a:lvl1pPr>
            <a:lvl2pPr marL="0" indent="-1191" algn="l">
              <a:lnSpc>
                <a:spcPct val="100000"/>
              </a:lnSpc>
              <a:spcBef>
                <a:spcPts val="0"/>
              </a:spcBef>
              <a:defRPr sz="1800">
                <a:solidFill>
                  <a:srgbClr val="CCCCCC"/>
                </a:solidFill>
              </a:defRPr>
            </a:lvl2pPr>
            <a:lvl3pPr marL="0" indent="-1191" algn="l">
              <a:lnSpc>
                <a:spcPct val="100000"/>
              </a:lnSpc>
              <a:spcBef>
                <a:spcPts val="0"/>
              </a:spcBef>
              <a:buNone/>
              <a:defRPr sz="1800">
                <a:solidFill>
                  <a:srgbClr val="CCCCCC"/>
                </a:solidFill>
              </a:defRPr>
            </a:lvl3pPr>
            <a:lvl4pPr marL="0" indent="-1191" algn="l">
              <a:lnSpc>
                <a:spcPct val="100000"/>
              </a:lnSpc>
              <a:spcBef>
                <a:spcPts val="0"/>
              </a:spcBef>
              <a:buNone/>
              <a:defRPr sz="1800">
                <a:solidFill>
                  <a:srgbClr val="CCCCCC"/>
                </a:solidFill>
              </a:defRPr>
            </a:lvl4pPr>
            <a:lvl5pPr marL="0" indent="-1191" algn="l">
              <a:lnSpc>
                <a:spcPct val="100000"/>
              </a:lnSpc>
              <a:spcBef>
                <a:spcPts val="0"/>
              </a:spcBef>
              <a:defRPr sz="1800">
                <a:solidFill>
                  <a:srgbClr val="CCCCCC"/>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4" name="Textfeld 13"/>
          <p:cNvSpPr txBox="1"/>
          <p:nvPr userDrawn="1"/>
        </p:nvSpPr>
        <p:spPr>
          <a:xfrm>
            <a:off x="714378" y="4953000"/>
            <a:ext cx="5040313" cy="190500"/>
          </a:xfrm>
          <a:prstGeom prst="rect">
            <a:avLst/>
          </a:prstGeom>
          <a:noFill/>
        </p:spPr>
        <p:txBody>
          <a:bodyPr lIns="0" tIns="0" rIns="0" bIns="0" anchor="ctr"/>
          <a:lstStyle/>
          <a:p>
            <a:pPr eaLnBrk="0" hangingPunct="0">
              <a:defRPr/>
            </a:pPr>
            <a:r>
              <a:rPr lang="de-DE" sz="675" dirty="0">
                <a:solidFill>
                  <a:srgbClr val="606060"/>
                </a:solidFill>
                <a:ea typeface="ＭＳ Ｐゴシック" pitchFamily="-65" charset="-128"/>
                <a:cs typeface="Arial" pitchFamily="34" charset="0"/>
              </a:rPr>
              <a:t>Feuerwehr- und </a:t>
            </a:r>
            <a:r>
              <a:rPr lang="de-DE" sz="675" dirty="0" smtClean="0">
                <a:solidFill>
                  <a:srgbClr val="606060"/>
                </a:solidFill>
                <a:ea typeface="ＭＳ Ｐゴシック" pitchFamily="-65" charset="-128"/>
                <a:cs typeface="Arial" pitchFamily="34" charset="0"/>
              </a:rPr>
              <a:t>Katastrophenschutzakademie</a:t>
            </a:r>
            <a:r>
              <a:rPr lang="de-DE" sz="675" baseline="0" dirty="0" smtClean="0">
                <a:solidFill>
                  <a:srgbClr val="606060"/>
                </a:solidFill>
                <a:ea typeface="ＭＳ Ｐゴシック" pitchFamily="-65" charset="-128"/>
                <a:cs typeface="Arial" pitchFamily="34" charset="0"/>
              </a:rPr>
              <a:t> </a:t>
            </a:r>
            <a:r>
              <a:rPr lang="de-DE" sz="675" dirty="0" smtClean="0">
                <a:solidFill>
                  <a:srgbClr val="606060"/>
                </a:solidFill>
                <a:ea typeface="ＭＳ Ｐゴシック" pitchFamily="-65" charset="-128"/>
                <a:cs typeface="Arial" pitchFamily="34" charset="0"/>
              </a:rPr>
              <a:t>Rheinland-Pfalz</a:t>
            </a:r>
            <a:endParaRPr lang="de-DE" sz="675" dirty="0">
              <a:solidFill>
                <a:srgbClr val="606060"/>
              </a:solidFill>
              <a:ea typeface="ＭＳ Ｐゴシック" pitchFamily="-65" charset="-128"/>
              <a:cs typeface="Arial" pitchFamily="34" charset="0"/>
            </a:endParaRPr>
          </a:p>
        </p:txBody>
      </p:sp>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5844" y="81321"/>
            <a:ext cx="1807464" cy="1051560"/>
          </a:xfrm>
          <a:prstGeom prst="rect">
            <a:avLst/>
          </a:prstGeom>
        </p:spPr>
      </p:pic>
      <p:grpSp>
        <p:nvGrpSpPr>
          <p:cNvPr id="16" name="Group 36"/>
          <p:cNvGrpSpPr>
            <a:grpSpLocks/>
          </p:cNvGrpSpPr>
          <p:nvPr userDrawn="1"/>
        </p:nvGrpSpPr>
        <p:grpSpPr bwMode="auto">
          <a:xfrm>
            <a:off x="0" y="1188244"/>
            <a:ext cx="7596336" cy="67866"/>
            <a:chOff x="0" y="671"/>
            <a:chExt cx="4576" cy="57"/>
          </a:xfrm>
        </p:grpSpPr>
        <p:sp>
          <p:nvSpPr>
            <p:cNvPr id="17" name="Rectangle 17"/>
            <p:cNvSpPr>
              <a:spLocks noChangeArrowheads="1"/>
            </p:cNvSpPr>
            <p:nvPr/>
          </p:nvSpPr>
          <p:spPr bwMode="auto">
            <a:xfrm>
              <a:off x="450" y="671"/>
              <a:ext cx="4126" cy="57"/>
            </a:xfrm>
            <a:prstGeom prst="rect">
              <a:avLst/>
            </a:prstGeom>
            <a:solidFill>
              <a:srgbClr val="8F1936"/>
            </a:solidFill>
            <a:ln w="9525">
              <a:noFill/>
              <a:miter lim="800000"/>
              <a:headEnd/>
              <a:tailEnd/>
            </a:ln>
          </p:spPr>
          <p:txBody>
            <a:bodyPr wrap="none" anchor="ctr"/>
            <a:lstStyle/>
            <a:p>
              <a:pPr eaLnBrk="0" hangingPunct="0">
                <a:defRPr/>
              </a:pPr>
              <a:endParaRPr lang="de-DE" sz="1800">
                <a:ea typeface="ＭＳ Ｐゴシック" pitchFamily="-65" charset="-128"/>
              </a:endParaRPr>
            </a:p>
          </p:txBody>
        </p:sp>
        <p:sp>
          <p:nvSpPr>
            <p:cNvPr id="18" name="Rectangle 18"/>
            <p:cNvSpPr>
              <a:spLocks noChangeArrowheads="1"/>
            </p:cNvSpPr>
            <p:nvPr/>
          </p:nvSpPr>
          <p:spPr bwMode="auto">
            <a:xfrm>
              <a:off x="0" y="671"/>
              <a:ext cx="453" cy="57"/>
            </a:xfrm>
            <a:prstGeom prst="rect">
              <a:avLst/>
            </a:prstGeom>
            <a:solidFill>
              <a:srgbClr val="C0C0C0"/>
            </a:solidFill>
            <a:ln w="9525">
              <a:noFill/>
              <a:miter lim="800000"/>
              <a:headEnd/>
              <a:tailEnd/>
            </a:ln>
          </p:spPr>
          <p:txBody>
            <a:bodyPr wrap="none" anchor="ctr"/>
            <a:lstStyle/>
            <a:p>
              <a:pPr eaLnBrk="0" hangingPunct="0">
                <a:defRPr/>
              </a:pPr>
              <a:endParaRPr lang="de-DE" sz="1800">
                <a:ea typeface="ＭＳ Ｐゴシック" pitchFamily="-65" charset="-128"/>
              </a:endParaRPr>
            </a:p>
          </p:txBody>
        </p:sp>
      </p:grpSp>
    </p:spTree>
    <p:extLst>
      <p:ext uri="{BB962C8B-B14F-4D97-AF65-F5344CB8AC3E}">
        <p14:creationId xmlns:p14="http://schemas.microsoft.com/office/powerpoint/2010/main" val="327317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1" y="328613"/>
            <a:ext cx="5838825" cy="692944"/>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p>
            <a:pPr lvl="0"/>
            <a:r>
              <a:rPr lang="de-DE" smtClean="0"/>
              <a:t>Mastertitelformat bearbeiten</a:t>
            </a:r>
          </a:p>
        </p:txBody>
      </p:sp>
      <p:sp>
        <p:nvSpPr>
          <p:cNvPr id="3075" name="Rectangle 3"/>
          <p:cNvSpPr>
            <a:spLocks noGrp="1" noChangeArrowheads="1"/>
          </p:cNvSpPr>
          <p:nvPr>
            <p:ph type="body" idx="1"/>
          </p:nvPr>
        </p:nvSpPr>
        <p:spPr bwMode="auto">
          <a:xfrm>
            <a:off x="685803" y="1409701"/>
            <a:ext cx="7739063" cy="343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grpSp>
        <p:nvGrpSpPr>
          <p:cNvPr id="3076" name="Group 36"/>
          <p:cNvGrpSpPr>
            <a:grpSpLocks/>
          </p:cNvGrpSpPr>
          <p:nvPr/>
        </p:nvGrpSpPr>
        <p:grpSpPr bwMode="auto">
          <a:xfrm>
            <a:off x="0" y="1188244"/>
            <a:ext cx="7596336" cy="67866"/>
            <a:chOff x="0" y="671"/>
            <a:chExt cx="4576" cy="57"/>
          </a:xfrm>
        </p:grpSpPr>
        <p:sp>
          <p:nvSpPr>
            <p:cNvPr id="1041" name="Rectangle 17"/>
            <p:cNvSpPr>
              <a:spLocks noChangeArrowheads="1"/>
            </p:cNvSpPr>
            <p:nvPr/>
          </p:nvSpPr>
          <p:spPr bwMode="auto">
            <a:xfrm>
              <a:off x="450" y="671"/>
              <a:ext cx="4126" cy="57"/>
            </a:xfrm>
            <a:prstGeom prst="rect">
              <a:avLst/>
            </a:prstGeom>
            <a:solidFill>
              <a:srgbClr val="8F1936"/>
            </a:solidFill>
            <a:ln w="9525">
              <a:noFill/>
              <a:miter lim="800000"/>
              <a:headEnd/>
              <a:tailEnd/>
            </a:ln>
          </p:spPr>
          <p:txBody>
            <a:bodyPr wrap="none" anchor="ctr"/>
            <a:lstStyle/>
            <a:p>
              <a:pPr eaLnBrk="0" hangingPunct="0">
                <a:defRPr/>
              </a:pPr>
              <a:endParaRPr lang="de-DE" sz="1800">
                <a:ea typeface="ＭＳ Ｐゴシック" pitchFamily="-65" charset="-128"/>
              </a:endParaRPr>
            </a:p>
          </p:txBody>
        </p:sp>
        <p:sp>
          <p:nvSpPr>
            <p:cNvPr id="1042" name="Rectangle 18"/>
            <p:cNvSpPr>
              <a:spLocks noChangeArrowheads="1"/>
            </p:cNvSpPr>
            <p:nvPr/>
          </p:nvSpPr>
          <p:spPr bwMode="auto">
            <a:xfrm>
              <a:off x="0" y="671"/>
              <a:ext cx="453" cy="57"/>
            </a:xfrm>
            <a:prstGeom prst="rect">
              <a:avLst/>
            </a:prstGeom>
            <a:solidFill>
              <a:srgbClr val="C0C0C0"/>
            </a:solidFill>
            <a:ln w="9525">
              <a:noFill/>
              <a:miter lim="800000"/>
              <a:headEnd/>
              <a:tailEnd/>
            </a:ln>
          </p:spPr>
          <p:txBody>
            <a:bodyPr wrap="none" anchor="ctr"/>
            <a:lstStyle/>
            <a:p>
              <a:pPr eaLnBrk="0" hangingPunct="0">
                <a:defRPr/>
              </a:pPr>
              <a:endParaRPr lang="de-DE" sz="1800">
                <a:ea typeface="ＭＳ Ｐゴシック" pitchFamily="-65" charset="-128"/>
              </a:endParaRPr>
            </a:p>
          </p:txBody>
        </p:sp>
      </p:grpSp>
      <p:sp>
        <p:nvSpPr>
          <p:cNvPr id="1056" name="Line 32"/>
          <p:cNvSpPr>
            <a:spLocks noChangeShapeType="1"/>
          </p:cNvSpPr>
          <p:nvPr/>
        </p:nvSpPr>
        <p:spPr bwMode="auto">
          <a:xfrm>
            <a:off x="0" y="4950619"/>
            <a:ext cx="9144000" cy="0"/>
          </a:xfrm>
          <a:prstGeom prst="line">
            <a:avLst/>
          </a:prstGeom>
          <a:noFill/>
          <a:ln w="9525">
            <a:solidFill>
              <a:srgbClr val="C0C0C0"/>
            </a:solidFill>
            <a:round/>
            <a:headEnd/>
            <a:tailEnd/>
          </a:ln>
        </p:spPr>
        <p:txBody>
          <a:bodyPr wrap="none" anchor="ctr"/>
          <a:lstStyle/>
          <a:p>
            <a:pPr eaLnBrk="0" hangingPunct="0">
              <a:defRPr/>
            </a:pPr>
            <a:endParaRPr lang="de-DE" sz="1800" dirty="0">
              <a:latin typeface="Arial" pitchFamily="-112" charset="0"/>
              <a:ea typeface="ＭＳ Ｐゴシック" pitchFamily="-112" charset="-128"/>
              <a:cs typeface="ＭＳ Ｐゴシック" pitchFamily="-112" charset="-128"/>
            </a:endParaRPr>
          </a:p>
        </p:txBody>
      </p:sp>
      <p:sp>
        <p:nvSpPr>
          <p:cNvPr id="14" name="Textfeld 13"/>
          <p:cNvSpPr txBox="1"/>
          <p:nvPr/>
        </p:nvSpPr>
        <p:spPr>
          <a:xfrm>
            <a:off x="7264403" y="4953000"/>
            <a:ext cx="1160463" cy="190500"/>
          </a:xfrm>
          <a:prstGeom prst="rect">
            <a:avLst/>
          </a:prstGeom>
          <a:noFill/>
        </p:spPr>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de-DE" altLang="de-DE" sz="675">
                <a:solidFill>
                  <a:srgbClr val="606060"/>
                </a:solidFill>
                <a:cs typeface="Arial" panose="020B0604020202020204" pitchFamily="34" charset="0"/>
              </a:rPr>
              <a:t>Folie </a:t>
            </a:r>
            <a:fld id="{E667EC9E-8CD3-44C8-8C39-F38DB932C193}" type="slidenum">
              <a:rPr lang="de-DE" altLang="de-DE" sz="675">
                <a:solidFill>
                  <a:srgbClr val="606060"/>
                </a:solidFill>
                <a:cs typeface="Arial" panose="020B0604020202020204" pitchFamily="34" charset="0"/>
              </a:rPr>
              <a:pPr algn="r"/>
              <a:t>‹Nr.›</a:t>
            </a:fld>
            <a:r>
              <a:rPr lang="de-DE" altLang="de-DE" sz="675">
                <a:solidFill>
                  <a:srgbClr val="606060"/>
                </a:solidFill>
                <a:cs typeface="Arial" panose="020B0604020202020204" pitchFamily="34" charset="0"/>
              </a:rPr>
              <a:t>  </a:t>
            </a:r>
          </a:p>
        </p:txBody>
      </p:sp>
      <p:sp>
        <p:nvSpPr>
          <p:cNvPr id="11" name="Textfeld 10"/>
          <p:cNvSpPr txBox="1"/>
          <p:nvPr userDrawn="1"/>
        </p:nvSpPr>
        <p:spPr>
          <a:xfrm>
            <a:off x="714378" y="4953000"/>
            <a:ext cx="5040313" cy="190500"/>
          </a:xfrm>
          <a:prstGeom prst="rect">
            <a:avLst/>
          </a:prstGeom>
          <a:noFill/>
        </p:spPr>
        <p:txBody>
          <a:bodyPr lIns="0" tIns="0" rIns="0" bIns="0" anchor="ctr"/>
          <a:lstStyle/>
          <a:p>
            <a:pPr eaLnBrk="0" hangingPunct="0">
              <a:defRPr/>
            </a:pPr>
            <a:r>
              <a:rPr lang="de-DE" sz="675" dirty="0">
                <a:solidFill>
                  <a:srgbClr val="606060"/>
                </a:solidFill>
                <a:ea typeface="ＭＳ Ｐゴシック" pitchFamily="-65" charset="-128"/>
                <a:cs typeface="Arial" pitchFamily="34" charset="0"/>
              </a:rPr>
              <a:t>Feuerwehr- und </a:t>
            </a:r>
            <a:r>
              <a:rPr lang="de-DE" sz="675" dirty="0" smtClean="0">
                <a:solidFill>
                  <a:srgbClr val="606060"/>
                </a:solidFill>
                <a:ea typeface="ＭＳ Ｐゴシック" pitchFamily="-65" charset="-128"/>
                <a:cs typeface="Arial" pitchFamily="34" charset="0"/>
              </a:rPr>
              <a:t>Katastrophenschutzakademie</a:t>
            </a:r>
            <a:r>
              <a:rPr lang="de-DE" sz="675" baseline="0" dirty="0" smtClean="0">
                <a:solidFill>
                  <a:srgbClr val="606060"/>
                </a:solidFill>
                <a:ea typeface="ＭＳ Ｐゴシック" pitchFamily="-65" charset="-128"/>
                <a:cs typeface="Arial" pitchFamily="34" charset="0"/>
              </a:rPr>
              <a:t> </a:t>
            </a:r>
            <a:r>
              <a:rPr lang="de-DE" sz="675" dirty="0" smtClean="0">
                <a:solidFill>
                  <a:srgbClr val="606060"/>
                </a:solidFill>
                <a:ea typeface="ＭＳ Ｐゴシック" pitchFamily="-65" charset="-128"/>
                <a:cs typeface="Arial" pitchFamily="34" charset="0"/>
              </a:rPr>
              <a:t>Rheinland-Pfalz</a:t>
            </a:r>
            <a:endParaRPr lang="de-DE" sz="675" dirty="0">
              <a:solidFill>
                <a:srgbClr val="606060"/>
              </a:solidFill>
              <a:ea typeface="ＭＳ Ｐゴシック" pitchFamily="-65" charset="-128"/>
              <a:cs typeface="Arial" pitchFamily="34" charset="0"/>
            </a:endParaRPr>
          </a:p>
        </p:txBody>
      </p:sp>
      <p:pic>
        <p:nvPicPr>
          <p:cNvPr id="2" name="Grafik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205844" y="81321"/>
            <a:ext cx="1807464" cy="1051560"/>
          </a:xfrm>
          <a:prstGeom prst="rect">
            <a:avLst/>
          </a:prstGeom>
        </p:spPr>
      </p:pic>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13" r:id="rId5"/>
    <p:sldLayoutId id="2147484014" r:id="rId6"/>
    <p:sldLayoutId id="2147484021" r:id="rId7"/>
    <p:sldLayoutId id="2147484016" r:id="rId8"/>
    <p:sldLayoutId id="2147484022" r:id="rId9"/>
  </p:sldLayoutIdLst>
  <p:timing>
    <p:tnLst>
      <p:par>
        <p:cTn id="1" dur="indefinite" restart="never" nodeType="tmRoot"/>
      </p:par>
    </p:tnLst>
  </p:timing>
  <p:txStyles>
    <p:titleStyle>
      <a:lvl1pPr algn="l" rtl="0" eaLnBrk="1" fontAlgn="base" hangingPunct="1">
        <a:spcBef>
          <a:spcPct val="0"/>
        </a:spcBef>
        <a:spcAft>
          <a:spcPct val="0"/>
        </a:spcAft>
        <a:defRPr sz="2400" cap="all">
          <a:solidFill>
            <a:srgbClr val="8F1936"/>
          </a:solidFill>
          <a:latin typeface="Arial"/>
          <a:ea typeface="ＭＳ Ｐゴシック" pitchFamily="-107" charset="-128"/>
          <a:cs typeface="ＭＳ Ｐゴシック" pitchFamily="-107" charset="-128"/>
        </a:defRPr>
      </a:lvl1pPr>
      <a:lvl2pPr algn="l" rtl="0" eaLnBrk="1" fontAlgn="base" hangingPunct="1">
        <a:spcBef>
          <a:spcPct val="0"/>
        </a:spcBef>
        <a:spcAft>
          <a:spcPct val="0"/>
        </a:spcAft>
        <a:defRPr sz="2400">
          <a:solidFill>
            <a:srgbClr val="8F1936"/>
          </a:solidFill>
          <a:latin typeface="Arial"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8F1936"/>
          </a:solidFill>
          <a:latin typeface="Arial"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8F1936"/>
          </a:solidFill>
          <a:latin typeface="Arial"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8F1936"/>
          </a:solidFill>
          <a:latin typeface="Arial" pitchFamily="-112" charset="0"/>
          <a:ea typeface="ＭＳ Ｐゴシック" pitchFamily="-112" charset="-128"/>
          <a:cs typeface="ＭＳ Ｐゴシック" pitchFamily="-112" charset="-128"/>
        </a:defRPr>
      </a:lvl5pPr>
      <a:lvl6pPr marL="342892" algn="l" rtl="0" eaLnBrk="1" fontAlgn="base" hangingPunct="1">
        <a:spcBef>
          <a:spcPct val="0"/>
        </a:spcBef>
        <a:spcAft>
          <a:spcPct val="0"/>
        </a:spcAft>
        <a:defRPr sz="2250">
          <a:solidFill>
            <a:srgbClr val="8F1936"/>
          </a:solidFill>
          <a:latin typeface="Bliss Regular" pitchFamily="-112" charset="0"/>
          <a:ea typeface="ＭＳ Ｐゴシック" pitchFamily="-112" charset="-128"/>
          <a:cs typeface="ＭＳ Ｐゴシック" pitchFamily="-112" charset="-128"/>
        </a:defRPr>
      </a:lvl6pPr>
      <a:lvl7pPr marL="685783" algn="l" rtl="0" eaLnBrk="1" fontAlgn="base" hangingPunct="1">
        <a:spcBef>
          <a:spcPct val="0"/>
        </a:spcBef>
        <a:spcAft>
          <a:spcPct val="0"/>
        </a:spcAft>
        <a:defRPr sz="2250">
          <a:solidFill>
            <a:srgbClr val="8F1936"/>
          </a:solidFill>
          <a:latin typeface="Bliss Regular" pitchFamily="-112" charset="0"/>
          <a:ea typeface="ＭＳ Ｐゴシック" pitchFamily="-112" charset="-128"/>
          <a:cs typeface="ＭＳ Ｐゴシック" pitchFamily="-112" charset="-128"/>
        </a:defRPr>
      </a:lvl7pPr>
      <a:lvl8pPr marL="1028675" algn="l" rtl="0" eaLnBrk="1" fontAlgn="base" hangingPunct="1">
        <a:spcBef>
          <a:spcPct val="0"/>
        </a:spcBef>
        <a:spcAft>
          <a:spcPct val="0"/>
        </a:spcAft>
        <a:defRPr sz="2250">
          <a:solidFill>
            <a:srgbClr val="8F1936"/>
          </a:solidFill>
          <a:latin typeface="Bliss Regular" pitchFamily="-112" charset="0"/>
          <a:ea typeface="ＭＳ Ｐゴシック" pitchFamily="-112" charset="-128"/>
          <a:cs typeface="ＭＳ Ｐゴシック" pitchFamily="-112" charset="-128"/>
        </a:defRPr>
      </a:lvl8pPr>
      <a:lvl9pPr marL="1371566" algn="l" rtl="0" eaLnBrk="1" fontAlgn="base" hangingPunct="1">
        <a:spcBef>
          <a:spcPct val="0"/>
        </a:spcBef>
        <a:spcAft>
          <a:spcPct val="0"/>
        </a:spcAft>
        <a:defRPr sz="2250">
          <a:solidFill>
            <a:srgbClr val="8F1936"/>
          </a:solidFill>
          <a:latin typeface="Bliss Regular" pitchFamily="-112" charset="0"/>
          <a:ea typeface="ＭＳ Ｐゴシック" pitchFamily="-112" charset="-128"/>
          <a:cs typeface="ＭＳ Ｐゴシック" pitchFamily="-112" charset="-128"/>
        </a:defRPr>
      </a:lvl9pPr>
    </p:titleStyle>
    <p:bodyStyle>
      <a:lvl1pPr marL="257168" indent="-257168" algn="l" rtl="0" eaLnBrk="1" fontAlgn="base" hangingPunct="1">
        <a:lnSpc>
          <a:spcPct val="90000"/>
        </a:lnSpc>
        <a:spcBef>
          <a:spcPts val="1050"/>
        </a:spcBef>
        <a:spcAft>
          <a:spcPct val="0"/>
        </a:spcAft>
        <a:defRPr sz="2400">
          <a:solidFill>
            <a:srgbClr val="8F1936"/>
          </a:solidFill>
          <a:latin typeface="Arial"/>
          <a:ea typeface="ＭＳ Ｐゴシック" pitchFamily="-107" charset="-128"/>
          <a:cs typeface="ＭＳ Ｐゴシック" pitchFamily="-107" charset="-128"/>
        </a:defRPr>
      </a:lvl1pPr>
      <a:lvl2pPr marL="1191" indent="-1191" algn="l" rtl="0" eaLnBrk="1" fontAlgn="base" hangingPunct="1">
        <a:lnSpc>
          <a:spcPct val="90000"/>
        </a:lnSpc>
        <a:spcBef>
          <a:spcPts val="600"/>
        </a:spcBef>
        <a:spcAft>
          <a:spcPct val="0"/>
        </a:spcAft>
        <a:defRPr sz="2100">
          <a:solidFill>
            <a:schemeClr val="tx1"/>
          </a:solidFill>
          <a:latin typeface="Arial"/>
          <a:ea typeface="ＭＳ Ｐゴシック" pitchFamily="-65" charset="-128"/>
          <a:cs typeface="Arial"/>
        </a:defRPr>
      </a:lvl2pPr>
      <a:lvl3pPr marL="272648" indent="-272648" algn="l" rtl="0" eaLnBrk="1" fontAlgn="base" hangingPunct="1">
        <a:lnSpc>
          <a:spcPct val="90000"/>
        </a:lnSpc>
        <a:spcBef>
          <a:spcPts val="1050"/>
        </a:spcBef>
        <a:spcAft>
          <a:spcPct val="0"/>
        </a:spcAft>
        <a:buClr>
          <a:srgbClr val="8F1936"/>
        </a:buClr>
        <a:buFont typeface="Bliss Regular" charset="0"/>
        <a:buAutoNum type="arabicPeriod"/>
        <a:tabLst>
          <a:tab pos="267884" algn="l"/>
        </a:tabLst>
        <a:defRPr sz="2100">
          <a:solidFill>
            <a:schemeClr val="tx1"/>
          </a:solidFill>
          <a:latin typeface="Arial"/>
          <a:ea typeface="ＭＳ Ｐゴシック" pitchFamily="-65" charset="-128"/>
          <a:cs typeface="Arial"/>
        </a:defRPr>
      </a:lvl3pPr>
      <a:lvl4pPr marL="269075" indent="-269075" algn="l" rtl="0" eaLnBrk="1" fontAlgn="base" hangingPunct="1">
        <a:lnSpc>
          <a:spcPct val="90000"/>
        </a:lnSpc>
        <a:spcBef>
          <a:spcPts val="1050"/>
        </a:spcBef>
        <a:spcAft>
          <a:spcPct val="0"/>
        </a:spcAft>
        <a:buClr>
          <a:srgbClr val="8F1936"/>
        </a:buClr>
        <a:buFont typeface="Wingdings" panose="05000000000000000000" pitchFamily="2" charset="2"/>
        <a:buChar char="§"/>
        <a:tabLst>
          <a:tab pos="272648" algn="l"/>
        </a:tabLst>
        <a:defRPr sz="2100">
          <a:solidFill>
            <a:schemeClr val="tx1"/>
          </a:solidFill>
          <a:latin typeface="Arial"/>
          <a:ea typeface="ＭＳ Ｐゴシック" pitchFamily="-65" charset="-128"/>
          <a:cs typeface="Arial"/>
        </a:defRPr>
      </a:lvl4pPr>
      <a:lvl5pPr marL="270266" indent="3572" algn="l" rtl="0" eaLnBrk="1" fontAlgn="base" hangingPunct="1">
        <a:lnSpc>
          <a:spcPct val="90000"/>
        </a:lnSpc>
        <a:spcBef>
          <a:spcPts val="300"/>
        </a:spcBef>
        <a:spcAft>
          <a:spcPct val="0"/>
        </a:spcAft>
        <a:defRPr sz="1800">
          <a:solidFill>
            <a:srgbClr val="404040"/>
          </a:solidFill>
          <a:latin typeface="Arial"/>
          <a:ea typeface="ＭＳ Ｐゴシック" pitchFamily="-65" charset="-128"/>
          <a:cs typeface="Arial"/>
        </a:defRPr>
      </a:lvl5pPr>
      <a:lvl6pPr marL="634589" algn="l" rtl="0" eaLnBrk="1" fontAlgn="base" hangingPunct="1">
        <a:lnSpc>
          <a:spcPct val="80000"/>
        </a:lnSpc>
        <a:spcBef>
          <a:spcPct val="0"/>
        </a:spcBef>
        <a:spcAft>
          <a:spcPct val="20000"/>
        </a:spcAft>
        <a:defRPr sz="1950">
          <a:solidFill>
            <a:schemeClr val="bg2"/>
          </a:solidFill>
          <a:latin typeface="+mn-lt"/>
          <a:ea typeface="+mn-ea"/>
        </a:defRPr>
      </a:lvl6pPr>
      <a:lvl7pPr marL="977480" algn="l" rtl="0" eaLnBrk="1" fontAlgn="base" hangingPunct="1">
        <a:lnSpc>
          <a:spcPct val="80000"/>
        </a:lnSpc>
        <a:spcBef>
          <a:spcPct val="0"/>
        </a:spcBef>
        <a:spcAft>
          <a:spcPct val="20000"/>
        </a:spcAft>
        <a:defRPr sz="1950">
          <a:solidFill>
            <a:schemeClr val="bg2"/>
          </a:solidFill>
          <a:latin typeface="+mn-lt"/>
          <a:ea typeface="+mn-ea"/>
        </a:defRPr>
      </a:lvl7pPr>
      <a:lvl8pPr marL="1320371" algn="l" rtl="0" eaLnBrk="1" fontAlgn="base" hangingPunct="1">
        <a:lnSpc>
          <a:spcPct val="80000"/>
        </a:lnSpc>
        <a:spcBef>
          <a:spcPct val="0"/>
        </a:spcBef>
        <a:spcAft>
          <a:spcPct val="20000"/>
        </a:spcAft>
        <a:defRPr sz="1950">
          <a:solidFill>
            <a:schemeClr val="bg2"/>
          </a:solidFill>
          <a:latin typeface="+mn-lt"/>
          <a:ea typeface="+mn-ea"/>
        </a:defRPr>
      </a:lvl8pPr>
      <a:lvl9pPr marL="1663262" algn="l" rtl="0" eaLnBrk="1" fontAlgn="base" hangingPunct="1">
        <a:lnSpc>
          <a:spcPct val="80000"/>
        </a:lnSpc>
        <a:spcBef>
          <a:spcPct val="0"/>
        </a:spcBef>
        <a:spcAft>
          <a:spcPct val="20000"/>
        </a:spcAft>
        <a:defRPr sz="1950">
          <a:solidFill>
            <a:schemeClr val="bg2"/>
          </a:solidFill>
          <a:latin typeface="+mn-lt"/>
          <a:ea typeface="+mn-ea"/>
        </a:defRPr>
      </a:lvl9pPr>
    </p:bodyStyle>
    <p:otherStyle>
      <a:defPPr>
        <a:defRPr lang="de-DE"/>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3"/>
          <p:cNvSpPr>
            <a:spLocks noGrp="1"/>
          </p:cNvSpPr>
          <p:nvPr>
            <p:ph type="title"/>
          </p:nvPr>
        </p:nvSpPr>
        <p:spPr>
          <a:xfrm>
            <a:off x="1660922" y="1944292"/>
            <a:ext cx="5800725" cy="1403747"/>
          </a:xfrm>
        </p:spPr>
        <p:txBody>
          <a:bodyPr/>
          <a:lstStyle/>
          <a:p>
            <a:pPr>
              <a:buFont typeface="+mj-lt" charset="0"/>
              <a:buNone/>
            </a:pPr>
            <a:r>
              <a:rPr altLang="de-DE" cap="none" dirty="0" smtClean="0">
                <a:latin typeface="Arial" panose="020B0604020202020204" pitchFamily="34" charset="0"/>
                <a:ea typeface="ＭＳ Ｐゴシック" panose="020B0600070205080204" pitchFamily="34" charset="-128"/>
                <a:cs typeface="Arial" panose="020B0604020202020204" pitchFamily="34" charset="0"/>
              </a:rPr>
              <a:t>1. Grundlagen</a:t>
            </a:r>
            <a:endParaRPr altLang="de-DE" cap="none"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08106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altLang="de-DE" sz="2200" cap="none" dirty="0" smtClean="0">
                <a:latin typeface="Arial" panose="020B0604020202020204" pitchFamily="34" charset="0"/>
                <a:ea typeface="ＭＳ Ｐゴシック" panose="020B0600070205080204" pitchFamily="34" charset="-128"/>
              </a:rPr>
              <a:t>Körperschutz Form 1</a:t>
            </a:r>
          </a:p>
        </p:txBody>
      </p:sp>
      <p:sp>
        <p:nvSpPr>
          <p:cNvPr id="17411" name="Inhaltsplatzhalter 2"/>
          <p:cNvSpPr>
            <a:spLocks noGrp="1"/>
          </p:cNvSpPr>
          <p:nvPr>
            <p:ph idx="1"/>
          </p:nvPr>
        </p:nvSpPr>
        <p:spPr>
          <a:xfrm>
            <a:off x="685801" y="1563638"/>
            <a:ext cx="7774631" cy="3430191"/>
          </a:xfrm>
        </p:spPr>
        <p:txBody>
          <a:bodyPr/>
          <a:lstStyle/>
          <a:p>
            <a:pPr lvl="1"/>
            <a:r>
              <a:rPr lang="de-DE" altLang="de-DE" sz="2000" dirty="0" smtClean="0">
                <a:latin typeface="Arial" panose="020B0604020202020204" pitchFamily="34" charset="0"/>
                <a:ea typeface="ＭＳ Ｐゴシック" panose="020B0600070205080204" pitchFamily="34" charset="-128"/>
                <a:cs typeface="Arial" panose="020B0604020202020204" pitchFamily="34" charset="0"/>
              </a:rPr>
              <a:t>Vergleich PSA zur Brandbekämpfung und Körperschutz Form 1</a:t>
            </a:r>
          </a:p>
          <a:p>
            <a:pPr lvl="1"/>
            <a:endParaRPr lang="de-DE" altLang="de-DE" sz="2000"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hteck 5"/>
          <p:cNvSpPr/>
          <p:nvPr/>
        </p:nvSpPr>
        <p:spPr bwMode="auto">
          <a:xfrm rot="19087191">
            <a:off x="5068859" y="2099791"/>
            <a:ext cx="648072" cy="8640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hteck 8"/>
          <p:cNvSpPr/>
          <p:nvPr/>
        </p:nvSpPr>
        <p:spPr bwMode="auto">
          <a:xfrm rot="18741420">
            <a:off x="5143251" y="2894664"/>
            <a:ext cx="648072" cy="8640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pic>
        <p:nvPicPr>
          <p:cNvPr id="7" name="Grafik 6" descr="C:\Users\philipp.kirscht\AppData\Local\Microsoft\Windows\INetCache\Content.Word\P1020682 Kopi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1993842"/>
            <a:ext cx="2160240" cy="2856552"/>
          </a:xfrm>
          <a:prstGeom prst="rect">
            <a:avLst/>
          </a:prstGeom>
          <a:noFill/>
          <a:ln w="28575">
            <a:solidFill>
              <a:srgbClr val="A50021"/>
            </a:solidFill>
          </a:ln>
        </p:spPr>
      </p:pic>
      <p:pic>
        <p:nvPicPr>
          <p:cNvPr id="8" name="Grafik 7" descr="C:\Users\philipp.kirscht\AppData\Local\Microsoft\Windows\INetCache\Content.Word\P1020683 Kopi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3116" y="1993842"/>
            <a:ext cx="2231132" cy="2856870"/>
          </a:xfrm>
          <a:prstGeom prst="rect">
            <a:avLst/>
          </a:prstGeom>
          <a:noFill/>
          <a:ln w="28575">
            <a:solidFill>
              <a:srgbClr val="A50021"/>
            </a:solidFill>
          </a:ln>
        </p:spPr>
      </p:pic>
    </p:spTree>
    <p:extLst>
      <p:ext uri="{BB962C8B-B14F-4D97-AF65-F5344CB8AC3E}">
        <p14:creationId xmlns:p14="http://schemas.microsoft.com/office/powerpoint/2010/main" val="3200643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altLang="de-DE" sz="2200" cap="none" dirty="0" smtClean="0">
                <a:latin typeface="Arial" panose="020B0604020202020204" pitchFamily="34" charset="0"/>
                <a:ea typeface="ＭＳ Ｐゴシック" panose="020B0600070205080204" pitchFamily="34" charset="-128"/>
              </a:rPr>
              <a:t>Körperschutz Form 1</a:t>
            </a:r>
          </a:p>
        </p:txBody>
      </p:sp>
      <p:sp>
        <p:nvSpPr>
          <p:cNvPr id="17411" name="Inhaltsplatzhalter 2"/>
          <p:cNvSpPr>
            <a:spLocks noGrp="1"/>
          </p:cNvSpPr>
          <p:nvPr>
            <p:ph idx="1"/>
          </p:nvPr>
        </p:nvSpPr>
        <p:spPr>
          <a:xfrm>
            <a:off x="685801" y="1563638"/>
            <a:ext cx="7774631" cy="3430191"/>
          </a:xfrm>
        </p:spPr>
        <p:txBody>
          <a:bodyPr/>
          <a:lstStyle/>
          <a:p>
            <a:pPr lvl="1"/>
            <a:r>
              <a:rPr lang="de-DE" altLang="de-DE" sz="2000" dirty="0" smtClean="0">
                <a:latin typeface="Arial" panose="020B0604020202020204" pitchFamily="34" charset="0"/>
                <a:ea typeface="ＭＳ Ｐゴシック" panose="020B0600070205080204" pitchFamily="34" charset="-128"/>
                <a:cs typeface="Arial" panose="020B0604020202020204" pitchFamily="34" charset="0"/>
              </a:rPr>
              <a:t>Sobald der erste Trupp unter KSF 1 in den Gefahrenbereich vorgeht, muss eine Not-Dekon bereitgestellt sein.</a:t>
            </a:r>
          </a:p>
          <a:p>
            <a:pPr lvl="1"/>
            <a:endParaRPr lang="de-DE" altLang="de-DE" sz="2000"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sz="20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995686"/>
            <a:ext cx="1703378" cy="2505218"/>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7409" y="2211710"/>
            <a:ext cx="2554864" cy="2554864"/>
          </a:xfrm>
          <a:prstGeom prst="rect">
            <a:avLst/>
          </a:prstGeom>
        </p:spPr>
      </p:pic>
    </p:spTree>
    <p:extLst>
      <p:ext uri="{BB962C8B-B14F-4D97-AF65-F5344CB8AC3E}">
        <p14:creationId xmlns:p14="http://schemas.microsoft.com/office/powerpoint/2010/main" val="1053826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3"/>
          <p:cNvSpPr>
            <a:spLocks noGrp="1"/>
          </p:cNvSpPr>
          <p:nvPr>
            <p:ph type="title"/>
          </p:nvPr>
        </p:nvSpPr>
        <p:spPr>
          <a:xfrm>
            <a:off x="1660922" y="1944292"/>
            <a:ext cx="5800725" cy="1403747"/>
          </a:xfrm>
        </p:spPr>
        <p:txBody>
          <a:bodyPr/>
          <a:lstStyle/>
          <a:p>
            <a:pPr>
              <a:buFont typeface="+mj-lt" charset="0"/>
              <a:buNone/>
            </a:pPr>
            <a:r>
              <a:rPr altLang="de-DE" cap="none" dirty="0" smtClean="0">
                <a:latin typeface="Arial" panose="020B0604020202020204" pitchFamily="34" charset="0"/>
                <a:ea typeface="ＭＳ Ｐゴシック" panose="020B0600070205080204" pitchFamily="34" charset="-128"/>
                <a:cs typeface="Arial" panose="020B0604020202020204" pitchFamily="34" charset="0"/>
              </a:rPr>
              <a:t>1.2. Körperschutz Form 2</a:t>
            </a:r>
            <a:endParaRPr altLang="de-DE" cap="none"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77461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198103" y="2813471"/>
            <a:ext cx="2231329" cy="1676545"/>
          </a:xfrm>
          <a:prstGeom prst="rect">
            <a:avLst/>
          </a:prstGeom>
        </p:spPr>
      </p:pic>
      <p:pic>
        <p:nvPicPr>
          <p:cNvPr id="4" name="Grafik 3"/>
          <p:cNvPicPr>
            <a:picLocks noChangeAspect="1"/>
          </p:cNvPicPr>
          <p:nvPr/>
        </p:nvPicPr>
        <p:blipFill>
          <a:blip r:embed="rId4"/>
          <a:stretch>
            <a:fillRect/>
          </a:stretch>
        </p:blipFill>
        <p:spPr>
          <a:xfrm>
            <a:off x="3320279" y="2822444"/>
            <a:ext cx="2505673" cy="1670449"/>
          </a:xfrm>
          <a:prstGeom prst="rect">
            <a:avLst/>
          </a:prstGeom>
        </p:spPr>
      </p:pic>
      <p:sp>
        <p:nvSpPr>
          <p:cNvPr id="17411" name="Inhaltsplatzhalter 2"/>
          <p:cNvSpPr>
            <a:spLocks noGrp="1"/>
          </p:cNvSpPr>
          <p:nvPr>
            <p:ph idx="1"/>
          </p:nvPr>
        </p:nvSpPr>
        <p:spPr>
          <a:xfrm>
            <a:off x="685801" y="1563638"/>
            <a:ext cx="7774631" cy="3430191"/>
          </a:xfrm>
        </p:spPr>
        <p:txBody>
          <a:bodyPr/>
          <a:lstStyle/>
          <a:p>
            <a:pPr lvl="1"/>
            <a:r>
              <a:rPr lang="de-DE" altLang="de-DE" dirty="0">
                <a:latin typeface="Arial" panose="020B0604020202020204" pitchFamily="34" charset="0"/>
                <a:ea typeface="ＭＳ Ｐゴシック" panose="020B0600070205080204" pitchFamily="34" charset="-128"/>
                <a:cs typeface="Arial" panose="020B0604020202020204" pitchFamily="34" charset="0"/>
              </a:rPr>
              <a:t>Wo gegen schützt </a:t>
            </a:r>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der Körperschutz der </a:t>
            </a:r>
            <a:r>
              <a:rPr lang="de-DE" altLang="de-DE" dirty="0">
                <a:latin typeface="Arial" panose="020B0604020202020204" pitchFamily="34" charset="0"/>
                <a:ea typeface="ＭＳ Ｐゴシック" panose="020B0600070205080204" pitchFamily="34" charset="-128"/>
                <a:cs typeface="Arial" panose="020B0604020202020204" pitchFamily="34" charset="0"/>
              </a:rPr>
              <a:t>Form </a:t>
            </a:r>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2?</a:t>
            </a:r>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      Feststoffe		    Flüssigkeiten</a:t>
            </a:r>
            <a:r>
              <a:rPr lang="de-DE" altLang="de-DE" dirty="0">
                <a:latin typeface="Arial" panose="020B0604020202020204" pitchFamily="34" charset="0"/>
                <a:ea typeface="ＭＳ Ｐゴシック" panose="020B0600070205080204" pitchFamily="34" charset="-128"/>
                <a:cs typeface="Arial" panose="020B0604020202020204" pitchFamily="34" charset="0"/>
              </a:rPr>
              <a:t>	 </a:t>
            </a:r>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         Gase</a:t>
            </a: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7410" name="Titel 1"/>
          <p:cNvSpPr>
            <a:spLocks noGrp="1"/>
          </p:cNvSpPr>
          <p:nvPr>
            <p:ph type="title"/>
          </p:nvPr>
        </p:nvSpPr>
        <p:spPr/>
        <p:txBody>
          <a:bodyPr/>
          <a:lstStyle/>
          <a:p>
            <a:r>
              <a:rPr lang="de-DE" altLang="de-DE" sz="2200" cap="none" dirty="0" smtClean="0">
                <a:latin typeface="Arial" panose="020B0604020202020204" pitchFamily="34" charset="0"/>
                <a:ea typeface="ＭＳ Ｐゴシック" panose="020B0600070205080204" pitchFamily="34" charset="-128"/>
              </a:rPr>
              <a:t>Körperschutz Form 1</a:t>
            </a:r>
          </a:p>
        </p:txBody>
      </p:sp>
      <p:sp>
        <p:nvSpPr>
          <p:cNvPr id="11" name="Minus 10"/>
          <p:cNvSpPr/>
          <p:nvPr/>
        </p:nvSpPr>
        <p:spPr bwMode="auto">
          <a:xfrm rot="2661842">
            <a:off x="6269652" y="3339569"/>
            <a:ext cx="2088232" cy="576064"/>
          </a:xfrm>
          <a:prstGeom prst="mathMinus">
            <a:avLst/>
          </a:prstGeom>
          <a:solidFill>
            <a:srgbClr val="871D33"/>
          </a:solidFill>
          <a:ln w="9525" cap="flat" cmpd="sng" algn="ctr">
            <a:solidFill>
              <a:srgbClr val="871D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Minus 11"/>
          <p:cNvSpPr/>
          <p:nvPr/>
        </p:nvSpPr>
        <p:spPr bwMode="auto">
          <a:xfrm rot="18779544" flipV="1">
            <a:off x="6269652" y="3339569"/>
            <a:ext cx="2088232" cy="576064"/>
          </a:xfrm>
          <a:prstGeom prst="mathMinus">
            <a:avLst/>
          </a:prstGeom>
          <a:solidFill>
            <a:srgbClr val="871D33"/>
          </a:solidFill>
          <a:ln w="9525" cap="flat" cmpd="sng" algn="ctr">
            <a:solidFill>
              <a:srgbClr val="871D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pic>
        <p:nvPicPr>
          <p:cNvPr id="3" name="Grafik 2"/>
          <p:cNvPicPr>
            <a:picLocks noChangeAspect="1"/>
          </p:cNvPicPr>
          <p:nvPr/>
        </p:nvPicPr>
        <p:blipFill>
          <a:blip r:embed="rId5"/>
          <a:stretch>
            <a:fillRect/>
          </a:stretch>
        </p:blipFill>
        <p:spPr>
          <a:xfrm>
            <a:off x="546376" y="2816520"/>
            <a:ext cx="2499577" cy="1670449"/>
          </a:xfrm>
          <a:prstGeom prst="rect">
            <a:avLst/>
          </a:prstGeom>
        </p:spPr>
      </p:pic>
    </p:spTree>
    <p:extLst>
      <p:ext uri="{BB962C8B-B14F-4D97-AF65-F5344CB8AC3E}">
        <p14:creationId xmlns:p14="http://schemas.microsoft.com/office/powerpoint/2010/main" val="1868238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2"/>
          <p:cNvSpPr>
            <a:spLocks noGrp="1"/>
          </p:cNvSpPr>
          <p:nvPr>
            <p:ph idx="1"/>
          </p:nvPr>
        </p:nvSpPr>
        <p:spPr>
          <a:xfrm>
            <a:off x="685801" y="1563638"/>
            <a:ext cx="7774631" cy="3430191"/>
          </a:xfrm>
        </p:spPr>
        <p:txBody>
          <a:bodyPr/>
          <a:lstStyle/>
          <a:p>
            <a:pPr lvl="1"/>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Beispiele für den Körperschutz der Form 2?</a:t>
            </a:r>
          </a:p>
          <a:p>
            <a:pPr marL="342900" lvl="1" indent="-342900">
              <a:buClr>
                <a:srgbClr val="A50021"/>
              </a:buClr>
              <a:buFont typeface="Wingdings" panose="05000000000000000000" pitchFamily="2" charset="2"/>
              <a:buChar char="n"/>
            </a:pPr>
            <a:r>
              <a:rPr lang="de-DE" altLang="de-DE" sz="2000" kern="1200" dirty="0" smtClean="0">
                <a:latin typeface="Arial" panose="020B0604020202020204" pitchFamily="34" charset="0"/>
                <a:ea typeface="ＭＳ Ｐゴシック" panose="020B0600070205080204" pitchFamily="34" charset="-128"/>
                <a:cs typeface="Arial" panose="020B0604020202020204" pitchFamily="34" charset="0"/>
              </a:rPr>
              <a:t>Kontaminationsschutzanzug</a:t>
            </a:r>
            <a:endParaRPr lang="de-DE" altLang="de-DE" sz="2000" kern="1200" dirty="0">
              <a:latin typeface="Arial" panose="020B0604020202020204" pitchFamily="34" charset="0"/>
              <a:ea typeface="ＭＳ Ｐゴシック" panose="020B0600070205080204" pitchFamily="34" charset="-128"/>
              <a:cs typeface="Arial" panose="020B0604020202020204" pitchFamily="34" charset="0"/>
            </a:endParaRPr>
          </a:p>
          <a:p>
            <a:pPr marL="342900" lvl="1" indent="-342900">
              <a:buClr>
                <a:srgbClr val="A50021"/>
              </a:buClr>
              <a:buFont typeface="Wingdings" panose="05000000000000000000" pitchFamily="2" charset="2"/>
              <a:buChar char="n"/>
            </a:pPr>
            <a:r>
              <a:rPr lang="de-DE" altLang="de-DE" sz="2000" dirty="0" smtClean="0">
                <a:latin typeface="Arial" panose="020B0604020202020204" pitchFamily="34" charset="0"/>
                <a:ea typeface="ＭＳ Ｐゴシック" panose="020B0600070205080204" pitchFamily="34" charset="-128"/>
                <a:cs typeface="Arial" panose="020B0604020202020204" pitchFamily="34" charset="0"/>
              </a:rPr>
              <a:t>Infektionsschutzanzug</a:t>
            </a:r>
          </a:p>
          <a:p>
            <a:pPr marL="342900" lvl="1" indent="-342900">
              <a:buClr>
                <a:srgbClr val="A50021"/>
              </a:buClr>
              <a:buFont typeface="Wingdings" panose="05000000000000000000" pitchFamily="2" charset="2"/>
              <a:buChar char="n"/>
            </a:pPr>
            <a:r>
              <a:rPr lang="de-DE" altLang="de-DE" sz="2000" dirty="0" smtClean="0">
                <a:latin typeface="Arial" panose="020B0604020202020204" pitchFamily="34" charset="0"/>
                <a:ea typeface="ＭＳ Ｐゴシック" panose="020B0600070205080204" pitchFamily="34" charset="-128"/>
                <a:cs typeface="Arial" panose="020B0604020202020204" pitchFamily="34" charset="0"/>
              </a:rPr>
              <a:t>Flüssigkeitsdichter </a:t>
            </a:r>
            <a:r>
              <a:rPr lang="de-DE" altLang="de-DE" sz="2000" dirty="0">
                <a:latin typeface="Arial" panose="020B0604020202020204" pitchFamily="34" charset="0"/>
                <a:ea typeface="ＭＳ Ｐゴシック" panose="020B0600070205080204" pitchFamily="34" charset="-128"/>
                <a:cs typeface="Arial" panose="020B0604020202020204" pitchFamily="34" charset="0"/>
              </a:rPr>
              <a:t>Chemikalienschutzanzug</a:t>
            </a: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7410" name="Titel 1"/>
          <p:cNvSpPr>
            <a:spLocks noGrp="1"/>
          </p:cNvSpPr>
          <p:nvPr>
            <p:ph type="title"/>
          </p:nvPr>
        </p:nvSpPr>
        <p:spPr/>
        <p:txBody>
          <a:bodyPr/>
          <a:lstStyle/>
          <a:p>
            <a:r>
              <a:rPr lang="de-DE" altLang="de-DE" sz="2200" cap="none" dirty="0" smtClean="0">
                <a:latin typeface="Arial" panose="020B0604020202020204" pitchFamily="34" charset="0"/>
                <a:ea typeface="ＭＳ Ｐゴシック" panose="020B0600070205080204" pitchFamily="34" charset="-128"/>
              </a:rPr>
              <a:t>Körperschutz Form 2</a:t>
            </a:r>
          </a:p>
        </p:txBody>
      </p:sp>
      <p:pic>
        <p:nvPicPr>
          <p:cNvPr id="10" name="Grafik 9" descr="C:\Users\philipp.kirscht\AppData\Local\Microsoft\Windows\INetCache\Content.Word\P1020729 Kopie.png"/>
          <p:cNvPicPr/>
          <p:nvPr/>
        </p:nvPicPr>
        <p:blipFill rotWithShape="1">
          <a:blip r:embed="rId3" cstate="print">
            <a:extLst>
              <a:ext uri="{28A0092B-C50C-407E-A947-70E740481C1C}">
                <a14:useLocalDpi xmlns:a14="http://schemas.microsoft.com/office/drawing/2010/main" val="0"/>
              </a:ext>
            </a:extLst>
          </a:blip>
          <a:srcRect l="5517" t="1389" r="7405" b="-788"/>
          <a:stretch/>
        </p:blipFill>
        <p:spPr bwMode="auto">
          <a:xfrm>
            <a:off x="1547664" y="3003798"/>
            <a:ext cx="1224136" cy="1850777"/>
          </a:xfrm>
          <a:prstGeom prst="rect">
            <a:avLst/>
          </a:prstGeom>
          <a:noFill/>
          <a:ln w="28575" cap="flat" cmpd="sng" algn="ctr">
            <a:solidFill>
              <a:srgbClr val="A50021"/>
            </a:solidFill>
            <a:prstDash val="solid"/>
            <a:round/>
            <a:headEnd type="none" w="med" len="med"/>
            <a:tailEnd type="none" w="med" len="med"/>
          </a:ln>
          <a:extLst>
            <a:ext uri="{53640926-AAD7-44D8-BBD7-CCE9431645EC}">
              <a14:shadowObscured xmlns:a14="http://schemas.microsoft.com/office/drawing/2010/main"/>
            </a:ext>
          </a:extLst>
        </p:spPr>
      </p:pic>
      <p:pic>
        <p:nvPicPr>
          <p:cNvPr id="11" name="Grafik 10" descr="C:\Users\philipp.kirscht\AppData\Local\Microsoft\Windows\INetCache\Content.Word\P1020715 Kopie.png"/>
          <p:cNvPicPr/>
          <p:nvPr/>
        </p:nvPicPr>
        <p:blipFill rotWithShape="1">
          <a:blip r:embed="rId4" cstate="print">
            <a:extLst>
              <a:ext uri="{28A0092B-C50C-407E-A947-70E740481C1C}">
                <a14:useLocalDpi xmlns:a14="http://schemas.microsoft.com/office/drawing/2010/main" val="0"/>
              </a:ext>
            </a:extLst>
          </a:blip>
          <a:srcRect r="4049"/>
          <a:stretch/>
        </p:blipFill>
        <p:spPr bwMode="auto">
          <a:xfrm>
            <a:off x="3387363" y="3003798"/>
            <a:ext cx="1328653" cy="1850777"/>
          </a:xfrm>
          <a:prstGeom prst="rect">
            <a:avLst/>
          </a:prstGeom>
          <a:noFill/>
          <a:ln w="28575" cap="flat" cmpd="sng" algn="ctr">
            <a:solidFill>
              <a:srgbClr val="A50021"/>
            </a:solidFill>
            <a:prstDash val="solid"/>
            <a:round/>
            <a:headEnd type="none" w="med" len="med"/>
            <a:tailEnd type="none" w="med" len="med"/>
          </a:ln>
          <a:extLst>
            <a:ext uri="{53640926-AAD7-44D8-BBD7-CCE9431645EC}">
              <a14:shadowObscured xmlns:a14="http://schemas.microsoft.com/office/drawing/2010/main"/>
            </a:ext>
          </a:extLst>
        </p:spPr>
      </p:pic>
      <p:pic>
        <p:nvPicPr>
          <p:cNvPr id="12" name="Grafik 11" descr="C:\Users\philipp.kirscht\AppData\Local\Microsoft\Windows\INetCache\Content.Word\P1020609 Kopie.png"/>
          <p:cNvPicPr/>
          <p:nvPr/>
        </p:nvPicPr>
        <p:blipFill rotWithShape="1">
          <a:blip r:embed="rId5" cstate="print">
            <a:extLst>
              <a:ext uri="{28A0092B-C50C-407E-A947-70E740481C1C}">
                <a14:useLocalDpi xmlns:a14="http://schemas.microsoft.com/office/drawing/2010/main" val="0"/>
              </a:ext>
            </a:extLst>
          </a:blip>
          <a:srcRect l="6771" t="1" r="9735" b="4776"/>
          <a:stretch/>
        </p:blipFill>
        <p:spPr bwMode="auto">
          <a:xfrm>
            <a:off x="5331579" y="3003798"/>
            <a:ext cx="1256645" cy="1850777"/>
          </a:xfrm>
          <a:prstGeom prst="rect">
            <a:avLst/>
          </a:prstGeom>
          <a:noFill/>
          <a:ln w="28575" cap="flat" cmpd="sng" algn="ctr">
            <a:solidFill>
              <a:srgbClr val="A50021"/>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7389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altLang="de-DE" sz="2200" cap="none" dirty="0" smtClean="0">
                <a:latin typeface="Arial" panose="020B0604020202020204" pitchFamily="34" charset="0"/>
                <a:ea typeface="ＭＳ Ｐゴシック" panose="020B0600070205080204" pitchFamily="34" charset="-128"/>
              </a:rPr>
              <a:t>Körperschutz Form 2</a:t>
            </a:r>
          </a:p>
        </p:txBody>
      </p:sp>
      <p:sp>
        <p:nvSpPr>
          <p:cNvPr id="2" name="Rechteck 1"/>
          <p:cNvSpPr/>
          <p:nvPr/>
        </p:nvSpPr>
        <p:spPr>
          <a:xfrm>
            <a:off x="171398" y="2430032"/>
            <a:ext cx="2808312" cy="584775"/>
          </a:xfrm>
          <a:prstGeom prst="rect">
            <a:avLst/>
          </a:prstGeom>
        </p:spPr>
        <p:txBody>
          <a:bodyPr wrap="square">
            <a:spAutoFit/>
          </a:bodyPr>
          <a:lstStyle/>
          <a:p>
            <a:pPr marL="285750" indent="-285750">
              <a:buClr>
                <a:srgbClr val="871D33"/>
              </a:buClr>
              <a:buFont typeface="Wingdings" panose="05000000000000000000" pitchFamily="2" charset="2"/>
              <a:buChar char="n"/>
            </a:pPr>
            <a:r>
              <a:rPr lang="de-DE" altLang="de-DE" sz="1600" dirty="0" smtClean="0">
                <a:cs typeface="Arial" panose="020B0604020202020204" pitchFamily="34" charset="0"/>
              </a:rPr>
              <a:t>Reißverschluss auf der Rückseite der KSF</a:t>
            </a:r>
            <a:endParaRPr lang="de-DE" sz="1600" dirty="0"/>
          </a:p>
        </p:txBody>
      </p:sp>
      <p:sp>
        <p:nvSpPr>
          <p:cNvPr id="3" name="Rechteck 2"/>
          <p:cNvSpPr/>
          <p:nvPr/>
        </p:nvSpPr>
        <p:spPr>
          <a:xfrm>
            <a:off x="180272" y="1589134"/>
            <a:ext cx="2808312" cy="584775"/>
          </a:xfrm>
          <a:prstGeom prst="rect">
            <a:avLst/>
          </a:prstGeom>
        </p:spPr>
        <p:txBody>
          <a:bodyPr wrap="square">
            <a:spAutoFit/>
          </a:bodyPr>
          <a:lstStyle/>
          <a:p>
            <a:pPr marL="285750" indent="-285750">
              <a:buClr>
                <a:srgbClr val="871D33"/>
              </a:buClr>
              <a:buFont typeface="Wingdings" panose="05000000000000000000" pitchFamily="2" charset="2"/>
              <a:buChar char="n"/>
            </a:pPr>
            <a:r>
              <a:rPr lang="de-DE" sz="1600" dirty="0" smtClean="0">
                <a:cs typeface="Arial" panose="020B0604020202020204" pitchFamily="34" charset="0"/>
              </a:rPr>
              <a:t>Overall-Anzug mit einer Kapuze (KSF 2)</a:t>
            </a:r>
            <a:endParaRPr lang="de-DE" sz="1600" dirty="0">
              <a:cs typeface="Arial" panose="020B0604020202020204" pitchFamily="34" charset="0"/>
            </a:endParaRPr>
          </a:p>
        </p:txBody>
      </p:sp>
      <p:sp>
        <p:nvSpPr>
          <p:cNvPr id="5" name="Rechteck 4"/>
          <p:cNvSpPr/>
          <p:nvPr/>
        </p:nvSpPr>
        <p:spPr>
          <a:xfrm>
            <a:off x="171398" y="3270930"/>
            <a:ext cx="2271776" cy="338554"/>
          </a:xfrm>
          <a:prstGeom prst="rect">
            <a:avLst/>
          </a:prstGeom>
        </p:spPr>
        <p:txBody>
          <a:bodyPr wrap="none">
            <a:spAutoFit/>
          </a:bodyPr>
          <a:lstStyle/>
          <a:p>
            <a:pPr marL="342900" lvl="1" indent="-342900">
              <a:buClr>
                <a:srgbClr val="871D33"/>
              </a:buClr>
              <a:buFont typeface="Wingdings" panose="05000000000000000000" pitchFamily="2" charset="2"/>
              <a:buChar char=""/>
            </a:pPr>
            <a:r>
              <a:rPr lang="de-DE" altLang="de-DE" sz="1600" dirty="0">
                <a:cs typeface="Arial" panose="020B0604020202020204" pitchFamily="34" charset="0"/>
              </a:rPr>
              <a:t>Einmalhandschuhe</a:t>
            </a:r>
          </a:p>
        </p:txBody>
      </p:sp>
      <p:sp>
        <p:nvSpPr>
          <p:cNvPr id="6" name="Rechteck 5"/>
          <p:cNvSpPr/>
          <p:nvPr/>
        </p:nvSpPr>
        <p:spPr>
          <a:xfrm>
            <a:off x="5578592" y="1563638"/>
            <a:ext cx="3421392" cy="584775"/>
          </a:xfrm>
          <a:prstGeom prst="rect">
            <a:avLst/>
          </a:prstGeom>
        </p:spPr>
        <p:txBody>
          <a:bodyPr wrap="square">
            <a:spAutoFit/>
          </a:bodyPr>
          <a:lstStyle/>
          <a:p>
            <a:pPr marL="342900" lvl="1" indent="-342900">
              <a:buClr>
                <a:srgbClr val="871D33"/>
              </a:buClr>
              <a:buFont typeface="Wingdings" panose="05000000000000000000" pitchFamily="2" charset="2"/>
              <a:buChar char=""/>
            </a:pPr>
            <a:r>
              <a:rPr lang="de-DE" altLang="de-DE" sz="1600" dirty="0">
                <a:cs typeface="Arial" panose="020B0604020202020204" pitchFamily="34" charset="0"/>
              </a:rPr>
              <a:t>Mechanisch belastbare Chemikalienschutzhandschuhe</a:t>
            </a:r>
          </a:p>
        </p:txBody>
      </p:sp>
      <p:sp>
        <p:nvSpPr>
          <p:cNvPr id="8" name="Rechteck 7"/>
          <p:cNvSpPr/>
          <p:nvPr/>
        </p:nvSpPr>
        <p:spPr>
          <a:xfrm>
            <a:off x="5596340" y="2268491"/>
            <a:ext cx="3385896" cy="584775"/>
          </a:xfrm>
          <a:prstGeom prst="rect">
            <a:avLst/>
          </a:prstGeom>
        </p:spPr>
        <p:txBody>
          <a:bodyPr wrap="square">
            <a:spAutoFit/>
          </a:bodyPr>
          <a:lstStyle/>
          <a:p>
            <a:pPr marL="342900" lvl="1" indent="-342900">
              <a:buClr>
                <a:srgbClr val="871D33"/>
              </a:buClr>
              <a:buFont typeface="Wingdings" panose="05000000000000000000" pitchFamily="2" charset="2"/>
              <a:buChar char=""/>
            </a:pPr>
            <a:r>
              <a:rPr lang="de-DE" altLang="de-DE" sz="1600" dirty="0">
                <a:cs typeface="Arial" panose="020B0604020202020204" pitchFamily="34" charset="0"/>
              </a:rPr>
              <a:t>Stiefel (chemisch beständig, s. aktuell gültige </a:t>
            </a:r>
            <a:r>
              <a:rPr lang="de-DE" altLang="de-DE" sz="1600" dirty="0" smtClean="0">
                <a:cs typeface="Arial" panose="020B0604020202020204" pitchFamily="34" charset="0"/>
              </a:rPr>
              <a:t>DIN </a:t>
            </a:r>
            <a:r>
              <a:rPr lang="de-DE" altLang="de-DE" sz="1600" dirty="0">
                <a:cs typeface="Arial" panose="020B0604020202020204" pitchFamily="34" charset="0"/>
              </a:rPr>
              <a:t>14555-12)</a:t>
            </a:r>
          </a:p>
        </p:txBody>
      </p:sp>
      <p:sp>
        <p:nvSpPr>
          <p:cNvPr id="10" name="Rechteck 9"/>
          <p:cNvSpPr/>
          <p:nvPr/>
        </p:nvSpPr>
        <p:spPr>
          <a:xfrm>
            <a:off x="5596340" y="3034213"/>
            <a:ext cx="2377784" cy="830997"/>
          </a:xfrm>
          <a:prstGeom prst="rect">
            <a:avLst/>
          </a:prstGeom>
        </p:spPr>
        <p:txBody>
          <a:bodyPr wrap="square">
            <a:spAutoFit/>
          </a:bodyPr>
          <a:lstStyle/>
          <a:p>
            <a:pPr marL="342900" lvl="1" indent="-342900">
              <a:buClr>
                <a:srgbClr val="871D33"/>
              </a:buClr>
              <a:buFont typeface="Wingdings" panose="05000000000000000000" pitchFamily="2" charset="2"/>
              <a:buChar char=""/>
            </a:pPr>
            <a:r>
              <a:rPr lang="de-DE" altLang="de-DE" sz="1600" dirty="0">
                <a:cs typeface="Arial" panose="020B0604020202020204" pitchFamily="34" charset="0"/>
              </a:rPr>
              <a:t>Isoliergerät (PA) </a:t>
            </a:r>
            <a:r>
              <a:rPr lang="de-DE" altLang="de-DE" sz="1600" dirty="0" smtClean="0">
                <a:cs typeface="Arial" panose="020B0604020202020204" pitchFamily="34" charset="0"/>
              </a:rPr>
              <a:t>bzw. Filter (mind. ABEK2-P3)</a:t>
            </a:r>
            <a:endParaRPr lang="de-DE" altLang="de-DE" sz="1600" dirty="0">
              <a:cs typeface="Arial" panose="020B0604020202020204" pitchFamily="34" charset="0"/>
            </a:endParaRPr>
          </a:p>
        </p:txBody>
      </p:sp>
      <p:pic>
        <p:nvPicPr>
          <p:cNvPr id="11" name="Grafik 10" descr="C:\Users\philipp.kirscht\AppData\Local\Microsoft\Windows\INetCache\Content.Word\P1020609 Kopie.png"/>
          <p:cNvPicPr/>
          <p:nvPr/>
        </p:nvPicPr>
        <p:blipFill rotWithShape="1">
          <a:blip r:embed="rId3" cstate="print">
            <a:extLst>
              <a:ext uri="{28A0092B-C50C-407E-A947-70E740481C1C}">
                <a14:useLocalDpi xmlns:a14="http://schemas.microsoft.com/office/drawing/2010/main" val="0"/>
              </a:ext>
            </a:extLst>
          </a:blip>
          <a:srcRect l="6771" t="1" r="9735" b="4776"/>
          <a:stretch/>
        </p:blipFill>
        <p:spPr bwMode="auto">
          <a:xfrm>
            <a:off x="3131840" y="1419622"/>
            <a:ext cx="2160240" cy="3384376"/>
          </a:xfrm>
          <a:prstGeom prst="rect">
            <a:avLst/>
          </a:prstGeom>
          <a:noFill/>
          <a:ln w="28575" cap="flat" cmpd="sng" algn="ctr">
            <a:solidFill>
              <a:srgbClr val="A50021"/>
            </a:solidFill>
            <a:prstDash val="solid"/>
            <a:round/>
            <a:headEnd type="none" w="med" len="med"/>
            <a:tailEnd type="none" w="med" len="med"/>
          </a:ln>
          <a:extLst>
            <a:ext uri="{53640926-AAD7-44D8-BBD7-CCE9431645EC}">
              <a14:shadowObscured xmlns:a14="http://schemas.microsoft.com/office/drawing/2010/main"/>
            </a:ext>
          </a:extLst>
        </p:spPr>
      </p:pic>
      <p:sp>
        <p:nvSpPr>
          <p:cNvPr id="12" name="Rechteck 11"/>
          <p:cNvSpPr/>
          <p:nvPr/>
        </p:nvSpPr>
        <p:spPr>
          <a:xfrm>
            <a:off x="5596340" y="4046157"/>
            <a:ext cx="2377784" cy="338554"/>
          </a:xfrm>
          <a:prstGeom prst="rect">
            <a:avLst/>
          </a:prstGeom>
        </p:spPr>
        <p:txBody>
          <a:bodyPr wrap="square">
            <a:spAutoFit/>
          </a:bodyPr>
          <a:lstStyle/>
          <a:p>
            <a:pPr marL="342900" lvl="1" indent="-342900">
              <a:buClr>
                <a:srgbClr val="871D33"/>
              </a:buClr>
              <a:buFont typeface="Wingdings" panose="05000000000000000000" pitchFamily="2" charset="2"/>
              <a:buChar char=""/>
            </a:pPr>
            <a:r>
              <a:rPr lang="de-DE" altLang="de-DE" sz="1600" dirty="0" smtClean="0">
                <a:cs typeface="Arial" panose="020B0604020202020204" pitchFamily="34" charset="0"/>
              </a:rPr>
              <a:t>Feuerwehrhelm</a:t>
            </a:r>
            <a:endParaRPr lang="de-DE" altLang="de-DE" sz="1600" dirty="0">
              <a:cs typeface="Arial" panose="020B0604020202020204" pitchFamily="34" charset="0"/>
            </a:endParaRPr>
          </a:p>
        </p:txBody>
      </p:sp>
    </p:spTree>
    <p:extLst>
      <p:ext uri="{BB962C8B-B14F-4D97-AF65-F5344CB8AC3E}">
        <p14:creationId xmlns:p14="http://schemas.microsoft.com/office/powerpoint/2010/main" val="1741046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3"/>
          <p:cNvSpPr>
            <a:spLocks noGrp="1"/>
          </p:cNvSpPr>
          <p:nvPr>
            <p:ph type="title"/>
          </p:nvPr>
        </p:nvSpPr>
        <p:spPr>
          <a:xfrm>
            <a:off x="1660922" y="1944292"/>
            <a:ext cx="5800725" cy="1403747"/>
          </a:xfrm>
        </p:spPr>
        <p:txBody>
          <a:bodyPr/>
          <a:lstStyle/>
          <a:p>
            <a:pPr>
              <a:buFont typeface="+mj-lt" charset="0"/>
              <a:buNone/>
            </a:pPr>
            <a:r>
              <a:rPr altLang="de-DE" cap="none" dirty="0" smtClean="0">
                <a:latin typeface="Arial" panose="020B0604020202020204" pitchFamily="34" charset="0"/>
                <a:ea typeface="ＭＳ Ｐゴシック" panose="020B0600070205080204" pitchFamily="34" charset="-128"/>
                <a:cs typeface="Arial" panose="020B0604020202020204" pitchFamily="34" charset="0"/>
              </a:rPr>
              <a:t>1.3. Körperschutz Form </a:t>
            </a:r>
            <a:r>
              <a:rPr altLang="de-DE" cap="none" dirty="0">
                <a:latin typeface="Arial" panose="020B0604020202020204" pitchFamily="34" charset="0"/>
                <a:ea typeface="ＭＳ Ｐゴシック" panose="020B0600070205080204" pitchFamily="34" charset="-128"/>
                <a:cs typeface="Arial" panose="020B0604020202020204" pitchFamily="34" charset="0"/>
              </a:rPr>
              <a:t>3</a:t>
            </a:r>
          </a:p>
        </p:txBody>
      </p:sp>
    </p:spTree>
    <p:extLst>
      <p:ext uri="{BB962C8B-B14F-4D97-AF65-F5344CB8AC3E}">
        <p14:creationId xmlns:p14="http://schemas.microsoft.com/office/powerpoint/2010/main" val="3346988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198103" y="2813471"/>
            <a:ext cx="2231329" cy="1676545"/>
          </a:xfrm>
          <a:prstGeom prst="rect">
            <a:avLst/>
          </a:prstGeom>
        </p:spPr>
      </p:pic>
      <p:pic>
        <p:nvPicPr>
          <p:cNvPr id="4" name="Grafik 3"/>
          <p:cNvPicPr>
            <a:picLocks noChangeAspect="1"/>
          </p:cNvPicPr>
          <p:nvPr/>
        </p:nvPicPr>
        <p:blipFill>
          <a:blip r:embed="rId4"/>
          <a:stretch>
            <a:fillRect/>
          </a:stretch>
        </p:blipFill>
        <p:spPr>
          <a:xfrm>
            <a:off x="3320279" y="2822444"/>
            <a:ext cx="2505673" cy="1670449"/>
          </a:xfrm>
          <a:prstGeom prst="rect">
            <a:avLst/>
          </a:prstGeom>
        </p:spPr>
      </p:pic>
      <p:sp>
        <p:nvSpPr>
          <p:cNvPr id="17411" name="Inhaltsplatzhalter 2"/>
          <p:cNvSpPr>
            <a:spLocks noGrp="1"/>
          </p:cNvSpPr>
          <p:nvPr>
            <p:ph idx="1"/>
          </p:nvPr>
        </p:nvSpPr>
        <p:spPr>
          <a:xfrm>
            <a:off x="685801" y="1563638"/>
            <a:ext cx="7774631" cy="3430191"/>
          </a:xfrm>
        </p:spPr>
        <p:txBody>
          <a:bodyPr/>
          <a:lstStyle/>
          <a:p>
            <a:pPr lvl="1"/>
            <a:r>
              <a:rPr lang="de-DE" altLang="de-DE" dirty="0">
                <a:latin typeface="Arial" panose="020B0604020202020204" pitchFamily="34" charset="0"/>
                <a:ea typeface="ＭＳ Ｐゴシック" panose="020B0600070205080204" pitchFamily="34" charset="-128"/>
                <a:cs typeface="Arial" panose="020B0604020202020204" pitchFamily="34" charset="0"/>
              </a:rPr>
              <a:t>Wo gegen schützt </a:t>
            </a:r>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der Körperschutz der </a:t>
            </a:r>
            <a:r>
              <a:rPr lang="de-DE" altLang="de-DE" dirty="0">
                <a:latin typeface="Arial" panose="020B0604020202020204" pitchFamily="34" charset="0"/>
                <a:ea typeface="ＭＳ Ｐゴシック" panose="020B0600070205080204" pitchFamily="34" charset="-128"/>
                <a:cs typeface="Arial" panose="020B0604020202020204" pitchFamily="34" charset="0"/>
              </a:rPr>
              <a:t>Form 3</a:t>
            </a:r>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a:t>
            </a:r>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      Feststoffe		    Flüssigkeiten</a:t>
            </a:r>
            <a:r>
              <a:rPr lang="de-DE" altLang="de-DE" dirty="0">
                <a:latin typeface="Arial" panose="020B0604020202020204" pitchFamily="34" charset="0"/>
                <a:ea typeface="ＭＳ Ｐゴシック" panose="020B0600070205080204" pitchFamily="34" charset="-128"/>
                <a:cs typeface="Arial" panose="020B0604020202020204" pitchFamily="34" charset="0"/>
              </a:rPr>
              <a:t>	 </a:t>
            </a:r>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         Gase</a:t>
            </a: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7410" name="Titel 1"/>
          <p:cNvSpPr>
            <a:spLocks noGrp="1"/>
          </p:cNvSpPr>
          <p:nvPr>
            <p:ph type="title"/>
          </p:nvPr>
        </p:nvSpPr>
        <p:spPr/>
        <p:txBody>
          <a:bodyPr/>
          <a:lstStyle/>
          <a:p>
            <a:r>
              <a:rPr lang="de-DE" altLang="de-DE" sz="2200" cap="none" dirty="0" smtClean="0">
                <a:latin typeface="Arial" panose="020B0604020202020204" pitchFamily="34" charset="0"/>
                <a:ea typeface="ＭＳ Ｐゴシック" panose="020B0600070205080204" pitchFamily="34" charset="-128"/>
              </a:rPr>
              <a:t>Körperschutz Form 1</a:t>
            </a:r>
          </a:p>
        </p:txBody>
      </p:sp>
      <p:pic>
        <p:nvPicPr>
          <p:cNvPr id="3" name="Grafik 2"/>
          <p:cNvPicPr>
            <a:picLocks noChangeAspect="1"/>
          </p:cNvPicPr>
          <p:nvPr/>
        </p:nvPicPr>
        <p:blipFill>
          <a:blip r:embed="rId5"/>
          <a:stretch>
            <a:fillRect/>
          </a:stretch>
        </p:blipFill>
        <p:spPr>
          <a:xfrm>
            <a:off x="546376" y="2816520"/>
            <a:ext cx="2499577" cy="1670449"/>
          </a:xfrm>
          <a:prstGeom prst="rect">
            <a:avLst/>
          </a:prstGeom>
        </p:spPr>
      </p:pic>
    </p:spTree>
    <p:extLst>
      <p:ext uri="{BB962C8B-B14F-4D97-AF65-F5344CB8AC3E}">
        <p14:creationId xmlns:p14="http://schemas.microsoft.com/office/powerpoint/2010/main" val="3940296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2"/>
          <p:cNvSpPr>
            <a:spLocks noGrp="1"/>
          </p:cNvSpPr>
          <p:nvPr>
            <p:ph idx="1"/>
          </p:nvPr>
        </p:nvSpPr>
        <p:spPr>
          <a:xfrm>
            <a:off x="685801" y="1491630"/>
            <a:ext cx="7774631" cy="3430191"/>
          </a:xfrm>
        </p:spPr>
        <p:txBody>
          <a:bodyPr/>
          <a:lstStyle/>
          <a:p>
            <a:pPr marL="342900" lvl="1" indent="-342900">
              <a:buClr>
                <a:srgbClr val="A50021"/>
              </a:buClr>
              <a:buFont typeface="Wingdings" panose="05000000000000000000" pitchFamily="2" charset="2"/>
              <a:buChar char="n"/>
            </a:pPr>
            <a:r>
              <a:rPr lang="de-DE" altLang="de-DE" sz="2000" kern="1200" dirty="0" smtClean="0">
                <a:latin typeface="Arial" panose="020B0604020202020204" pitchFamily="34" charset="0"/>
                <a:ea typeface="ＭＳ Ｐゴシック" panose="020B0600070205080204" pitchFamily="34" charset="-128"/>
                <a:cs typeface="Arial" panose="020B0604020202020204" pitchFamily="34" charset="0"/>
              </a:rPr>
              <a:t>Bei der Feuerwehr KSF 3 des Typs ET (= Emergency Team)</a:t>
            </a:r>
            <a:endParaRPr lang="de-DE" altLang="de-DE" sz="2000" kern="1200" dirty="0">
              <a:latin typeface="Arial" panose="020B0604020202020204" pitchFamily="34" charset="0"/>
              <a:ea typeface="ＭＳ Ｐゴシック" panose="020B0600070205080204" pitchFamily="34" charset="-128"/>
              <a:cs typeface="Arial" panose="020B0604020202020204" pitchFamily="34" charset="0"/>
            </a:endParaRPr>
          </a:p>
          <a:p>
            <a:pPr marL="342900" lvl="1" indent="-342900">
              <a:buClr>
                <a:srgbClr val="A50021"/>
              </a:buClr>
              <a:buFont typeface="Wingdings" panose="05000000000000000000" pitchFamily="2" charset="2"/>
              <a:buChar char="n"/>
            </a:pPr>
            <a:r>
              <a:rPr lang="de-DE" altLang="de-DE" sz="2000" b="1" dirty="0" smtClean="0">
                <a:solidFill>
                  <a:srgbClr val="871D33"/>
                </a:solidFill>
                <a:latin typeface="Arial" panose="020B0604020202020204" pitchFamily="34" charset="0"/>
                <a:ea typeface="ＭＳ Ｐゴシック" panose="020B0600070205080204" pitchFamily="34" charset="-128"/>
                <a:cs typeface="Arial" panose="020B0604020202020204" pitchFamily="34" charset="0"/>
              </a:rPr>
              <a:t>Typ 1a-ET </a:t>
            </a:r>
            <a:r>
              <a:rPr lang="de-DE" altLang="de-DE" sz="2000" dirty="0" smtClean="0">
                <a:latin typeface="Arial" panose="020B0604020202020204" pitchFamily="34" charset="0"/>
                <a:ea typeface="ＭＳ Ｐゴシック" panose="020B0600070205080204" pitchFamily="34" charset="-128"/>
                <a:cs typeface="Arial" panose="020B0604020202020204" pitchFamily="34" charset="0"/>
              </a:rPr>
              <a:t>= Isoliergerät </a:t>
            </a:r>
            <a:r>
              <a:rPr lang="de-DE" altLang="de-DE" sz="2000" b="1" dirty="0" smtClean="0">
                <a:solidFill>
                  <a:srgbClr val="871D33"/>
                </a:solidFill>
                <a:latin typeface="Arial" panose="020B0604020202020204" pitchFamily="34" charset="0"/>
                <a:ea typeface="ＭＳ Ｐゴシック" panose="020B0600070205080204" pitchFamily="34" charset="-128"/>
                <a:cs typeface="Arial" panose="020B0604020202020204" pitchFamily="34" charset="0"/>
              </a:rPr>
              <a:t>innerhalb</a:t>
            </a:r>
            <a:r>
              <a:rPr lang="de-DE" altLang="de-DE" sz="2000" dirty="0" smtClean="0">
                <a:latin typeface="Arial" panose="020B0604020202020204" pitchFamily="34" charset="0"/>
                <a:ea typeface="ＭＳ Ｐゴシック" panose="020B0600070205080204" pitchFamily="34" charset="-128"/>
                <a:cs typeface="Arial" panose="020B0604020202020204" pitchFamily="34" charset="0"/>
              </a:rPr>
              <a:t> der KSF</a:t>
            </a:r>
          </a:p>
          <a:p>
            <a:pPr marL="342900" lvl="1" indent="-342900">
              <a:buClr>
                <a:srgbClr val="A50021"/>
              </a:buClr>
              <a:buFont typeface="Wingdings" panose="05000000000000000000" pitchFamily="2" charset="2"/>
              <a:buChar char="n"/>
            </a:pPr>
            <a:r>
              <a:rPr lang="de-DE" altLang="de-DE" sz="2000" b="1" dirty="0">
                <a:solidFill>
                  <a:srgbClr val="871D33"/>
                </a:solidFill>
                <a:latin typeface="Arial" panose="020B0604020202020204" pitchFamily="34" charset="0"/>
                <a:ea typeface="ＭＳ Ｐゴシック" panose="020B0600070205080204" pitchFamily="34" charset="-128"/>
                <a:cs typeface="Arial" panose="020B0604020202020204" pitchFamily="34" charset="0"/>
              </a:rPr>
              <a:t>Typ </a:t>
            </a:r>
            <a:r>
              <a:rPr lang="de-DE" altLang="de-DE" sz="2000" b="1" dirty="0" smtClean="0">
                <a:solidFill>
                  <a:srgbClr val="871D33"/>
                </a:solidFill>
                <a:latin typeface="Arial" panose="020B0604020202020204" pitchFamily="34" charset="0"/>
                <a:ea typeface="ＭＳ Ｐゴシック" panose="020B0600070205080204" pitchFamily="34" charset="-128"/>
                <a:cs typeface="Arial" panose="020B0604020202020204" pitchFamily="34" charset="0"/>
              </a:rPr>
              <a:t>1b-ET </a:t>
            </a:r>
            <a:r>
              <a:rPr lang="de-DE" altLang="de-DE" sz="2000" dirty="0">
                <a:latin typeface="Arial" panose="020B0604020202020204" pitchFamily="34" charset="0"/>
                <a:ea typeface="ＭＳ Ｐゴシック" panose="020B0600070205080204" pitchFamily="34" charset="-128"/>
                <a:cs typeface="Arial" panose="020B0604020202020204" pitchFamily="34" charset="0"/>
              </a:rPr>
              <a:t>= Isoliergerät </a:t>
            </a:r>
            <a:r>
              <a:rPr lang="de-DE" altLang="de-DE" sz="2000" b="1" dirty="0" smtClean="0">
                <a:solidFill>
                  <a:srgbClr val="871D33"/>
                </a:solidFill>
                <a:latin typeface="Arial" panose="020B0604020202020204" pitchFamily="34" charset="0"/>
                <a:ea typeface="ＭＳ Ｐゴシック" panose="020B0600070205080204" pitchFamily="34" charset="-128"/>
                <a:cs typeface="Arial" panose="020B0604020202020204" pitchFamily="34" charset="0"/>
              </a:rPr>
              <a:t>außerhalb</a:t>
            </a:r>
            <a:r>
              <a:rPr lang="de-DE" altLang="de-DE" sz="2000" dirty="0" smtClean="0">
                <a:latin typeface="Arial" panose="020B0604020202020204" pitchFamily="34" charset="0"/>
                <a:ea typeface="ＭＳ Ｐゴシック" panose="020B0600070205080204" pitchFamily="34" charset="-128"/>
                <a:cs typeface="Arial" panose="020B0604020202020204" pitchFamily="34" charset="0"/>
              </a:rPr>
              <a:t> </a:t>
            </a:r>
            <a:r>
              <a:rPr lang="de-DE" altLang="de-DE" sz="2000" dirty="0">
                <a:latin typeface="Arial" panose="020B0604020202020204" pitchFamily="34" charset="0"/>
                <a:ea typeface="ＭＳ Ｐゴシック" panose="020B0600070205080204" pitchFamily="34" charset="-128"/>
                <a:cs typeface="Arial" panose="020B0604020202020204" pitchFamily="34" charset="0"/>
              </a:rPr>
              <a:t>der KSF</a:t>
            </a: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7410" name="Titel 1"/>
          <p:cNvSpPr>
            <a:spLocks noGrp="1"/>
          </p:cNvSpPr>
          <p:nvPr>
            <p:ph type="title"/>
          </p:nvPr>
        </p:nvSpPr>
        <p:spPr/>
        <p:txBody>
          <a:bodyPr/>
          <a:lstStyle/>
          <a:p>
            <a:r>
              <a:rPr lang="de-DE" altLang="de-DE" sz="2200" cap="none" dirty="0" smtClean="0">
                <a:latin typeface="Arial" panose="020B0604020202020204" pitchFamily="34" charset="0"/>
                <a:ea typeface="ＭＳ Ｐゴシック" panose="020B0600070205080204" pitchFamily="34" charset="-128"/>
              </a:rPr>
              <a:t>Körperschutz Form 3</a:t>
            </a:r>
          </a:p>
        </p:txBody>
      </p:sp>
      <p:pic>
        <p:nvPicPr>
          <p:cNvPr id="7" name="Grafik 6" descr="C:\Users\philipp.kirscht\AppData\Local\Microsoft\Windows\INetCache\Content.Word\P1020563 Kopi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0633" y="2571750"/>
            <a:ext cx="1567493" cy="2256844"/>
          </a:xfrm>
          <a:prstGeom prst="rect">
            <a:avLst/>
          </a:prstGeom>
          <a:noFill/>
          <a:ln w="28575">
            <a:solidFill>
              <a:srgbClr val="A50021"/>
            </a:solidFill>
          </a:ln>
        </p:spPr>
      </p:pic>
      <p:pic>
        <p:nvPicPr>
          <p:cNvPr id="8" name="Grafik 7"/>
          <p:cNvPicPr/>
          <p:nvPr/>
        </p:nvPicPr>
        <p:blipFill>
          <a:blip r:embed="rId4" cstate="print">
            <a:extLst>
              <a:ext uri="{28A0092B-C50C-407E-A947-70E740481C1C}">
                <a14:useLocalDpi xmlns:a14="http://schemas.microsoft.com/office/drawing/2010/main" val="0"/>
              </a:ext>
            </a:extLst>
          </a:blip>
          <a:stretch>
            <a:fillRect/>
          </a:stretch>
        </p:blipFill>
        <p:spPr>
          <a:xfrm>
            <a:off x="4716017" y="2571750"/>
            <a:ext cx="792088" cy="2247557"/>
          </a:xfrm>
          <a:prstGeom prst="rect">
            <a:avLst/>
          </a:prstGeom>
          <a:ln w="28575">
            <a:solidFill>
              <a:srgbClr val="A50021"/>
            </a:solidFill>
          </a:ln>
        </p:spPr>
      </p:pic>
    </p:spTree>
    <p:extLst>
      <p:ext uri="{BB962C8B-B14F-4D97-AF65-F5344CB8AC3E}">
        <p14:creationId xmlns:p14="http://schemas.microsoft.com/office/powerpoint/2010/main" val="1557608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2"/>
          <p:cNvSpPr>
            <a:spLocks noGrp="1"/>
          </p:cNvSpPr>
          <p:nvPr>
            <p:ph idx="1"/>
          </p:nvPr>
        </p:nvSpPr>
        <p:spPr>
          <a:xfrm>
            <a:off x="685801" y="1491630"/>
            <a:ext cx="6046439" cy="3430191"/>
          </a:xfrm>
        </p:spPr>
        <p:txBody>
          <a:bodyPr/>
          <a:lstStyle/>
          <a:p>
            <a:pPr marL="342900" lvl="1" indent="-342900">
              <a:buClr>
                <a:srgbClr val="A50021"/>
              </a:buClr>
              <a:buFont typeface="Wingdings" panose="05000000000000000000" pitchFamily="2" charset="2"/>
              <a:buChar char="n"/>
            </a:pPr>
            <a:r>
              <a:rPr lang="de-DE" altLang="de-DE" sz="1800" dirty="0" smtClean="0">
                <a:latin typeface="Arial" panose="020B0604020202020204" pitchFamily="34" charset="0"/>
                <a:ea typeface="ＭＳ Ｐゴシック" panose="020B0600070205080204" pitchFamily="34" charset="-128"/>
                <a:cs typeface="Arial" panose="020B0604020202020204" pitchFamily="34" charset="0"/>
              </a:rPr>
              <a:t>KSF 3 schützt gegen Permeation von Chemikalien an:</a:t>
            </a:r>
          </a:p>
          <a:p>
            <a:pPr marL="614357" lvl="2" indent="-342900">
              <a:buClr>
                <a:srgbClr val="A50021"/>
              </a:buClr>
              <a:buFont typeface="Wingdings" panose="05000000000000000000" pitchFamily="2" charset="2"/>
              <a:buChar char="n"/>
            </a:pPr>
            <a:r>
              <a:rPr lang="de-DE" altLang="de-DE" sz="1800" dirty="0" smtClean="0">
                <a:latin typeface="Arial" panose="020B0604020202020204" pitchFamily="34" charset="0"/>
                <a:ea typeface="ＭＳ Ｐゴシック" panose="020B0600070205080204" pitchFamily="34" charset="-128"/>
                <a:cs typeface="Arial" panose="020B0604020202020204" pitchFamily="34" charset="0"/>
              </a:rPr>
              <a:t>Material </a:t>
            </a:r>
            <a:r>
              <a:rPr lang="de-DE" altLang="de-DE" sz="1800" dirty="0">
                <a:latin typeface="Arial" panose="020B0604020202020204" pitchFamily="34" charset="0"/>
                <a:ea typeface="ＭＳ Ｐゴシック" panose="020B0600070205080204" pitchFamily="34" charset="-128"/>
                <a:cs typeface="Arial" panose="020B0604020202020204" pitchFamily="34" charset="0"/>
              </a:rPr>
              <a:t>und Nähten von mind. </a:t>
            </a:r>
            <a:r>
              <a:rPr lang="de-DE" altLang="de-DE" sz="1800" b="1" dirty="0">
                <a:solidFill>
                  <a:srgbClr val="871D33"/>
                </a:solidFill>
                <a:latin typeface="Arial" panose="020B0604020202020204" pitchFamily="34" charset="0"/>
                <a:ea typeface="ＭＳ Ｐゴシック" panose="020B0600070205080204" pitchFamily="34" charset="-128"/>
                <a:cs typeface="Arial" panose="020B0604020202020204" pitchFamily="34" charset="0"/>
              </a:rPr>
              <a:t>30 min</a:t>
            </a:r>
          </a:p>
          <a:p>
            <a:pPr marL="614357" lvl="2" indent="-342900">
              <a:lnSpc>
                <a:spcPct val="100000"/>
              </a:lnSpc>
              <a:buClr>
                <a:srgbClr val="A50021"/>
              </a:buClr>
              <a:buFont typeface="Wingdings" panose="05000000000000000000" pitchFamily="2" charset="2"/>
              <a:buChar char="n"/>
            </a:pPr>
            <a:r>
              <a:rPr lang="de-DE" altLang="de-DE" sz="1800" dirty="0" smtClean="0">
                <a:latin typeface="Arial" panose="020B0604020202020204" pitchFamily="34" charset="0"/>
                <a:ea typeface="ＭＳ Ｐゴシック" panose="020B0600070205080204" pitchFamily="34" charset="-128"/>
                <a:cs typeface="Arial" panose="020B0604020202020204" pitchFamily="34" charset="0"/>
              </a:rPr>
              <a:t>Verschlüsse </a:t>
            </a:r>
            <a:r>
              <a:rPr lang="de-DE" altLang="de-DE" sz="1800" dirty="0">
                <a:latin typeface="Arial" panose="020B0604020202020204" pitchFamily="34" charset="0"/>
                <a:ea typeface="ＭＳ Ｐゴシック" panose="020B0600070205080204" pitchFamily="34" charset="-128"/>
                <a:cs typeface="Arial" panose="020B0604020202020204" pitchFamily="34" charset="0"/>
              </a:rPr>
              <a:t>oder Verschlussbünden von mind. </a:t>
            </a:r>
            <a:r>
              <a:rPr lang="de-DE" altLang="de-DE" sz="1800" b="1" dirty="0">
                <a:solidFill>
                  <a:srgbClr val="871D33"/>
                </a:solidFill>
                <a:latin typeface="Arial" panose="020B0604020202020204" pitchFamily="34" charset="0"/>
                <a:ea typeface="ＭＳ Ｐゴシック" panose="020B0600070205080204" pitchFamily="34" charset="-128"/>
                <a:cs typeface="Arial" panose="020B0604020202020204" pitchFamily="34" charset="0"/>
              </a:rPr>
              <a:t>5 </a:t>
            </a:r>
            <a:r>
              <a:rPr lang="de-DE" altLang="de-DE" sz="1800" b="1" dirty="0" smtClean="0">
                <a:solidFill>
                  <a:srgbClr val="871D33"/>
                </a:solidFill>
                <a:latin typeface="Arial" panose="020B0604020202020204" pitchFamily="34" charset="0"/>
                <a:ea typeface="ＭＳ Ｐゴシック" panose="020B0600070205080204" pitchFamily="34" charset="-128"/>
                <a:cs typeface="Arial" panose="020B0604020202020204" pitchFamily="34" charset="0"/>
              </a:rPr>
              <a:t>min</a:t>
            </a:r>
          </a:p>
          <a:p>
            <a:pPr marL="342900" lvl="1" indent="-342900">
              <a:lnSpc>
                <a:spcPct val="100000"/>
              </a:lnSpc>
              <a:buClr>
                <a:srgbClr val="A50021"/>
              </a:buClr>
              <a:buFont typeface="Wingdings" panose="05000000000000000000" pitchFamily="2" charset="2"/>
              <a:buChar char="n"/>
            </a:pPr>
            <a:r>
              <a:rPr lang="de-DE" altLang="de-DE" sz="1800" dirty="0" smtClean="0">
                <a:latin typeface="Arial" panose="020B0604020202020204" pitchFamily="34" charset="0"/>
                <a:ea typeface="ＭＳ Ｐゴシック" panose="020B0600070205080204" pitchFamily="34" charset="-128"/>
                <a:cs typeface="Arial" panose="020B0604020202020204" pitchFamily="34" charset="0"/>
              </a:rPr>
              <a:t>Schutzwirkung der einzelnen Schichten:</a:t>
            </a:r>
          </a:p>
          <a:p>
            <a:pPr marL="614357" lvl="2" indent="-342900">
              <a:buClr>
                <a:srgbClr val="A50021"/>
              </a:buClr>
              <a:buFont typeface="Wingdings" panose="05000000000000000000" pitchFamily="2" charset="2"/>
              <a:buChar char="n"/>
            </a:pPr>
            <a:r>
              <a:rPr lang="de-DE" altLang="de-DE" sz="1800" b="1" dirty="0" smtClean="0">
                <a:solidFill>
                  <a:srgbClr val="871D33"/>
                </a:solidFill>
                <a:latin typeface="Arial" panose="020B0604020202020204" pitchFamily="34" charset="0"/>
                <a:ea typeface="ＭＳ Ｐゴシック" panose="020B0600070205080204" pitchFamily="34" charset="-128"/>
                <a:cs typeface="Arial" panose="020B0604020202020204" pitchFamily="34" charset="0"/>
              </a:rPr>
              <a:t>Außenseite</a:t>
            </a:r>
            <a:r>
              <a:rPr lang="de-DE" altLang="de-DE" sz="1800" dirty="0" smtClean="0">
                <a:latin typeface="Arial" panose="020B0604020202020204" pitchFamily="34" charset="0"/>
                <a:ea typeface="ＭＳ Ｐゴシック" panose="020B0600070205080204" pitchFamily="34" charset="-128"/>
                <a:cs typeface="Arial" panose="020B0604020202020204" pitchFamily="34" charset="0"/>
              </a:rPr>
              <a:t> </a:t>
            </a:r>
            <a:r>
              <a:rPr lang="de-DE" altLang="de-DE" sz="1800" dirty="0">
                <a:latin typeface="Arial" panose="020B0604020202020204" pitchFamily="34" charset="0"/>
                <a:ea typeface="ＭＳ Ｐゴシック" panose="020B0600070205080204" pitchFamily="34" charset="-128"/>
                <a:cs typeface="Arial" panose="020B0604020202020204" pitchFamily="34" charset="0"/>
              </a:rPr>
              <a:t>= Säuren- und Laugenbeständigkeit (gute Beständigkeit gegen Chemikalien)</a:t>
            </a:r>
          </a:p>
          <a:p>
            <a:pPr marL="614357" lvl="2" indent="-342900">
              <a:buClr>
                <a:srgbClr val="A50021"/>
              </a:buClr>
              <a:buFont typeface="Wingdings" panose="05000000000000000000" pitchFamily="2" charset="2"/>
              <a:buChar char="n"/>
            </a:pPr>
            <a:r>
              <a:rPr lang="de-DE" altLang="de-DE" sz="1800" b="1" dirty="0" smtClean="0">
                <a:solidFill>
                  <a:srgbClr val="871D33"/>
                </a:solidFill>
                <a:latin typeface="Arial" panose="020B0604020202020204" pitchFamily="34" charset="0"/>
                <a:ea typeface="ＭＳ Ｐゴシック" panose="020B0600070205080204" pitchFamily="34" charset="-128"/>
                <a:cs typeface="Arial" panose="020B0604020202020204" pitchFamily="34" charset="0"/>
              </a:rPr>
              <a:t>Mittelschicht</a:t>
            </a:r>
            <a:r>
              <a:rPr lang="de-DE" altLang="de-DE" sz="1800" dirty="0" smtClean="0">
                <a:latin typeface="Arial" panose="020B0604020202020204" pitchFamily="34" charset="0"/>
                <a:ea typeface="ＭＳ Ｐゴシック" panose="020B0600070205080204" pitchFamily="34" charset="-128"/>
                <a:cs typeface="Arial" panose="020B0604020202020204" pitchFamily="34" charset="0"/>
              </a:rPr>
              <a:t> </a:t>
            </a:r>
            <a:r>
              <a:rPr lang="de-DE" altLang="de-DE" sz="1800" dirty="0">
                <a:latin typeface="Arial" panose="020B0604020202020204" pitchFamily="34" charset="0"/>
                <a:ea typeface="ＭＳ Ｐゴシック" panose="020B0600070205080204" pitchFamily="34" charset="-128"/>
                <a:cs typeface="Arial" panose="020B0604020202020204" pitchFamily="34" charset="0"/>
              </a:rPr>
              <a:t>= Reißfestigkeit (Verbund zwischen Innen- und Außenschicht)</a:t>
            </a:r>
          </a:p>
          <a:p>
            <a:pPr marL="614357" lvl="2" indent="-342900">
              <a:buClr>
                <a:srgbClr val="A50021"/>
              </a:buClr>
              <a:buFont typeface="Wingdings" panose="05000000000000000000" pitchFamily="2" charset="2"/>
              <a:buChar char="n"/>
            </a:pPr>
            <a:r>
              <a:rPr lang="de-DE" altLang="de-DE" sz="1800" b="1" dirty="0" smtClean="0">
                <a:solidFill>
                  <a:srgbClr val="871D33"/>
                </a:solidFill>
                <a:latin typeface="Arial" panose="020B0604020202020204" pitchFamily="34" charset="0"/>
                <a:ea typeface="ＭＳ Ｐゴシック" panose="020B0600070205080204" pitchFamily="34" charset="-128"/>
                <a:cs typeface="Arial" panose="020B0604020202020204" pitchFamily="34" charset="0"/>
              </a:rPr>
              <a:t>Innenschicht</a:t>
            </a:r>
            <a:r>
              <a:rPr lang="de-DE" altLang="de-DE" sz="1800" dirty="0" smtClean="0">
                <a:latin typeface="Arial" panose="020B0604020202020204" pitchFamily="34" charset="0"/>
                <a:ea typeface="ＭＳ Ｐゴシック" panose="020B0600070205080204" pitchFamily="34" charset="-128"/>
                <a:cs typeface="Arial" panose="020B0604020202020204" pitchFamily="34" charset="0"/>
              </a:rPr>
              <a:t> </a:t>
            </a:r>
            <a:r>
              <a:rPr lang="de-DE" altLang="de-DE" sz="1800" dirty="0">
                <a:latin typeface="Arial" panose="020B0604020202020204" pitchFamily="34" charset="0"/>
                <a:ea typeface="ＭＳ Ｐゴシック" panose="020B0600070205080204" pitchFamily="34" charset="-128"/>
                <a:cs typeface="Arial" panose="020B0604020202020204" pitchFamily="34" charset="0"/>
              </a:rPr>
              <a:t>= Gasdichtheit</a:t>
            </a:r>
          </a:p>
          <a:p>
            <a:pPr marL="614357" lvl="2" indent="-342900">
              <a:buClr>
                <a:srgbClr val="A50021"/>
              </a:buClr>
              <a:buFont typeface="Wingdings" panose="05000000000000000000" pitchFamily="2" charset="2"/>
              <a:buChar char="n"/>
            </a:pPr>
            <a:endParaRPr lang="de-DE" altLang="de-DE" sz="2000"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7410" name="Titel 1"/>
          <p:cNvSpPr>
            <a:spLocks noGrp="1"/>
          </p:cNvSpPr>
          <p:nvPr>
            <p:ph type="title"/>
          </p:nvPr>
        </p:nvSpPr>
        <p:spPr/>
        <p:txBody>
          <a:bodyPr/>
          <a:lstStyle/>
          <a:p>
            <a:r>
              <a:rPr lang="de-DE" altLang="de-DE" sz="2200" cap="none" dirty="0" smtClean="0">
                <a:latin typeface="Arial" panose="020B0604020202020204" pitchFamily="34" charset="0"/>
                <a:ea typeface="ＭＳ Ｐゴシック" panose="020B0600070205080204" pitchFamily="34" charset="-128"/>
              </a:rPr>
              <a:t>Körperschutz Form 3</a:t>
            </a:r>
          </a:p>
        </p:txBody>
      </p:sp>
      <p:pic>
        <p:nvPicPr>
          <p:cNvPr id="6" name="Grafik 5"/>
          <p:cNvPicPr/>
          <p:nvPr/>
        </p:nvPicPr>
        <p:blipFill>
          <a:blip r:embed="rId3">
            <a:extLst>
              <a:ext uri="{28A0092B-C50C-407E-A947-70E740481C1C}">
                <a14:useLocalDpi xmlns:a14="http://schemas.microsoft.com/office/drawing/2010/main" val="0"/>
              </a:ext>
            </a:extLst>
          </a:blip>
          <a:stretch>
            <a:fillRect/>
          </a:stretch>
        </p:blipFill>
        <p:spPr>
          <a:xfrm>
            <a:off x="6524626" y="2931790"/>
            <a:ext cx="2376264" cy="1631444"/>
          </a:xfrm>
          <a:prstGeom prst="rect">
            <a:avLst/>
          </a:prstGeom>
          <a:ln w="28575">
            <a:solidFill>
              <a:srgbClr val="A50021"/>
            </a:solidFill>
          </a:ln>
        </p:spPr>
      </p:pic>
    </p:spTree>
    <p:extLst>
      <p:ext uri="{BB962C8B-B14F-4D97-AF65-F5344CB8AC3E}">
        <p14:creationId xmlns:p14="http://schemas.microsoft.com/office/powerpoint/2010/main" val="1793327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altLang="de-DE" sz="2200" cap="none" dirty="0" smtClean="0">
                <a:latin typeface="Arial" panose="020B0604020202020204" pitchFamily="34" charset="0"/>
                <a:ea typeface="ＭＳ Ｐゴシック" panose="020B0600070205080204" pitchFamily="34" charset="-128"/>
              </a:rPr>
              <a:t>Warum sind Körperschutzformen notwendig?</a:t>
            </a:r>
          </a:p>
        </p:txBody>
      </p:sp>
      <p:sp>
        <p:nvSpPr>
          <p:cNvPr id="17411" name="Inhaltsplatzhalter 2"/>
          <p:cNvSpPr>
            <a:spLocks noGrp="1"/>
          </p:cNvSpPr>
          <p:nvPr>
            <p:ph idx="1"/>
          </p:nvPr>
        </p:nvSpPr>
        <p:spPr>
          <a:xfrm>
            <a:off x="685801" y="1563638"/>
            <a:ext cx="7774631" cy="3430191"/>
          </a:xfrm>
        </p:spPr>
        <p:txBody>
          <a:bodyPr/>
          <a:lstStyle/>
          <a:p>
            <a:pPr lvl="1"/>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Durch ABC-Gefahrstoffe Gefahren für:</a:t>
            </a:r>
          </a:p>
          <a:p>
            <a:pPr marL="342900" lvl="1" indent="-342900">
              <a:buFontTx/>
              <a:buChar char="-"/>
            </a:pPr>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Menschen</a:t>
            </a:r>
          </a:p>
          <a:p>
            <a:pPr marL="342900" lvl="1" indent="-342900">
              <a:buFontTx/>
              <a:buChar char="-"/>
            </a:pPr>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Tiere</a:t>
            </a:r>
          </a:p>
          <a:p>
            <a:pPr marL="342900" lvl="1" indent="-342900">
              <a:buFontTx/>
              <a:buChar char="-"/>
            </a:pPr>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Sachwerte</a:t>
            </a:r>
          </a:p>
          <a:p>
            <a:pPr marL="342900" lvl="1" indent="-342900">
              <a:buFontTx/>
              <a:buChar char="-"/>
            </a:pPr>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Umwelt</a:t>
            </a:r>
          </a:p>
          <a:p>
            <a:pPr marL="342900" lvl="1" indent="-342900">
              <a:buFontTx/>
              <a:buChar char="-"/>
            </a:pPr>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Einsatzkräfte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3"/>
          <p:cNvSpPr>
            <a:spLocks noGrp="1"/>
          </p:cNvSpPr>
          <p:nvPr>
            <p:ph type="title"/>
          </p:nvPr>
        </p:nvSpPr>
        <p:spPr>
          <a:xfrm>
            <a:off x="1660922" y="1944292"/>
            <a:ext cx="6007422" cy="1403747"/>
          </a:xfrm>
        </p:spPr>
        <p:txBody>
          <a:bodyPr/>
          <a:lstStyle/>
          <a:p>
            <a:pPr>
              <a:buFont typeface="+mj-lt" charset="0"/>
              <a:buNone/>
            </a:pPr>
            <a:r>
              <a:rPr altLang="de-DE" cap="none" dirty="0" smtClean="0">
                <a:latin typeface="Arial" panose="020B0604020202020204" pitchFamily="34" charset="0"/>
                <a:ea typeface="ＭＳ Ｐゴシック" panose="020B0600070205080204" pitchFamily="34" charset="-128"/>
                <a:cs typeface="Arial" panose="020B0604020202020204" pitchFamily="34" charset="0"/>
              </a:rPr>
              <a:t>1.4. Belastungen der Einsatzkraft unter CSA</a:t>
            </a:r>
            <a:br>
              <a:rPr altLang="de-DE" cap="none" dirty="0" smtClean="0">
                <a:latin typeface="Arial" panose="020B0604020202020204" pitchFamily="34" charset="0"/>
                <a:ea typeface="ＭＳ Ｐゴシック" panose="020B0600070205080204" pitchFamily="34" charset="-128"/>
                <a:cs typeface="Arial" panose="020B0604020202020204" pitchFamily="34" charset="0"/>
              </a:rPr>
            </a:br>
            <a:r>
              <a:rPr lang="de-DE" altLang="de-DE" cap="none" dirty="0">
                <a:latin typeface="Arial" panose="020B0604020202020204" pitchFamily="34" charset="0"/>
                <a:ea typeface="ＭＳ Ｐゴシック" panose="020B0600070205080204" pitchFamily="34" charset="-128"/>
                <a:cs typeface="Arial" panose="020B0604020202020204" pitchFamily="34" charset="0"/>
              </a:rPr>
              <a:t/>
            </a:r>
            <a:br>
              <a:rPr lang="de-DE" altLang="de-DE" cap="none" dirty="0">
                <a:latin typeface="Arial" panose="020B0604020202020204" pitchFamily="34" charset="0"/>
                <a:ea typeface="ＭＳ Ｐゴシック" panose="020B0600070205080204" pitchFamily="34" charset="-128"/>
                <a:cs typeface="Arial" panose="020B0604020202020204" pitchFamily="34" charset="0"/>
              </a:rPr>
            </a:br>
            <a:r>
              <a:rPr lang="de-DE" altLang="de-DE" cap="none" dirty="0" smtClean="0">
                <a:latin typeface="Arial" panose="020B0604020202020204" pitchFamily="34" charset="0"/>
                <a:ea typeface="ＭＳ Ｐゴシック" panose="020B0600070205080204" pitchFamily="34" charset="-128"/>
                <a:cs typeface="Arial" panose="020B0604020202020204" pitchFamily="34" charset="0"/>
              </a:rPr>
              <a:t>    </a:t>
            </a:r>
            <a:endParaRPr altLang="de-DE" cap="none"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53527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2"/>
          <p:cNvSpPr>
            <a:spLocks noGrp="1"/>
          </p:cNvSpPr>
          <p:nvPr>
            <p:ph idx="1"/>
          </p:nvPr>
        </p:nvSpPr>
        <p:spPr>
          <a:xfrm>
            <a:off x="685801" y="1491630"/>
            <a:ext cx="6046439" cy="3430191"/>
          </a:xfrm>
        </p:spPr>
        <p:txBody>
          <a:bodyPr/>
          <a:lstStyle/>
          <a:p>
            <a:pPr marL="271457" lvl="2" indent="0">
              <a:buClr>
                <a:srgbClr val="A50021"/>
              </a:buClr>
              <a:buNone/>
            </a:pPr>
            <a:endParaRPr lang="de-DE" altLang="de-DE" sz="2000"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7410" name="Titel 1"/>
          <p:cNvSpPr>
            <a:spLocks noGrp="1"/>
          </p:cNvSpPr>
          <p:nvPr>
            <p:ph type="title"/>
          </p:nvPr>
        </p:nvSpPr>
        <p:spPr/>
        <p:txBody>
          <a:bodyPr/>
          <a:lstStyle/>
          <a:p>
            <a:r>
              <a:rPr lang="de-DE" altLang="de-DE" sz="2200" cap="none" dirty="0" smtClean="0">
                <a:latin typeface="Arial" panose="020B0604020202020204" pitchFamily="34" charset="0"/>
                <a:ea typeface="ＭＳ Ｐゴシック" panose="020B0600070205080204" pitchFamily="34" charset="-128"/>
              </a:rPr>
              <a:t>Belastungen unter KSF</a:t>
            </a:r>
          </a:p>
        </p:txBody>
      </p:sp>
      <p:pic>
        <p:nvPicPr>
          <p:cNvPr id="5" name="Grafik 4" descr="H:\ABC\K-CSA\Belastungen.png"/>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483343"/>
            <a:ext cx="6120680" cy="2808312"/>
          </a:xfrm>
          <a:prstGeom prst="rect">
            <a:avLst/>
          </a:prstGeom>
          <a:noFill/>
          <a:ln w="28575">
            <a:solidFill>
              <a:srgbClr val="A50021"/>
            </a:solidFill>
          </a:ln>
        </p:spPr>
      </p:pic>
      <p:sp>
        <p:nvSpPr>
          <p:cNvPr id="2" name="Textfeld 1"/>
          <p:cNvSpPr txBox="1"/>
          <p:nvPr/>
        </p:nvSpPr>
        <p:spPr>
          <a:xfrm>
            <a:off x="1549508" y="4422072"/>
            <a:ext cx="6261007" cy="369332"/>
          </a:xfrm>
          <a:prstGeom prst="rect">
            <a:avLst/>
          </a:prstGeom>
          <a:solidFill>
            <a:srgbClr val="871D33"/>
          </a:solidFill>
        </p:spPr>
        <p:txBody>
          <a:bodyPr wrap="square" rtlCol="0">
            <a:spAutoFit/>
          </a:bodyPr>
          <a:lstStyle/>
          <a:p>
            <a:pPr algn="ctr"/>
            <a:r>
              <a:rPr lang="de-DE" sz="1800" b="1" dirty="0">
                <a:solidFill>
                  <a:schemeClr val="bg1"/>
                </a:solidFill>
                <a:ea typeface="Calibri" panose="020F0502020204030204" pitchFamily="34" charset="0"/>
                <a:cs typeface="Times New Roman" panose="02020603050405020304" pitchFamily="18" charset="0"/>
              </a:rPr>
              <a:t>Einsatz unter CSA führt zur Erhöhung der </a:t>
            </a:r>
            <a:r>
              <a:rPr lang="de-DE" sz="1800" b="1" dirty="0" smtClean="0">
                <a:solidFill>
                  <a:schemeClr val="bg1"/>
                </a:solidFill>
                <a:ea typeface="Calibri" panose="020F0502020204030204" pitchFamily="34" charset="0"/>
                <a:cs typeface="Times New Roman" panose="02020603050405020304" pitchFamily="18" charset="0"/>
              </a:rPr>
              <a:t>Belastung</a:t>
            </a:r>
            <a:endParaRPr lang="de-DE"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0531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3"/>
          <p:cNvSpPr>
            <a:spLocks noGrp="1"/>
          </p:cNvSpPr>
          <p:nvPr>
            <p:ph type="title"/>
          </p:nvPr>
        </p:nvSpPr>
        <p:spPr>
          <a:xfrm>
            <a:off x="1660922" y="1944292"/>
            <a:ext cx="6007422" cy="1403747"/>
          </a:xfrm>
        </p:spPr>
        <p:txBody>
          <a:bodyPr/>
          <a:lstStyle/>
          <a:p>
            <a:pPr>
              <a:buFont typeface="+mj-lt" charset="0"/>
              <a:buNone/>
            </a:pPr>
            <a:r>
              <a:rPr altLang="de-DE" cap="none" dirty="0" smtClean="0">
                <a:latin typeface="Arial" panose="020B0604020202020204" pitchFamily="34" charset="0"/>
                <a:ea typeface="ＭＳ Ｐゴシック" panose="020B0600070205080204" pitchFamily="34" charset="-128"/>
                <a:cs typeface="Arial" panose="020B0604020202020204" pitchFamily="34" charset="0"/>
              </a:rPr>
              <a:t>1.5. Auswahlkriterien für eine KSF</a:t>
            </a:r>
            <a:br>
              <a:rPr altLang="de-DE" cap="none" dirty="0" smtClean="0">
                <a:latin typeface="Arial" panose="020B0604020202020204" pitchFamily="34" charset="0"/>
                <a:ea typeface="ＭＳ Ｐゴシック" panose="020B0600070205080204" pitchFamily="34" charset="-128"/>
                <a:cs typeface="Arial" panose="020B0604020202020204" pitchFamily="34" charset="0"/>
              </a:rPr>
            </a:br>
            <a:r>
              <a:rPr lang="de-DE" altLang="de-DE" cap="none" dirty="0">
                <a:latin typeface="Arial" panose="020B0604020202020204" pitchFamily="34" charset="0"/>
                <a:ea typeface="ＭＳ Ｐゴシック" panose="020B0600070205080204" pitchFamily="34" charset="-128"/>
                <a:cs typeface="Arial" panose="020B0604020202020204" pitchFamily="34" charset="0"/>
              </a:rPr>
              <a:t/>
            </a:r>
            <a:br>
              <a:rPr lang="de-DE" altLang="de-DE" cap="none" dirty="0">
                <a:latin typeface="Arial" panose="020B0604020202020204" pitchFamily="34" charset="0"/>
                <a:ea typeface="ＭＳ Ｐゴシック" panose="020B0600070205080204" pitchFamily="34" charset="-128"/>
                <a:cs typeface="Arial" panose="020B0604020202020204" pitchFamily="34" charset="0"/>
              </a:rPr>
            </a:br>
            <a:r>
              <a:rPr lang="de-DE" altLang="de-DE" cap="none" dirty="0" smtClean="0">
                <a:latin typeface="Arial" panose="020B0604020202020204" pitchFamily="34" charset="0"/>
                <a:ea typeface="ＭＳ Ｐゴシック" panose="020B0600070205080204" pitchFamily="34" charset="-128"/>
                <a:cs typeface="Arial" panose="020B0604020202020204" pitchFamily="34" charset="0"/>
              </a:rPr>
              <a:t>    </a:t>
            </a:r>
            <a:endParaRPr altLang="de-DE" cap="none"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48124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altLang="de-DE" sz="2200" cap="none" dirty="0" smtClean="0">
                <a:latin typeface="Arial" panose="020B0604020202020204" pitchFamily="34" charset="0"/>
                <a:ea typeface="ＭＳ Ｐゴシック" panose="020B0600070205080204" pitchFamily="34" charset="-128"/>
              </a:rPr>
              <a:t>Auswahlkriterien</a:t>
            </a:r>
          </a:p>
        </p:txBody>
      </p:sp>
      <p:sp>
        <p:nvSpPr>
          <p:cNvPr id="17411" name="Inhaltsplatzhalter 2"/>
          <p:cNvSpPr>
            <a:spLocks noGrp="1"/>
          </p:cNvSpPr>
          <p:nvPr>
            <p:ph idx="1"/>
          </p:nvPr>
        </p:nvSpPr>
        <p:spPr>
          <a:xfrm>
            <a:off x="685801" y="1563638"/>
            <a:ext cx="7774631" cy="3430191"/>
          </a:xfrm>
        </p:spPr>
        <p:txBody>
          <a:bodyPr/>
          <a:lstStyle/>
          <a:p>
            <a:pPr lvl="1">
              <a:lnSpc>
                <a:spcPct val="200000"/>
              </a:lnSpc>
            </a:pPr>
            <a:r>
              <a:rPr lang="de-DE" altLang="de-DE" sz="2000" kern="1200" dirty="0" smtClean="0">
                <a:latin typeface="Arial" panose="020B0604020202020204" pitchFamily="34" charset="0"/>
                <a:ea typeface="ＭＳ Ｐゴシック" panose="020B0600070205080204" pitchFamily="34" charset="-128"/>
                <a:cs typeface="Arial" panose="020B0604020202020204" pitchFamily="34" charset="0"/>
              </a:rPr>
              <a:t>Auswahlkriterien für eine Körperschutz Form:</a:t>
            </a:r>
            <a:endParaRPr lang="de-DE" altLang="de-DE" sz="2000" kern="1200" dirty="0">
              <a:latin typeface="Arial" panose="020B0604020202020204" pitchFamily="34" charset="0"/>
              <a:ea typeface="ＭＳ Ｐゴシック" panose="020B0600070205080204" pitchFamily="34" charset="-128"/>
              <a:cs typeface="Arial" panose="020B0604020202020204" pitchFamily="34" charset="0"/>
            </a:endParaRPr>
          </a:p>
          <a:p>
            <a:pPr marL="342900" lvl="1" indent="-342900">
              <a:lnSpc>
                <a:spcPct val="200000"/>
              </a:lnSpc>
              <a:buClr>
                <a:srgbClr val="A50021"/>
              </a:buClr>
              <a:buFont typeface="Wingdings" panose="05000000000000000000" pitchFamily="2" charset="2"/>
              <a:buChar char=""/>
            </a:pPr>
            <a:r>
              <a:rPr lang="de-DE" altLang="de-DE" sz="2000" kern="1200" dirty="0" smtClean="0">
                <a:latin typeface="Arial" panose="020B0604020202020204" pitchFamily="34" charset="0"/>
                <a:ea typeface="ＭＳ Ｐゴシック" panose="020B0600070205080204" pitchFamily="34" charset="-128"/>
                <a:cs typeface="Arial" panose="020B0604020202020204" pitchFamily="34" charset="0"/>
              </a:rPr>
              <a:t>Aggregatzustand und Konzentration bzw. Art der Chemikalien</a:t>
            </a:r>
          </a:p>
          <a:p>
            <a:pPr marL="342900" lvl="1" indent="-342900">
              <a:lnSpc>
                <a:spcPct val="200000"/>
              </a:lnSpc>
              <a:buClr>
                <a:srgbClr val="A50021"/>
              </a:buClr>
              <a:buFont typeface="Wingdings" panose="05000000000000000000" pitchFamily="2" charset="2"/>
              <a:buChar char=""/>
            </a:pPr>
            <a:r>
              <a:rPr lang="de-DE" altLang="de-DE" sz="2000" kern="1200" dirty="0" smtClean="0">
                <a:latin typeface="Arial" panose="020B0604020202020204" pitchFamily="34" charset="0"/>
                <a:ea typeface="ＭＳ Ｐゴシック" panose="020B0600070205080204" pitchFamily="34" charset="-128"/>
                <a:cs typeface="Arial" panose="020B0604020202020204" pitchFamily="34" charset="0"/>
              </a:rPr>
              <a:t>Mechanische Beanspruchung</a:t>
            </a:r>
          </a:p>
          <a:p>
            <a:pPr marL="342900" lvl="1" indent="-342900">
              <a:lnSpc>
                <a:spcPct val="200000"/>
              </a:lnSpc>
              <a:buClr>
                <a:srgbClr val="A50021"/>
              </a:buClr>
              <a:buFont typeface="Wingdings" panose="05000000000000000000" pitchFamily="2" charset="2"/>
              <a:buChar char=""/>
            </a:pPr>
            <a:r>
              <a:rPr lang="de-DE" altLang="de-DE" sz="2000" kern="1200" dirty="0" smtClean="0">
                <a:latin typeface="Arial" panose="020B0604020202020204" pitchFamily="34" charset="0"/>
                <a:ea typeface="ＭＳ Ｐゴシック" panose="020B0600070205080204" pitchFamily="34" charset="-128"/>
                <a:cs typeface="Arial" panose="020B0604020202020204" pitchFamily="34" charset="0"/>
              </a:rPr>
              <a:t>Einsatzhäufigkeit</a:t>
            </a:r>
            <a:endParaRPr lang="de-DE" altLang="de-DE" sz="2000" kern="1200" dirty="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sz="2000"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sz="20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79829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altLang="de-DE" sz="2200" cap="none" dirty="0" smtClean="0">
                <a:latin typeface="Arial" panose="020B0604020202020204" pitchFamily="34" charset="0"/>
                <a:ea typeface="ＭＳ Ｐゴシック" panose="020B0600070205080204" pitchFamily="34" charset="-128"/>
              </a:rPr>
              <a:t>Warum sind Körperschutzformen notwendig?</a:t>
            </a:r>
          </a:p>
        </p:txBody>
      </p:sp>
      <p:sp>
        <p:nvSpPr>
          <p:cNvPr id="17411" name="Inhaltsplatzhalter 2"/>
          <p:cNvSpPr>
            <a:spLocks noGrp="1"/>
          </p:cNvSpPr>
          <p:nvPr>
            <p:ph idx="1"/>
          </p:nvPr>
        </p:nvSpPr>
        <p:spPr>
          <a:xfrm>
            <a:off x="685801" y="1347614"/>
            <a:ext cx="7774631" cy="3430191"/>
          </a:xfrm>
        </p:spPr>
        <p:txBody>
          <a:bodyPr/>
          <a:lstStyle/>
          <a:p>
            <a:pPr lvl="1"/>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Körperschutzformen (KSF) sollen Schutz bieten vor:</a:t>
            </a:r>
          </a:p>
          <a:p>
            <a:pPr lvl="1"/>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Kontamination			Inkorporation</a:t>
            </a:r>
          </a:p>
        </p:txBody>
      </p:sp>
      <p:pic>
        <p:nvPicPr>
          <p:cNvPr id="2" name="Grafik 1"/>
          <p:cNvPicPr>
            <a:picLocks noChangeAspect="1"/>
          </p:cNvPicPr>
          <p:nvPr/>
        </p:nvPicPr>
        <p:blipFill>
          <a:blip r:embed="rId3"/>
          <a:stretch>
            <a:fillRect/>
          </a:stretch>
        </p:blipFill>
        <p:spPr>
          <a:xfrm>
            <a:off x="4142185" y="2242245"/>
            <a:ext cx="3496485" cy="2499742"/>
          </a:xfrm>
          <a:prstGeom prst="rect">
            <a:avLst/>
          </a:prstGeom>
        </p:spPr>
      </p:pic>
      <p:pic>
        <p:nvPicPr>
          <p:cNvPr id="3" name="Grafik 2"/>
          <p:cNvPicPr>
            <a:picLocks noChangeAspect="1"/>
          </p:cNvPicPr>
          <p:nvPr/>
        </p:nvPicPr>
        <p:blipFill>
          <a:blip r:embed="rId4"/>
          <a:stretch>
            <a:fillRect/>
          </a:stretch>
        </p:blipFill>
        <p:spPr>
          <a:xfrm>
            <a:off x="467544" y="2270914"/>
            <a:ext cx="3456384" cy="2471073"/>
          </a:xfrm>
          <a:prstGeom prst="rect">
            <a:avLst/>
          </a:prstGeom>
        </p:spPr>
      </p:pic>
    </p:spTree>
    <p:extLst>
      <p:ext uri="{BB962C8B-B14F-4D97-AF65-F5344CB8AC3E}">
        <p14:creationId xmlns:p14="http://schemas.microsoft.com/office/powerpoint/2010/main" val="2674783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altLang="de-DE" sz="2200" cap="none" dirty="0" smtClean="0">
                <a:latin typeface="Arial" panose="020B0604020202020204" pitchFamily="34" charset="0"/>
                <a:ea typeface="ＭＳ Ｐゴシック" panose="020B0600070205080204" pitchFamily="34" charset="-128"/>
              </a:rPr>
              <a:t>Warum sind Körperschutzformen notwendig?</a:t>
            </a:r>
          </a:p>
        </p:txBody>
      </p:sp>
      <p:sp>
        <p:nvSpPr>
          <p:cNvPr id="17411" name="Inhaltsplatzhalter 2"/>
          <p:cNvSpPr>
            <a:spLocks noGrp="1"/>
          </p:cNvSpPr>
          <p:nvPr>
            <p:ph idx="1"/>
          </p:nvPr>
        </p:nvSpPr>
        <p:spPr>
          <a:xfrm>
            <a:off x="685801" y="1347614"/>
            <a:ext cx="7774631" cy="3430191"/>
          </a:xfrm>
        </p:spPr>
        <p:txBody>
          <a:bodyPr/>
          <a:lstStyle/>
          <a:p>
            <a:pPr lvl="1"/>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Welche Möglichkeit besteht zum Schutz gegen Inkorporation</a:t>
            </a:r>
          </a:p>
        </p:txBody>
      </p:sp>
      <p:pic>
        <p:nvPicPr>
          <p:cNvPr id="2" name="Grafik 1"/>
          <p:cNvPicPr>
            <a:picLocks noChangeAspect="1"/>
          </p:cNvPicPr>
          <p:nvPr/>
        </p:nvPicPr>
        <p:blipFill>
          <a:blip r:embed="rId3"/>
          <a:stretch>
            <a:fillRect/>
          </a:stretch>
        </p:blipFill>
        <p:spPr>
          <a:xfrm>
            <a:off x="395536" y="2067694"/>
            <a:ext cx="3096344" cy="2213669"/>
          </a:xfrm>
          <a:prstGeom prst="rect">
            <a:avLst/>
          </a:prstGeom>
        </p:spPr>
      </p:pic>
      <p:cxnSp>
        <p:nvCxnSpPr>
          <p:cNvPr id="6" name="Gerade Verbindung mit Pfeil 5"/>
          <p:cNvCxnSpPr/>
          <p:nvPr/>
        </p:nvCxnSpPr>
        <p:spPr bwMode="auto">
          <a:xfrm>
            <a:off x="4022612" y="3050104"/>
            <a:ext cx="1584176" cy="0"/>
          </a:xfrm>
          <a:prstGeom prst="straightConnector1">
            <a:avLst/>
          </a:prstGeom>
          <a:solidFill>
            <a:schemeClr val="accent1"/>
          </a:solidFill>
          <a:ln w="38100" cap="flat" cmpd="sng" algn="ctr">
            <a:solidFill>
              <a:srgbClr val="871D33"/>
            </a:solidFill>
            <a:prstDash val="solid"/>
            <a:round/>
            <a:headEnd type="none" w="med" len="med"/>
            <a:tailEnd type="triangle"/>
          </a:ln>
          <a:effectLst/>
        </p:spPr>
      </p:cxnSp>
      <p:sp>
        <p:nvSpPr>
          <p:cNvPr id="7" name="Textfeld 6"/>
          <p:cNvSpPr txBox="1"/>
          <p:nvPr/>
        </p:nvSpPr>
        <p:spPr>
          <a:xfrm>
            <a:off x="3987724" y="2617042"/>
            <a:ext cx="1800200" cy="415498"/>
          </a:xfrm>
          <a:prstGeom prst="rect">
            <a:avLst/>
          </a:prstGeom>
          <a:noFill/>
        </p:spPr>
        <p:txBody>
          <a:bodyPr wrap="square" rtlCol="0">
            <a:spAutoFit/>
          </a:bodyPr>
          <a:lstStyle/>
          <a:p>
            <a:r>
              <a:rPr lang="de-DE" sz="2100" dirty="0">
                <a:cs typeface="Arial" panose="020B0604020202020204" pitchFamily="34" charset="0"/>
              </a:rPr>
              <a:t>Atemschutz</a:t>
            </a:r>
          </a:p>
        </p:txBody>
      </p:sp>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835" y="1851670"/>
            <a:ext cx="1128842" cy="2926135"/>
          </a:xfrm>
          <a:prstGeom prst="rect">
            <a:avLst/>
          </a:prstGeom>
        </p:spPr>
      </p:pic>
    </p:spTree>
    <p:extLst>
      <p:ext uri="{BB962C8B-B14F-4D97-AF65-F5344CB8AC3E}">
        <p14:creationId xmlns:p14="http://schemas.microsoft.com/office/powerpoint/2010/main" val="3021530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2"/>
          <p:cNvSpPr>
            <a:spLocks noGrp="1"/>
          </p:cNvSpPr>
          <p:nvPr>
            <p:ph idx="1"/>
          </p:nvPr>
        </p:nvSpPr>
        <p:spPr>
          <a:xfrm>
            <a:off x="685801" y="1563638"/>
            <a:ext cx="7774631" cy="3430191"/>
          </a:xfrm>
        </p:spPr>
        <p:txBody>
          <a:bodyPr/>
          <a:lstStyle/>
          <a:p>
            <a:pPr lvl="1"/>
            <a:r>
              <a:rPr lang="de-DE" altLang="de-DE" dirty="0">
                <a:latin typeface="Arial" panose="020B0604020202020204" pitchFamily="34" charset="0"/>
                <a:ea typeface="ＭＳ Ｐゴシック" panose="020B0600070205080204" pitchFamily="34" charset="-128"/>
                <a:cs typeface="Arial" panose="020B0604020202020204" pitchFamily="34" charset="0"/>
              </a:rPr>
              <a:t>Wo gegen schützen </a:t>
            </a:r>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Körperschutzformen?</a:t>
            </a: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      Feststoffe		     Flüssigkeiten</a:t>
            </a:r>
            <a:r>
              <a:rPr lang="de-DE" altLang="de-DE" dirty="0">
                <a:latin typeface="Arial" panose="020B0604020202020204" pitchFamily="34" charset="0"/>
                <a:ea typeface="ＭＳ Ｐゴシック" panose="020B0600070205080204" pitchFamily="34" charset="-128"/>
                <a:cs typeface="Arial" panose="020B0604020202020204" pitchFamily="34" charset="0"/>
              </a:rPr>
              <a:t>	 </a:t>
            </a:r>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         Gase</a:t>
            </a: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7410" name="Titel 1"/>
          <p:cNvSpPr>
            <a:spLocks noGrp="1"/>
          </p:cNvSpPr>
          <p:nvPr>
            <p:ph type="title"/>
          </p:nvPr>
        </p:nvSpPr>
        <p:spPr/>
        <p:txBody>
          <a:bodyPr/>
          <a:lstStyle/>
          <a:p>
            <a:r>
              <a:rPr lang="de-DE" altLang="de-DE" sz="2200" cap="none" dirty="0" smtClean="0">
                <a:latin typeface="Arial" panose="020B0604020202020204" pitchFamily="34" charset="0"/>
                <a:ea typeface="ＭＳ Ｐゴシック" panose="020B0600070205080204" pitchFamily="34" charset="-128"/>
              </a:rPr>
              <a:t>Warum sind Körperschutzformen notwendig?</a:t>
            </a:r>
          </a:p>
        </p:txBody>
      </p:sp>
      <p:pic>
        <p:nvPicPr>
          <p:cNvPr id="3" name="Grafik 2"/>
          <p:cNvPicPr>
            <a:picLocks noChangeAspect="1"/>
          </p:cNvPicPr>
          <p:nvPr/>
        </p:nvPicPr>
        <p:blipFill>
          <a:blip r:embed="rId3"/>
          <a:stretch>
            <a:fillRect/>
          </a:stretch>
        </p:blipFill>
        <p:spPr>
          <a:xfrm>
            <a:off x="6156174" y="2791763"/>
            <a:ext cx="2231329" cy="1676545"/>
          </a:xfrm>
          <a:prstGeom prst="rect">
            <a:avLst/>
          </a:prstGeom>
        </p:spPr>
      </p:pic>
      <p:pic>
        <p:nvPicPr>
          <p:cNvPr id="4" name="Grafik 3"/>
          <p:cNvPicPr>
            <a:picLocks noChangeAspect="1"/>
          </p:cNvPicPr>
          <p:nvPr/>
        </p:nvPicPr>
        <p:blipFill>
          <a:blip r:embed="rId4"/>
          <a:stretch>
            <a:fillRect/>
          </a:stretch>
        </p:blipFill>
        <p:spPr>
          <a:xfrm>
            <a:off x="3320279" y="2797859"/>
            <a:ext cx="2505673" cy="1670449"/>
          </a:xfrm>
          <a:prstGeom prst="rect">
            <a:avLst/>
          </a:prstGeom>
        </p:spPr>
      </p:pic>
      <p:pic>
        <p:nvPicPr>
          <p:cNvPr id="5" name="Grafik 4"/>
          <p:cNvPicPr>
            <a:picLocks noChangeAspect="1"/>
          </p:cNvPicPr>
          <p:nvPr/>
        </p:nvPicPr>
        <p:blipFill>
          <a:blip r:embed="rId5"/>
          <a:stretch>
            <a:fillRect/>
          </a:stretch>
        </p:blipFill>
        <p:spPr>
          <a:xfrm>
            <a:off x="490480" y="2804511"/>
            <a:ext cx="2499577" cy="1670449"/>
          </a:xfrm>
          <a:prstGeom prst="rect">
            <a:avLst/>
          </a:prstGeom>
        </p:spPr>
      </p:pic>
    </p:spTree>
    <p:extLst>
      <p:ext uri="{BB962C8B-B14F-4D97-AF65-F5344CB8AC3E}">
        <p14:creationId xmlns:p14="http://schemas.microsoft.com/office/powerpoint/2010/main" val="1665933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3"/>
          <p:cNvSpPr>
            <a:spLocks noGrp="1"/>
          </p:cNvSpPr>
          <p:nvPr>
            <p:ph type="title"/>
          </p:nvPr>
        </p:nvSpPr>
        <p:spPr>
          <a:xfrm>
            <a:off x="1660922" y="1944292"/>
            <a:ext cx="5800725" cy="1403747"/>
          </a:xfrm>
        </p:spPr>
        <p:txBody>
          <a:bodyPr/>
          <a:lstStyle/>
          <a:p>
            <a:pPr>
              <a:buFont typeface="+mj-lt" charset="0"/>
              <a:buNone/>
            </a:pPr>
            <a:r>
              <a:rPr altLang="de-DE" cap="none" dirty="0" smtClean="0">
                <a:latin typeface="Arial" panose="020B0604020202020204" pitchFamily="34" charset="0"/>
                <a:ea typeface="ＭＳ Ｐゴシック" panose="020B0600070205080204" pitchFamily="34" charset="-128"/>
                <a:cs typeface="Arial" panose="020B0604020202020204" pitchFamily="34" charset="0"/>
              </a:rPr>
              <a:t>1.1. Körperschutz Form 1</a:t>
            </a:r>
            <a:endParaRPr altLang="de-DE" cap="none"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198103" y="2813471"/>
            <a:ext cx="2231329" cy="1676545"/>
          </a:xfrm>
          <a:prstGeom prst="rect">
            <a:avLst/>
          </a:prstGeom>
        </p:spPr>
      </p:pic>
      <p:pic>
        <p:nvPicPr>
          <p:cNvPr id="4" name="Grafik 3"/>
          <p:cNvPicPr>
            <a:picLocks noChangeAspect="1"/>
          </p:cNvPicPr>
          <p:nvPr/>
        </p:nvPicPr>
        <p:blipFill>
          <a:blip r:embed="rId4"/>
          <a:stretch>
            <a:fillRect/>
          </a:stretch>
        </p:blipFill>
        <p:spPr>
          <a:xfrm>
            <a:off x="3320279" y="2822444"/>
            <a:ext cx="2505673" cy="1670449"/>
          </a:xfrm>
          <a:prstGeom prst="rect">
            <a:avLst/>
          </a:prstGeom>
        </p:spPr>
      </p:pic>
      <p:sp>
        <p:nvSpPr>
          <p:cNvPr id="17411" name="Inhaltsplatzhalter 2"/>
          <p:cNvSpPr>
            <a:spLocks noGrp="1"/>
          </p:cNvSpPr>
          <p:nvPr>
            <p:ph idx="1"/>
          </p:nvPr>
        </p:nvSpPr>
        <p:spPr>
          <a:xfrm>
            <a:off x="685801" y="1563638"/>
            <a:ext cx="7774631" cy="3430191"/>
          </a:xfrm>
        </p:spPr>
        <p:txBody>
          <a:bodyPr/>
          <a:lstStyle/>
          <a:p>
            <a:pPr lvl="1"/>
            <a:r>
              <a:rPr lang="de-DE" altLang="de-DE" dirty="0">
                <a:latin typeface="Arial" panose="020B0604020202020204" pitchFamily="34" charset="0"/>
                <a:ea typeface="ＭＳ Ｐゴシック" panose="020B0600070205080204" pitchFamily="34" charset="-128"/>
                <a:cs typeface="Arial" panose="020B0604020202020204" pitchFamily="34" charset="0"/>
              </a:rPr>
              <a:t>Wo gegen schützt </a:t>
            </a:r>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der Körperschutz der </a:t>
            </a:r>
            <a:r>
              <a:rPr lang="de-DE" altLang="de-DE" dirty="0">
                <a:latin typeface="Arial" panose="020B0604020202020204" pitchFamily="34" charset="0"/>
                <a:ea typeface="ＭＳ Ｐゴシック" panose="020B0600070205080204" pitchFamily="34" charset="-128"/>
                <a:cs typeface="Arial" panose="020B0604020202020204" pitchFamily="34" charset="0"/>
              </a:rPr>
              <a:t>Form 1?</a:t>
            </a: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      Feststoffe		    Flüssigkeiten</a:t>
            </a:r>
            <a:r>
              <a:rPr lang="de-DE" altLang="de-DE" dirty="0">
                <a:latin typeface="Arial" panose="020B0604020202020204" pitchFamily="34" charset="0"/>
                <a:ea typeface="ＭＳ Ｐゴシック" panose="020B0600070205080204" pitchFamily="34" charset="-128"/>
                <a:cs typeface="Arial" panose="020B0604020202020204" pitchFamily="34" charset="0"/>
              </a:rPr>
              <a:t>	 </a:t>
            </a:r>
            <a:r>
              <a:rPr lang="de-DE" altLang="de-DE" dirty="0" smtClean="0">
                <a:latin typeface="Arial" panose="020B0604020202020204" pitchFamily="34" charset="0"/>
                <a:ea typeface="ＭＳ Ｐゴシック" panose="020B0600070205080204" pitchFamily="34" charset="-128"/>
                <a:cs typeface="Arial" panose="020B0604020202020204" pitchFamily="34" charset="0"/>
              </a:rPr>
              <a:t>         Gase</a:t>
            </a: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7410" name="Titel 1"/>
          <p:cNvSpPr>
            <a:spLocks noGrp="1"/>
          </p:cNvSpPr>
          <p:nvPr>
            <p:ph type="title"/>
          </p:nvPr>
        </p:nvSpPr>
        <p:spPr/>
        <p:txBody>
          <a:bodyPr/>
          <a:lstStyle/>
          <a:p>
            <a:r>
              <a:rPr lang="de-DE" altLang="de-DE" sz="2200" cap="none" dirty="0" smtClean="0">
                <a:latin typeface="Arial" panose="020B0604020202020204" pitchFamily="34" charset="0"/>
                <a:ea typeface="ＭＳ Ｐゴシック" panose="020B0600070205080204" pitchFamily="34" charset="-128"/>
              </a:rPr>
              <a:t>Körperschutz Form 1</a:t>
            </a:r>
          </a:p>
        </p:txBody>
      </p:sp>
      <p:sp>
        <p:nvSpPr>
          <p:cNvPr id="7" name="Minus 6"/>
          <p:cNvSpPr/>
          <p:nvPr/>
        </p:nvSpPr>
        <p:spPr bwMode="auto">
          <a:xfrm rot="2661842">
            <a:off x="3446346" y="3363713"/>
            <a:ext cx="2088232" cy="576064"/>
          </a:xfrm>
          <a:prstGeom prst="mathMinus">
            <a:avLst/>
          </a:prstGeom>
          <a:solidFill>
            <a:srgbClr val="871D33"/>
          </a:solidFill>
          <a:ln w="9525" cap="flat" cmpd="sng" algn="ctr">
            <a:solidFill>
              <a:srgbClr val="871D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Minus 7"/>
          <p:cNvSpPr/>
          <p:nvPr/>
        </p:nvSpPr>
        <p:spPr bwMode="auto">
          <a:xfrm rot="18779544" flipV="1">
            <a:off x="3446346" y="3363713"/>
            <a:ext cx="2088232" cy="576064"/>
          </a:xfrm>
          <a:prstGeom prst="mathMinus">
            <a:avLst/>
          </a:prstGeom>
          <a:solidFill>
            <a:srgbClr val="871D33"/>
          </a:solidFill>
          <a:ln w="9525" cap="flat" cmpd="sng" algn="ctr">
            <a:solidFill>
              <a:srgbClr val="871D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Minus 10"/>
          <p:cNvSpPr/>
          <p:nvPr/>
        </p:nvSpPr>
        <p:spPr bwMode="auto">
          <a:xfrm rot="2661842">
            <a:off x="6269652" y="3339569"/>
            <a:ext cx="2088232" cy="576064"/>
          </a:xfrm>
          <a:prstGeom prst="mathMinus">
            <a:avLst/>
          </a:prstGeom>
          <a:solidFill>
            <a:srgbClr val="871D33"/>
          </a:solidFill>
          <a:ln w="9525" cap="flat" cmpd="sng" algn="ctr">
            <a:solidFill>
              <a:srgbClr val="871D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Minus 11"/>
          <p:cNvSpPr/>
          <p:nvPr/>
        </p:nvSpPr>
        <p:spPr bwMode="auto">
          <a:xfrm rot="18779544" flipV="1">
            <a:off x="6269652" y="3339569"/>
            <a:ext cx="2088232" cy="576064"/>
          </a:xfrm>
          <a:prstGeom prst="mathMinus">
            <a:avLst/>
          </a:prstGeom>
          <a:solidFill>
            <a:srgbClr val="871D33"/>
          </a:solidFill>
          <a:ln w="9525" cap="flat" cmpd="sng" algn="ctr">
            <a:solidFill>
              <a:srgbClr val="871D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pic>
        <p:nvPicPr>
          <p:cNvPr id="3" name="Grafik 2"/>
          <p:cNvPicPr>
            <a:picLocks noChangeAspect="1"/>
          </p:cNvPicPr>
          <p:nvPr/>
        </p:nvPicPr>
        <p:blipFill>
          <a:blip r:embed="rId5"/>
          <a:stretch>
            <a:fillRect/>
          </a:stretch>
        </p:blipFill>
        <p:spPr>
          <a:xfrm>
            <a:off x="546376" y="2816520"/>
            <a:ext cx="2499577" cy="1670449"/>
          </a:xfrm>
          <a:prstGeom prst="rect">
            <a:avLst/>
          </a:prstGeom>
        </p:spPr>
      </p:pic>
    </p:spTree>
    <p:extLst>
      <p:ext uri="{BB962C8B-B14F-4D97-AF65-F5344CB8AC3E}">
        <p14:creationId xmlns:p14="http://schemas.microsoft.com/office/powerpoint/2010/main" val="1632476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altLang="de-DE" sz="2200" cap="none" dirty="0" smtClean="0">
                <a:latin typeface="Arial" panose="020B0604020202020204" pitchFamily="34" charset="0"/>
                <a:ea typeface="ＭＳ Ｐゴシック" panose="020B0600070205080204" pitchFamily="34" charset="-128"/>
              </a:rPr>
              <a:t>Körperschutz Form 1</a:t>
            </a:r>
          </a:p>
        </p:txBody>
      </p:sp>
      <p:pic>
        <p:nvPicPr>
          <p:cNvPr id="4" name="Inhaltsplatzhalter 3" descr="C:\Users\philipp.kirscht\AppData\Local\Microsoft\Windows\INetCache\Content.Word\P1020683 Kopie.pn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1563638"/>
            <a:ext cx="2302736" cy="3071701"/>
          </a:xfrm>
          <a:prstGeom prst="rect">
            <a:avLst/>
          </a:prstGeom>
          <a:noFill/>
          <a:ln w="28575">
            <a:solidFill>
              <a:srgbClr val="A50021"/>
            </a:solidFill>
          </a:ln>
        </p:spPr>
      </p:pic>
      <p:sp>
        <p:nvSpPr>
          <p:cNvPr id="2" name="Rechteck 1"/>
          <p:cNvSpPr/>
          <p:nvPr/>
        </p:nvSpPr>
        <p:spPr>
          <a:xfrm>
            <a:off x="179512" y="1563638"/>
            <a:ext cx="2808312" cy="830997"/>
          </a:xfrm>
          <a:prstGeom prst="rect">
            <a:avLst/>
          </a:prstGeom>
        </p:spPr>
        <p:txBody>
          <a:bodyPr wrap="square">
            <a:spAutoFit/>
          </a:bodyPr>
          <a:lstStyle/>
          <a:p>
            <a:pPr marL="285750" indent="-285750">
              <a:buClr>
                <a:srgbClr val="871D33"/>
              </a:buClr>
              <a:buFont typeface="Wingdings" panose="05000000000000000000" pitchFamily="2" charset="2"/>
              <a:buChar char="n"/>
            </a:pPr>
            <a:r>
              <a:rPr lang="de-DE" altLang="de-DE" sz="1600" dirty="0">
                <a:cs typeface="Arial" panose="020B0604020202020204" pitchFamily="34" charset="0"/>
              </a:rPr>
              <a:t>persönlichen Feuerwehrschutzkleidung </a:t>
            </a:r>
            <a:r>
              <a:rPr lang="de-DE" altLang="de-DE" sz="1600" dirty="0" smtClean="0">
                <a:cs typeface="Arial" panose="020B0604020202020204" pitchFamily="34" charset="0"/>
              </a:rPr>
              <a:t>für </a:t>
            </a:r>
            <a:r>
              <a:rPr lang="de-DE" altLang="de-DE" sz="1600" dirty="0">
                <a:cs typeface="Arial" panose="020B0604020202020204" pitchFamily="34" charset="0"/>
              </a:rPr>
              <a:t>Brandbekämpfung </a:t>
            </a:r>
            <a:endParaRPr lang="de-DE" sz="1600" dirty="0"/>
          </a:p>
        </p:txBody>
      </p:sp>
      <p:sp>
        <p:nvSpPr>
          <p:cNvPr id="3" name="Rechteck 2"/>
          <p:cNvSpPr/>
          <p:nvPr/>
        </p:nvSpPr>
        <p:spPr>
          <a:xfrm>
            <a:off x="179512" y="2560879"/>
            <a:ext cx="2808312" cy="1323439"/>
          </a:xfrm>
          <a:prstGeom prst="rect">
            <a:avLst/>
          </a:prstGeom>
        </p:spPr>
        <p:txBody>
          <a:bodyPr wrap="square">
            <a:spAutoFit/>
          </a:bodyPr>
          <a:lstStyle/>
          <a:p>
            <a:pPr marL="285750" indent="-285750">
              <a:buClr>
                <a:srgbClr val="871D33"/>
              </a:buClr>
              <a:buFont typeface="Wingdings" panose="05000000000000000000" pitchFamily="2" charset="2"/>
              <a:buChar char="n"/>
            </a:pPr>
            <a:r>
              <a:rPr lang="de-DE" sz="1600" dirty="0" smtClean="0">
                <a:cs typeface="Arial" panose="020B0604020202020204" pitchFamily="34" charset="0"/>
              </a:rPr>
              <a:t>Kontaminationsschutz-haube </a:t>
            </a:r>
            <a:r>
              <a:rPr lang="de-DE" sz="1600" dirty="0">
                <a:cs typeface="Arial" panose="020B0604020202020204" pitchFamily="34" charset="0"/>
              </a:rPr>
              <a:t>bzw. partikeldichte Feuerschutzhaube (zur Abdeckung freier Stellen im Hals-/Kopf-Bereich)</a:t>
            </a:r>
          </a:p>
        </p:txBody>
      </p:sp>
      <p:sp>
        <p:nvSpPr>
          <p:cNvPr id="5" name="Rechteck 4"/>
          <p:cNvSpPr/>
          <p:nvPr/>
        </p:nvSpPr>
        <p:spPr>
          <a:xfrm>
            <a:off x="179512" y="4050562"/>
            <a:ext cx="2271776" cy="338554"/>
          </a:xfrm>
          <a:prstGeom prst="rect">
            <a:avLst/>
          </a:prstGeom>
        </p:spPr>
        <p:txBody>
          <a:bodyPr wrap="none">
            <a:spAutoFit/>
          </a:bodyPr>
          <a:lstStyle/>
          <a:p>
            <a:pPr marL="342900" lvl="1" indent="-342900">
              <a:buClr>
                <a:srgbClr val="871D33"/>
              </a:buClr>
              <a:buFont typeface="Wingdings" panose="05000000000000000000" pitchFamily="2" charset="2"/>
              <a:buChar char=""/>
            </a:pPr>
            <a:r>
              <a:rPr lang="de-DE" altLang="de-DE" sz="1600" dirty="0">
                <a:cs typeface="Arial" panose="020B0604020202020204" pitchFamily="34" charset="0"/>
              </a:rPr>
              <a:t>Einmalhandschuhe</a:t>
            </a:r>
          </a:p>
        </p:txBody>
      </p:sp>
      <p:sp>
        <p:nvSpPr>
          <p:cNvPr id="6" name="Rechteck 5"/>
          <p:cNvSpPr/>
          <p:nvPr/>
        </p:nvSpPr>
        <p:spPr>
          <a:xfrm>
            <a:off x="5578592" y="1563638"/>
            <a:ext cx="3421392" cy="584775"/>
          </a:xfrm>
          <a:prstGeom prst="rect">
            <a:avLst/>
          </a:prstGeom>
        </p:spPr>
        <p:txBody>
          <a:bodyPr wrap="square">
            <a:spAutoFit/>
          </a:bodyPr>
          <a:lstStyle/>
          <a:p>
            <a:pPr marL="342900" lvl="1" indent="-342900">
              <a:buClr>
                <a:srgbClr val="871D33"/>
              </a:buClr>
              <a:buFont typeface="Wingdings" panose="05000000000000000000" pitchFamily="2" charset="2"/>
              <a:buChar char=""/>
            </a:pPr>
            <a:r>
              <a:rPr lang="de-DE" altLang="de-DE" sz="1600" dirty="0">
                <a:cs typeface="Arial" panose="020B0604020202020204" pitchFamily="34" charset="0"/>
              </a:rPr>
              <a:t>Mechanisch belastbare Chemikalienschutzhandschuhe</a:t>
            </a:r>
          </a:p>
        </p:txBody>
      </p:sp>
      <p:sp>
        <p:nvSpPr>
          <p:cNvPr id="8" name="Rechteck 7"/>
          <p:cNvSpPr/>
          <p:nvPr/>
        </p:nvSpPr>
        <p:spPr>
          <a:xfrm>
            <a:off x="5578592" y="2556361"/>
            <a:ext cx="3385896" cy="584775"/>
          </a:xfrm>
          <a:prstGeom prst="rect">
            <a:avLst/>
          </a:prstGeom>
        </p:spPr>
        <p:txBody>
          <a:bodyPr wrap="square">
            <a:spAutoFit/>
          </a:bodyPr>
          <a:lstStyle/>
          <a:p>
            <a:pPr marL="342900" lvl="1" indent="-342900">
              <a:buClr>
                <a:srgbClr val="871D33"/>
              </a:buClr>
              <a:buFont typeface="Wingdings" panose="05000000000000000000" pitchFamily="2" charset="2"/>
              <a:buChar char=""/>
            </a:pPr>
            <a:r>
              <a:rPr lang="de-DE" altLang="de-DE" sz="1600" dirty="0">
                <a:cs typeface="Arial" panose="020B0604020202020204" pitchFamily="34" charset="0"/>
              </a:rPr>
              <a:t>Stiefel (chemisch beständig, s. aktuell gültige </a:t>
            </a:r>
            <a:r>
              <a:rPr lang="de-DE" altLang="de-DE" sz="1600" dirty="0" smtClean="0">
                <a:cs typeface="Arial" panose="020B0604020202020204" pitchFamily="34" charset="0"/>
              </a:rPr>
              <a:t>DIN </a:t>
            </a:r>
            <a:r>
              <a:rPr lang="de-DE" altLang="de-DE" sz="1600" dirty="0">
                <a:cs typeface="Arial" panose="020B0604020202020204" pitchFamily="34" charset="0"/>
              </a:rPr>
              <a:t>14555-12)</a:t>
            </a:r>
          </a:p>
        </p:txBody>
      </p:sp>
      <p:sp>
        <p:nvSpPr>
          <p:cNvPr id="10" name="Rechteck 9"/>
          <p:cNvSpPr/>
          <p:nvPr/>
        </p:nvSpPr>
        <p:spPr>
          <a:xfrm>
            <a:off x="5578592" y="3536944"/>
            <a:ext cx="2056140" cy="338554"/>
          </a:xfrm>
          <a:prstGeom prst="rect">
            <a:avLst/>
          </a:prstGeom>
        </p:spPr>
        <p:txBody>
          <a:bodyPr wrap="none">
            <a:spAutoFit/>
          </a:bodyPr>
          <a:lstStyle/>
          <a:p>
            <a:pPr marL="342900" lvl="1" indent="-342900">
              <a:buClr>
                <a:srgbClr val="871D33"/>
              </a:buClr>
              <a:buFont typeface="Wingdings" panose="05000000000000000000" pitchFamily="2" charset="2"/>
              <a:buChar char=""/>
            </a:pPr>
            <a:r>
              <a:rPr lang="de-DE" altLang="de-DE" sz="1600" dirty="0">
                <a:cs typeface="Arial" panose="020B0604020202020204" pitchFamily="34" charset="0"/>
              </a:rPr>
              <a:t>Isoliergerät (PA) </a:t>
            </a:r>
          </a:p>
        </p:txBody>
      </p:sp>
    </p:spTree>
    <p:extLst>
      <p:ext uri="{BB962C8B-B14F-4D97-AF65-F5344CB8AC3E}">
        <p14:creationId xmlns:p14="http://schemas.microsoft.com/office/powerpoint/2010/main" val="2544589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altLang="de-DE" sz="2200" cap="none" dirty="0" smtClean="0">
                <a:latin typeface="Arial" panose="020B0604020202020204" pitchFamily="34" charset="0"/>
                <a:ea typeface="ＭＳ Ｐゴシック" panose="020B0600070205080204" pitchFamily="34" charset="-128"/>
              </a:rPr>
              <a:t>Körperschutz Form 1</a:t>
            </a:r>
          </a:p>
        </p:txBody>
      </p:sp>
      <p:sp>
        <p:nvSpPr>
          <p:cNvPr id="17411" name="Inhaltsplatzhalter 2"/>
          <p:cNvSpPr>
            <a:spLocks noGrp="1"/>
          </p:cNvSpPr>
          <p:nvPr>
            <p:ph idx="1"/>
          </p:nvPr>
        </p:nvSpPr>
        <p:spPr>
          <a:xfrm>
            <a:off x="685801" y="1563638"/>
            <a:ext cx="7774631" cy="3430191"/>
          </a:xfrm>
        </p:spPr>
        <p:txBody>
          <a:bodyPr/>
          <a:lstStyle/>
          <a:p>
            <a:pPr lvl="1"/>
            <a:r>
              <a:rPr lang="de-DE" altLang="de-DE" sz="2000" dirty="0" smtClean="0">
                <a:latin typeface="Arial" panose="020B0604020202020204" pitchFamily="34" charset="0"/>
                <a:ea typeface="ＭＳ Ｐゴシック" panose="020B0600070205080204" pitchFamily="34" charset="-128"/>
                <a:cs typeface="Arial" panose="020B0604020202020204" pitchFamily="34" charset="0"/>
              </a:rPr>
              <a:t>Wenn thermisches Risiko höher als chemische Risiko: </a:t>
            </a:r>
          </a:p>
          <a:p>
            <a:pPr lvl="1"/>
            <a:endParaRPr lang="de-DE" altLang="de-DE" sz="2000"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sz="2000" dirty="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sz="2000"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sz="2000" dirty="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sz="2000"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de-DE" altLang="de-DE" sz="2000" dirty="0">
              <a:latin typeface="Arial" panose="020B0604020202020204" pitchFamily="34" charset="0"/>
              <a:ea typeface="ＭＳ Ｐゴシック" panose="020B0600070205080204" pitchFamily="34" charset="-128"/>
              <a:cs typeface="Arial" panose="020B0604020202020204" pitchFamily="34" charset="0"/>
            </a:endParaRPr>
          </a:p>
          <a:p>
            <a:pPr lvl="1"/>
            <a:r>
              <a:rPr lang="de-DE" altLang="de-DE" sz="1600" dirty="0" smtClean="0">
                <a:latin typeface="Arial" panose="020B0604020202020204" pitchFamily="34" charset="0"/>
                <a:ea typeface="ＭＳ Ｐゴシック" panose="020B0600070205080204" pitchFamily="34" charset="-128"/>
                <a:cs typeface="Arial" panose="020B0604020202020204" pitchFamily="34" charset="0"/>
              </a:rPr>
              <a:t>Einmal-/Chemikalienschutzhandschuhe 		Brandschutzhandschuhe</a:t>
            </a:r>
          </a:p>
          <a:p>
            <a:pPr lvl="1"/>
            <a:r>
              <a:rPr lang="de-DE" altLang="de-DE" sz="1600" dirty="0">
                <a:latin typeface="Arial" panose="020B0604020202020204" pitchFamily="34" charset="0"/>
                <a:ea typeface="ＭＳ Ｐゴシック" panose="020B0600070205080204" pitchFamily="34" charset="-128"/>
                <a:cs typeface="Arial" panose="020B0604020202020204" pitchFamily="34" charset="0"/>
              </a:rPr>
              <a:t>Chemikalienbeständige </a:t>
            </a:r>
            <a:r>
              <a:rPr lang="de-DE" altLang="de-DE" sz="1600" dirty="0" smtClean="0">
                <a:latin typeface="Arial" panose="020B0604020202020204" pitchFamily="34" charset="0"/>
                <a:ea typeface="ＭＳ Ｐゴシック" panose="020B0600070205080204" pitchFamily="34" charset="-128"/>
                <a:cs typeface="Arial" panose="020B0604020202020204" pitchFamily="34" charset="0"/>
              </a:rPr>
              <a:t>Schuhe	 	Brandschutzstiefel</a:t>
            </a:r>
            <a:endParaRPr lang="de-DE" altLang="de-DE" sz="16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7431" y="1977198"/>
            <a:ext cx="1235335" cy="1792999"/>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0597" y="2004384"/>
            <a:ext cx="960107" cy="1728192"/>
          </a:xfrm>
          <a:prstGeom prst="rect">
            <a:avLst/>
          </a:prstGeom>
        </p:spPr>
      </p:pic>
      <p:sp>
        <p:nvSpPr>
          <p:cNvPr id="6" name="Rechteck 5"/>
          <p:cNvSpPr/>
          <p:nvPr/>
        </p:nvSpPr>
        <p:spPr bwMode="auto">
          <a:xfrm rot="19087191">
            <a:off x="5068859" y="2099791"/>
            <a:ext cx="648072" cy="8640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hteck 8"/>
          <p:cNvSpPr/>
          <p:nvPr/>
        </p:nvSpPr>
        <p:spPr bwMode="auto">
          <a:xfrm rot="18741420">
            <a:off x="5143251" y="2894664"/>
            <a:ext cx="648072" cy="8640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 name="Textfeld 6"/>
          <p:cNvSpPr txBox="1"/>
          <p:nvPr/>
        </p:nvSpPr>
        <p:spPr>
          <a:xfrm>
            <a:off x="4197977" y="2004384"/>
            <a:ext cx="1396959" cy="1862048"/>
          </a:xfrm>
          <a:prstGeom prst="rect">
            <a:avLst/>
          </a:prstGeom>
          <a:noFill/>
        </p:spPr>
        <p:txBody>
          <a:bodyPr wrap="square" rtlCol="0">
            <a:spAutoFit/>
          </a:bodyPr>
          <a:lstStyle/>
          <a:p>
            <a:r>
              <a:rPr lang="de-DE" sz="11500" b="1" dirty="0">
                <a:solidFill>
                  <a:srgbClr val="871D33"/>
                </a:solidFill>
                <a:cs typeface="Arial" panose="020B0604020202020204" pitchFamily="34" charset="0"/>
              </a:rPr>
              <a:t>&gt;</a:t>
            </a:r>
          </a:p>
        </p:txBody>
      </p:sp>
      <p:sp>
        <p:nvSpPr>
          <p:cNvPr id="3" name="Pfeil nach rechts 2"/>
          <p:cNvSpPr/>
          <p:nvPr/>
        </p:nvSpPr>
        <p:spPr bwMode="auto">
          <a:xfrm>
            <a:off x="4499992" y="4011910"/>
            <a:ext cx="576064" cy="2160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Pfeil nach rechts 11"/>
          <p:cNvSpPr/>
          <p:nvPr/>
        </p:nvSpPr>
        <p:spPr bwMode="auto">
          <a:xfrm>
            <a:off x="4499992" y="4300501"/>
            <a:ext cx="576064" cy="2160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8112384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7"/>
</p:tagLst>
</file>

<file path=ppt/theme/theme1.xml><?xml version="1.0" encoding="utf-8"?>
<a:theme xmlns:a="http://schemas.openxmlformats.org/drawingml/2006/main" name="Aufzählung Standart">
  <a:themeElements>
    <a:clrScheme name="Landes-Rot">
      <a:dk1>
        <a:srgbClr val="000000"/>
      </a:dk1>
      <a:lt1>
        <a:srgbClr val="FFFFFF"/>
      </a:lt1>
      <a:dk2>
        <a:srgbClr val="871D33"/>
      </a:dk2>
      <a:lt2>
        <a:srgbClr val="2D2015"/>
      </a:lt2>
      <a:accent1>
        <a:srgbClr val="E7D2D6"/>
      </a:accent1>
      <a:accent2>
        <a:srgbClr val="CFA5AD"/>
      </a:accent2>
      <a:accent3>
        <a:srgbClr val="B77785"/>
      </a:accent3>
      <a:accent4>
        <a:srgbClr val="9F4A5C"/>
      </a:accent4>
      <a:accent5>
        <a:srgbClr val="871D33"/>
      </a:accent5>
      <a:accent6>
        <a:srgbClr val="C0C0C0"/>
      </a:accent6>
      <a:hlink>
        <a:srgbClr val="CCB400"/>
      </a:hlink>
      <a:folHlink>
        <a:srgbClr val="8C9EA0"/>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fzählung Standart 1">
        <a:dk1>
          <a:srgbClr val="000000"/>
        </a:dk1>
        <a:lt1>
          <a:srgbClr val="FFFFFF"/>
        </a:lt1>
        <a:dk2>
          <a:srgbClr val="871D33"/>
        </a:dk2>
        <a:lt2>
          <a:srgbClr val="2D2015"/>
        </a:lt2>
        <a:accent1>
          <a:srgbClr val="F6D1C6"/>
        </a:accent1>
        <a:accent2>
          <a:srgbClr val="8F5F2F"/>
        </a:accent2>
        <a:accent3>
          <a:srgbClr val="FFFFFF"/>
        </a:accent3>
        <a:accent4>
          <a:srgbClr val="000000"/>
        </a:accent4>
        <a:accent5>
          <a:srgbClr val="FAE5DF"/>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Folienmaster_lfks</Template>
  <TotalTime>0</TotalTime>
  <Words>653</Words>
  <Application>Microsoft Office PowerPoint</Application>
  <PresentationFormat>Bildschirmpräsentation (16:9)</PresentationFormat>
  <Paragraphs>144</Paragraphs>
  <Slides>23</Slides>
  <Notes>23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23</vt:i4>
      </vt:variant>
    </vt:vector>
  </HeadingPairs>
  <TitlesOfParts>
    <vt:vector size="31" baseType="lpstr">
      <vt:lpstr>ＭＳ Ｐゴシック</vt:lpstr>
      <vt:lpstr>Arial</vt:lpstr>
      <vt:lpstr>Bliss Light</vt:lpstr>
      <vt:lpstr>Bliss Regular</vt:lpstr>
      <vt:lpstr>Calibri</vt:lpstr>
      <vt:lpstr>Times New Roman</vt:lpstr>
      <vt:lpstr>Wingdings</vt:lpstr>
      <vt:lpstr>Aufzählung Standart</vt:lpstr>
      <vt:lpstr>1. Grundlagen</vt:lpstr>
      <vt:lpstr>Warum sind Körperschutzformen notwendig?</vt:lpstr>
      <vt:lpstr>Warum sind Körperschutzformen notwendig?</vt:lpstr>
      <vt:lpstr>Warum sind Körperschutzformen notwendig?</vt:lpstr>
      <vt:lpstr>Warum sind Körperschutzformen notwendig?</vt:lpstr>
      <vt:lpstr>1.1. Körperschutz Form 1</vt:lpstr>
      <vt:lpstr>Körperschutz Form 1</vt:lpstr>
      <vt:lpstr>Körperschutz Form 1</vt:lpstr>
      <vt:lpstr>Körperschutz Form 1</vt:lpstr>
      <vt:lpstr>Körperschutz Form 1</vt:lpstr>
      <vt:lpstr>Körperschutz Form 1</vt:lpstr>
      <vt:lpstr>1.2. Körperschutz Form 2</vt:lpstr>
      <vt:lpstr>Körperschutz Form 1</vt:lpstr>
      <vt:lpstr>Körperschutz Form 2</vt:lpstr>
      <vt:lpstr>Körperschutz Form 2</vt:lpstr>
      <vt:lpstr>1.3. Körperschutz Form 3</vt:lpstr>
      <vt:lpstr>Körperschutz Form 1</vt:lpstr>
      <vt:lpstr>Körperschutz Form 3</vt:lpstr>
      <vt:lpstr>Körperschutz Form 3</vt:lpstr>
      <vt:lpstr>1.4. Belastungen der Einsatzkraft unter CSA      </vt:lpstr>
      <vt:lpstr>Belastungen unter KSF</vt:lpstr>
      <vt:lpstr>1.5. Auswahlkriterien für eine KSF      </vt:lpstr>
      <vt:lpstr>Auswahlkriterien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FOLIENMASTER</dc:title>
  <dc:subject/>
  <dc:creator>Kai Kohlhaas</dc:creator>
  <cp:keywords/>
  <dc:description/>
  <cp:lastModifiedBy>Philipp Kirscht</cp:lastModifiedBy>
  <cp:revision>134</cp:revision>
  <cp:lastPrinted>2009-02-09T14:57:03Z</cp:lastPrinted>
  <dcterms:created xsi:type="dcterms:W3CDTF">2021-01-25T11:54:28Z</dcterms:created>
  <dcterms:modified xsi:type="dcterms:W3CDTF">2022-05-16T10:48:00Z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C8B02A67-BF74-4E90-A885-849D2F53184C</vt:lpwstr>
  </property>
  <property fmtid="{D5CDD505-2E9C-101B-9397-08002B2CF9AE}" pid="3" name="ArticulatePath">
    <vt:lpwstr>Masterfolie_LFKA</vt:lpwstr>
  </property>
</Properties>
</file>