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9" r:id="rId2"/>
    <p:sldId id="402" r:id="rId3"/>
    <p:sldId id="401" r:id="rId4"/>
    <p:sldId id="403" r:id="rId5"/>
    <p:sldId id="404" r:id="rId6"/>
    <p:sldId id="406" r:id="rId7"/>
    <p:sldId id="405" r:id="rId8"/>
    <p:sldId id="407" r:id="rId9"/>
    <p:sldId id="408" r:id="rId10"/>
    <p:sldId id="409" r:id="rId11"/>
    <p:sldId id="411" r:id="rId12"/>
    <p:sldId id="410" r:id="rId13"/>
    <p:sldId id="412" r:id="rId14"/>
    <p:sldId id="344" r:id="rId15"/>
  </p:sldIdLst>
  <p:sldSz cx="9144000" cy="5143500" type="screen16x9"/>
  <p:notesSz cx="6858000" cy="9144000"/>
  <p:custDataLst>
    <p:tags r:id="rId1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71D33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61990" autoAdjust="0"/>
  </p:normalViewPr>
  <p:slideViewPr>
    <p:cSldViewPr>
      <p:cViewPr varScale="1">
        <p:scale>
          <a:sx n="92" d="100"/>
          <a:sy n="92" d="100"/>
        </p:scale>
        <p:origin x="15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7FA85CF-5D42-4A7B-983B-CD0A00CCF9F4}" type="datetime1">
              <a:rPr lang="de-DE"/>
              <a:pPr>
                <a:defRPr/>
              </a:pPr>
              <a:t>16.05.2022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3E81B39-19DA-4E8E-A039-DDA72C7149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1160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E4512D3-9437-46E9-82AD-66547821BF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472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6937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3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437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148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151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Hinweis</a:t>
            </a:r>
            <a:r>
              <a:rPr lang="de-DE" altLang="de-DE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auf Funkgerät =  Ex-Funkgerät</a:t>
            </a:r>
          </a:p>
        </p:txBody>
      </p:sp>
    </p:spTree>
    <p:extLst>
      <p:ext uri="{BB962C8B-B14F-4D97-AF65-F5344CB8AC3E}">
        <p14:creationId xmlns:p14="http://schemas.microsoft.com/office/powerpoint/2010/main" val="315989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09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46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31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36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89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5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42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Folie </a:t>
            </a:r>
            <a:fld id="{D4C4D611-EC41-44D8-8BB5-EAC916575E24}" type="slidenum">
              <a:rPr lang="de-DE" altLang="de-DE" sz="675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254920"/>
            <a:ext cx="9144000" cy="3702844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 sz="1800">
              <a:ea typeface="ＭＳ Ｐゴシック" pitchFamily="-65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1894217"/>
            <a:ext cx="7751764" cy="1638911"/>
          </a:xfrm>
        </p:spPr>
        <p:txBody>
          <a:bodyPr anchor="t"/>
          <a:lstStyle>
            <a:lvl1pPr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3" y="3600450"/>
            <a:ext cx="7739063" cy="69249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22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  <p:grpSp>
        <p:nvGrpSpPr>
          <p:cNvPr id="14" name="Group 36"/>
          <p:cNvGrpSpPr>
            <a:grpSpLocks/>
          </p:cNvGrpSpPr>
          <p:nvPr userDrawn="1"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9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Folie </a:t>
            </a:r>
            <a:fld id="{0A52D750-A4E4-42DB-B0EF-A3D541BEF80E}" type="slidenum">
              <a:rPr lang="de-DE" altLang="de-DE" sz="675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7" y="1903783"/>
            <a:ext cx="7754939" cy="1638911"/>
          </a:xfrm>
        </p:spPr>
        <p:txBody>
          <a:bodyPr anchor="t"/>
          <a:lstStyle>
            <a:lvl1pPr>
              <a:defRPr sz="3600" cap="all">
                <a:solidFill>
                  <a:srgbClr val="8F193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3" y="3600450"/>
            <a:ext cx="7739063" cy="69249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225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  <p:grpSp>
        <p:nvGrpSpPr>
          <p:cNvPr id="14" name="Group 36"/>
          <p:cNvGrpSpPr>
            <a:grpSpLocks/>
          </p:cNvGrpSpPr>
          <p:nvPr userDrawn="1"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091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Folie </a:t>
            </a:r>
            <a:fld id="{826D3A0A-ED06-48D5-AD33-2022D126F767}" type="slidenum">
              <a:rPr lang="de-DE" altLang="de-DE" sz="675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251349"/>
            <a:ext cx="9144000" cy="3701653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 sz="1800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1943903"/>
            <a:ext cx="7735024" cy="1404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893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Folie </a:t>
            </a:r>
            <a:fld id="{2DA30F1B-19B2-4F90-B804-962DFBA4693A}" type="slidenum">
              <a:rPr lang="de-DE" altLang="de-DE" sz="675">
                <a:solidFill>
                  <a:srgbClr val="606060"/>
                </a:solidFill>
                <a:latin typeface="Bliss Light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latin typeface="Bliss Light" charset="0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1943903"/>
            <a:ext cx="7735024" cy="1404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24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  <p:grpSp>
        <p:nvGrpSpPr>
          <p:cNvPr id="12" name="Group 36"/>
          <p:cNvGrpSpPr>
            <a:grpSpLocks/>
          </p:cNvGrpSpPr>
          <p:nvPr userDrawn="1"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888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3" y="1409701"/>
            <a:ext cx="7739063" cy="3430191"/>
          </a:xfrm>
        </p:spPr>
        <p:txBody>
          <a:bodyPr/>
          <a:lstStyle>
            <a:lvl5pPr marL="270266" indent="3572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38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479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188244"/>
            <a:ext cx="7264400" cy="67866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4950619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30C34A14-197D-42AE-89B8-4EA67B3577AD}" type="slidenum"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" y="1178720"/>
            <a:ext cx="7559675" cy="1083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5" y="334631"/>
            <a:ext cx="5838825" cy="324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6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06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4950619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 dirty="0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B7B64A30-FA59-4D60-A97A-2E8D466683A1}" type="slidenum"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pPr algn="r"/>
              <a:t>‹Nr.›</a:t>
            </a:fld>
            <a:r>
              <a:rPr lang="de-DE" altLang="de-DE" sz="675" dirty="0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03928" y="4953000"/>
            <a:ext cx="1260475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fld id="{DE74BDF7-63C4-4B25-BDC5-617530EC59B7}" type="datetime4">
              <a:rPr lang="de-DE" sz="675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16. Mai 2022</a:t>
            </a:fld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251349"/>
            <a:ext cx="9144000" cy="3701653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 sz="1800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8" y="2000250"/>
            <a:ext cx="7720013" cy="69294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3" y="3086101"/>
            <a:ext cx="7748587" cy="1753791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CCCCCC"/>
                </a:solidFill>
              </a:defRPr>
            </a:lvl1pPr>
            <a:lvl2pPr marL="0" indent="-1191" algn="l">
              <a:lnSpc>
                <a:spcPct val="100000"/>
              </a:lnSpc>
              <a:spcBef>
                <a:spcPts val="0"/>
              </a:spcBef>
              <a:defRPr sz="1800">
                <a:solidFill>
                  <a:srgbClr val="CCCCCC"/>
                </a:solidFill>
              </a:defRPr>
            </a:lvl2pPr>
            <a:lvl3pPr marL="0" indent="-1191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CCCCCC"/>
                </a:solidFill>
              </a:defRPr>
            </a:lvl3pPr>
            <a:lvl4pPr marL="0" indent="-1191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CCCCCC"/>
                </a:solidFill>
              </a:defRPr>
            </a:lvl4pPr>
            <a:lvl5pPr marL="0" indent="-1191" algn="l">
              <a:lnSpc>
                <a:spcPct val="100000"/>
              </a:lnSpc>
              <a:spcBef>
                <a:spcPts val="0"/>
              </a:spcBef>
              <a:defRPr sz="18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  <p:grpSp>
        <p:nvGrpSpPr>
          <p:cNvPr id="16" name="Group 36"/>
          <p:cNvGrpSpPr>
            <a:grpSpLocks/>
          </p:cNvGrpSpPr>
          <p:nvPr userDrawn="1"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17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328613"/>
            <a:ext cx="5838825" cy="69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3" y="1409701"/>
            <a:ext cx="7739063" cy="34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188244"/>
            <a:ext cx="7596336" cy="67866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4950619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3" y="4953000"/>
            <a:ext cx="1160463" cy="1905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t>Folie </a:t>
            </a:r>
            <a:fld id="{E667EC9E-8CD3-44C8-8C39-F38DB932C193}" type="slidenum"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pPr algn="r"/>
              <a:t>‹Nr.›</a:t>
            </a:fld>
            <a:r>
              <a:rPr lang="de-DE" altLang="de-DE" sz="675">
                <a:solidFill>
                  <a:srgbClr val="606060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14378" y="4953000"/>
            <a:ext cx="5040313" cy="1905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675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Katastrophenschutzakademie</a:t>
            </a:r>
            <a:r>
              <a:rPr lang="de-DE" sz="675" baseline="0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</a:t>
            </a:r>
            <a:r>
              <a:rPr lang="de-DE" sz="675" dirty="0" smtClean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Rheinland-Pfalz</a:t>
            </a:r>
            <a:endParaRPr lang="de-DE" sz="675" dirty="0">
              <a:solidFill>
                <a:srgbClr val="60606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44" y="81321"/>
            <a:ext cx="1807464" cy="10515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13" r:id="rId5"/>
    <p:sldLayoutId id="2147484014" r:id="rId6"/>
    <p:sldLayoutId id="2147484021" r:id="rId7"/>
    <p:sldLayoutId id="2147484016" r:id="rId8"/>
    <p:sldLayoutId id="2147484022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57168" indent="-257168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defRPr sz="24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191" indent="-1191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defRPr sz="21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272648" indent="-272648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267884" algn="l"/>
        </a:tabLst>
        <a:defRPr sz="21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269075" indent="-269075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rgbClr val="8F1936"/>
        </a:buClr>
        <a:buFont typeface="Wingdings" panose="05000000000000000000" pitchFamily="2" charset="2"/>
        <a:buChar char="§"/>
        <a:tabLst>
          <a:tab pos="272648" algn="l"/>
        </a:tabLst>
        <a:defRPr sz="21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70266" indent="3572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defRPr sz="18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634589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1950">
          <a:solidFill>
            <a:schemeClr val="bg2"/>
          </a:solidFill>
          <a:latin typeface="+mn-lt"/>
          <a:ea typeface="+mn-ea"/>
        </a:defRPr>
      </a:lvl6pPr>
      <a:lvl7pPr marL="977480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1950">
          <a:solidFill>
            <a:schemeClr val="bg2"/>
          </a:solidFill>
          <a:latin typeface="+mn-lt"/>
          <a:ea typeface="+mn-ea"/>
        </a:defRPr>
      </a:lvl7pPr>
      <a:lvl8pPr marL="1320371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1950">
          <a:solidFill>
            <a:schemeClr val="bg2"/>
          </a:solidFill>
          <a:latin typeface="+mn-lt"/>
          <a:ea typeface="+mn-ea"/>
        </a:defRPr>
      </a:lvl8pPr>
      <a:lvl9pPr marL="1663262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195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3"/>
          <p:cNvSpPr>
            <a:spLocks noGrp="1"/>
          </p:cNvSpPr>
          <p:nvPr>
            <p:ph type="title"/>
          </p:nvPr>
        </p:nvSpPr>
        <p:spPr>
          <a:xfrm>
            <a:off x="1660922" y="1944292"/>
            <a:ext cx="6007422" cy="1403747"/>
          </a:xfrm>
        </p:spPr>
        <p:txBody>
          <a:bodyPr/>
          <a:lstStyle/>
          <a:p>
            <a:r>
              <a:rPr lang="de-DE" altLang="de-DE" cap="non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7. </a:t>
            </a:r>
            <a:r>
              <a:rPr lang="de-DE" altLang="de-DE" cap="none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Einsatzmäßige Handhabung der Form </a:t>
            </a:r>
            <a:r>
              <a:rPr lang="de-DE" altLang="de-DE" cap="non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  <a:endParaRPr altLang="de-DE" cap="non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Ablegen </a:t>
            </a:r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0" lvl="1" indent="0">
              <a:buClr>
                <a:srgbClr val="A50021"/>
              </a:buClr>
            </a:pPr>
            <a:r>
              <a:rPr lang="de-DE" sz="1600" dirty="0"/>
              <a:t>Die Helfer am Dekon-Platz sind ausgerüstet mit KSF 2.</a:t>
            </a:r>
          </a:p>
          <a:p>
            <a:pPr marL="0" lvl="1" indent="0">
              <a:buClr>
                <a:srgbClr val="A50021"/>
              </a:buClr>
            </a:pPr>
            <a:r>
              <a:rPr lang="de-DE" sz="1600" dirty="0"/>
              <a:t>Nach der Grobreinigung wird die KSF 3 wie folgt wieder abgelegt: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Zunächst </a:t>
            </a:r>
            <a:r>
              <a:rPr lang="de-DE" sz="1600" dirty="0"/>
              <a:t>die Hände aus den Ärmeln ziehen. </a:t>
            </a: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Grafik 3" descr="C:\Users\philipp.kirscht\AppData\Local\Microsoft\Windows\INetCache\Content.Word\P1020571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7734"/>
            <a:ext cx="3168351" cy="2376264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1487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Ablegen 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Der </a:t>
            </a:r>
            <a:r>
              <a:rPr lang="de-DE" sz="1600" dirty="0"/>
              <a:t>CSA-Träger hält nun die Scheibe von innen fest, während der Helfer den Reißverschluss öffnet. </a:t>
            </a:r>
            <a:endParaRPr lang="de-DE" sz="1600" dirty="0" smtClean="0"/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sz="1600" dirty="0"/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sz="1600" dirty="0" smtClean="0"/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sz="1600" dirty="0"/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sz="1600" dirty="0" smtClean="0"/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sz="1600" dirty="0"/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sz="1600" dirty="0" smtClean="0"/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sz="1600" dirty="0"/>
          </a:p>
          <a:p>
            <a:pPr marL="0" lvl="1" indent="0">
              <a:buClr>
                <a:srgbClr val="A50021"/>
              </a:buClr>
            </a:pPr>
            <a:endParaRPr lang="de-DE" sz="1200" dirty="0" smtClean="0"/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/>
              <a:t>ACHTUNG: Der </a:t>
            </a:r>
            <a:r>
              <a:rPr lang="de-DE" sz="1600" b="1" dirty="0"/>
              <a:t>Helfer </a:t>
            </a:r>
            <a:r>
              <a:rPr lang="de-DE" sz="1600" dirty="0"/>
              <a:t>fasst die KSF3 nur von </a:t>
            </a:r>
            <a:r>
              <a:rPr lang="de-DE" sz="1600" b="1" dirty="0"/>
              <a:t>außen</a:t>
            </a:r>
            <a:r>
              <a:rPr lang="de-DE" sz="1600" dirty="0"/>
              <a:t> an, der </a:t>
            </a:r>
            <a:r>
              <a:rPr lang="de-DE" sz="1600" b="1" dirty="0"/>
              <a:t>CSA-Träger</a:t>
            </a:r>
            <a:r>
              <a:rPr lang="de-DE" sz="1600" dirty="0"/>
              <a:t> den Schutzanzug nur von </a:t>
            </a:r>
            <a:r>
              <a:rPr lang="de-DE" sz="1600" b="1" dirty="0"/>
              <a:t>innen</a:t>
            </a:r>
            <a:r>
              <a:rPr lang="de-DE" sz="1600" dirty="0"/>
              <a:t>. </a:t>
            </a:r>
          </a:p>
        </p:txBody>
      </p:sp>
      <p:pic>
        <p:nvPicPr>
          <p:cNvPr id="4" name="Grafik 3" descr="C:\Users\philipp.kirscht\AppData\Local\Microsoft\Windows\INetCache\Content.Word\P1020572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9702"/>
            <a:ext cx="1656184" cy="2088232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5" name="Grafik 4" descr="C:\Users\philipp.kirscht\AppData\Local\Microsoft\Windows\INetCache\Content.Word\P1020581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00" y="2139702"/>
            <a:ext cx="1709584" cy="2088232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34509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Ablegen 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Zum </a:t>
            </a:r>
            <a:r>
              <a:rPr lang="de-DE" sz="1600" dirty="0"/>
              <a:t>leichteren Ausziehen des Anzuges soll der CSA-Träger in die Hocke gehen</a:t>
            </a:r>
            <a:r>
              <a:rPr lang="de-DE" sz="1600" dirty="0" smtClean="0"/>
              <a:t>.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/>
              <a:t>Die KSF 3 wird hinter den CSA-Träger abgelegt, so kann der CSA-Träger zunächst aus den Stiefel sich auf die Innenseite der KSF 3 stellen. 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/>
              <a:t>Anschließend kann der CSA-Träger von der Innenseite der KSF 3 aus dem Schwarz-Bereich in den Weiß-Bereich des Dekon-Platzes umsteigen. 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Grafik 4" descr="C:\Users\philipp.kirscht\AppData\Local\Microsoft\Windows\INetCache\Content.Word\P1020592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31790"/>
            <a:ext cx="2534191" cy="1922403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6" name="Grafik 5" descr="C:\Users\philipp.kirscht\AppData\Local\Microsoft\Windows\INetCache\Content.Word\P1020594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31790"/>
            <a:ext cx="1491465" cy="1922403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33369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Ablegen 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/>
              <a:t>Im Weiß-Bereich legt der CSA-Träger die weitere Ausrüstung ab und erhält Ersatzbekleidung.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/>
              <a:t>Der Helfer im Schwarz-Bereich verschließt die KSF 3 wieder und verpackt diesen z.B. in einem Foliensack oder einem gasdichten PVC-Fass. 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Grafik 3" descr="C:\Users\philipp.kirscht\AppData\Local\Microsoft\Windows\INetCache\Content.Word\P1020600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15766"/>
            <a:ext cx="2593975" cy="1948815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5" name="Grafik 4" descr="C:\Users\philipp.kirscht\AppData\Local\Microsoft\Windows\INetCache\Content.Word\P1020607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65" y="2715766"/>
            <a:ext cx="2615565" cy="1956435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36501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cap="none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VIELEN DANK FÜR IHRE AUFMERKSAMKEIT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1657351" y="3086101"/>
            <a:ext cx="5811441" cy="1753791"/>
          </a:xfrm>
        </p:spPr>
        <p:txBody>
          <a:bodyPr/>
          <a:lstStyle/>
          <a:p>
            <a:pPr indent="0">
              <a:spcBef>
                <a:spcPct val="0"/>
              </a:spcBef>
            </a:pPr>
            <a:r>
              <a:rPr lang="de-DE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Feuerwehr- und</a:t>
            </a:r>
          </a:p>
          <a:p>
            <a:pPr indent="0">
              <a:spcBef>
                <a:spcPct val="0"/>
              </a:spcBef>
            </a:pPr>
            <a:r>
              <a:rPr lang="de-DE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Katastrophenschutzakademie</a:t>
            </a:r>
          </a:p>
          <a:p>
            <a:pPr indent="0">
              <a:spcBef>
                <a:spcPct val="0"/>
              </a:spcBef>
            </a:pPr>
            <a:r>
              <a:rPr lang="de-DE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Rheinland-Pfalz</a:t>
            </a:r>
          </a:p>
          <a:p>
            <a:pPr indent="0">
              <a:spcBef>
                <a:spcPct val="0"/>
              </a:spcBef>
            </a:pPr>
            <a:r>
              <a:rPr lang="de-DE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Lindenallee 41-43</a:t>
            </a:r>
          </a:p>
          <a:p>
            <a:pPr indent="0">
              <a:spcBef>
                <a:spcPct val="0"/>
              </a:spcBef>
            </a:pPr>
            <a:r>
              <a:rPr lang="de-DE" altLang="de-DE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56077 Koblenz</a:t>
            </a:r>
          </a:p>
          <a:p>
            <a:pPr indent="0">
              <a:spcBef>
                <a:spcPct val="0"/>
              </a:spcBef>
            </a:pPr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indent="0">
              <a:spcBef>
                <a:spcPct val="0"/>
              </a:spcBef>
            </a:pPr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indent="0">
              <a:spcBef>
                <a:spcPct val="0"/>
              </a:spcBef>
            </a:pPr>
            <a:endParaRPr lang="de-DE" altLang="de-DE" dirty="0" smtClean="0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3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4318247" cy="3430191"/>
          </a:xfrm>
        </p:spPr>
        <p:txBody>
          <a:bodyPr/>
          <a:lstStyle/>
          <a:p>
            <a:pPr lvl="1"/>
            <a:r>
              <a:rPr lang="de-DE" altLang="de-DE" sz="18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Übersicht der benötigten Materialien 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"/>
            </a:pPr>
            <a:r>
              <a:rPr lang="de-DE" altLang="de-DE" sz="18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Unterziehkleidung </a:t>
            </a:r>
            <a:r>
              <a:rPr lang="de-DE" altLang="de-DE" sz="18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wie bei KSF </a:t>
            </a:r>
            <a:r>
              <a:rPr lang="de-DE" altLang="de-DE" sz="18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"/>
            </a:pPr>
            <a:r>
              <a:rPr lang="de-DE" altLang="de-DE" sz="18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Feuerwehrhelm 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"/>
            </a:pPr>
            <a:r>
              <a:rPr lang="de-DE" altLang="de-DE" sz="18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Atemanschluss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"/>
            </a:pPr>
            <a:r>
              <a:rPr lang="de-DE" altLang="de-DE" sz="18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Funkgerät mit </a:t>
            </a:r>
            <a:r>
              <a:rPr lang="de-DE" sz="18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Hör-/Sprechgarnitur unter der KSF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"/>
            </a:pPr>
            <a:r>
              <a:rPr lang="de-DE" altLang="de-DE" sz="18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Einmalhandschuhe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"/>
            </a:pPr>
            <a:r>
              <a:rPr lang="de-DE" altLang="de-DE" sz="18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Nach Herstellerangaben</a:t>
            </a:r>
            <a:r>
              <a:rPr lang="de-DE" altLang="de-DE" sz="1800" kern="12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Baumwollhandschuhe</a:t>
            </a:r>
            <a:endParaRPr lang="de-DE" altLang="de-DE" sz="1800" kern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Grafik 4" descr="C:\Users\philipp.kirscht\AppData\Local\Microsoft\Windows\INetCache\Content.Word\P1020487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7654"/>
            <a:ext cx="3672408" cy="2754759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40662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0" lvl="1" indent="0">
              <a:buClr>
                <a:srgbClr val="A50021"/>
              </a:buClr>
            </a:pPr>
            <a:r>
              <a:rPr lang="de-DE" sz="1600" dirty="0" smtClean="0"/>
              <a:t>Vorbereitungen vor dem Anlegen:</a:t>
            </a:r>
            <a:endParaRPr lang="de-DE" sz="1600" kern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Innenscheibe </a:t>
            </a:r>
            <a:r>
              <a:rPr lang="de-DE" sz="1600" dirty="0"/>
              <a:t>der KSF 3  und Sichtscheibe der Atemschutzmaske (außen) mit Antibeschlagmittel behandeln, um ein Beschlagen im Einsatz soweit wie möglich zu minimieren. (Herstellerangaben beachten</a:t>
            </a:r>
            <a:r>
              <a:rPr lang="de-DE" sz="1600" dirty="0" smtClean="0"/>
              <a:t>)</a:t>
            </a:r>
          </a:p>
          <a:p>
            <a:pPr marL="0" lvl="1" indent="0">
              <a:buClr>
                <a:srgbClr val="A50021"/>
              </a:buClr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Grafik 7" descr="C:\Users\philipp.kirscht\AppData\Local\Microsoft\Windows\INetCache\Content.Word\P1020494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15766"/>
            <a:ext cx="2736304" cy="1953012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9" name="Grafik 8" descr="C:\Users\philipp.kirscht\AppData\Local\Microsoft\Windows\INetCache\Content.Word\P1020505 Kopie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/>
          <a:stretch/>
        </p:blipFill>
        <p:spPr bwMode="auto">
          <a:xfrm>
            <a:off x="4713783" y="2715766"/>
            <a:ext cx="2447156" cy="1953012"/>
          </a:xfrm>
          <a:prstGeom prst="rect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2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0" lvl="1" indent="0">
              <a:buClr>
                <a:srgbClr val="A50021"/>
              </a:buClr>
            </a:pPr>
            <a:r>
              <a:rPr lang="de-DE" sz="1600" dirty="0" smtClean="0"/>
              <a:t>Vorbereitungen vor dem Anlegen:</a:t>
            </a:r>
            <a:endParaRPr lang="de-DE" sz="1600" kern="1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KSF </a:t>
            </a:r>
            <a:r>
              <a:rPr lang="de-DE" sz="1600" dirty="0"/>
              <a:t>3 für den Einstieg </a:t>
            </a:r>
            <a:r>
              <a:rPr lang="de-DE" sz="1600" dirty="0" smtClean="0"/>
              <a:t>vorbereiten</a:t>
            </a:r>
            <a:r>
              <a:rPr lang="de-DE" sz="1600" dirty="0"/>
              <a:t>: Stiefelöffnungen freilegen, Beine und </a:t>
            </a:r>
            <a:r>
              <a:rPr lang="de-DE" sz="1600" dirty="0" smtClean="0"/>
              <a:t>Arme </a:t>
            </a:r>
            <a:r>
              <a:rPr lang="de-DE" sz="1600" dirty="0"/>
              <a:t>verdrehungsfrei auslegen. </a:t>
            </a:r>
            <a:endParaRPr lang="de-DE" sz="1600" dirty="0" smtClean="0"/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/>
              <a:t>Isoliergerät bis auf das Anschließen des Lungenautomaten vorbereiten. </a:t>
            </a:r>
          </a:p>
          <a:p>
            <a:pPr marL="0" lvl="1" indent="0">
              <a:buClr>
                <a:srgbClr val="A50021"/>
              </a:buClr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Grafik 5" descr="C:\Users\philipp.kirscht\AppData\Local\Microsoft\Windows\INetCache\Content.Word\P1020501 Kopie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5" b="7399"/>
          <a:stretch/>
        </p:blipFill>
        <p:spPr bwMode="auto">
          <a:xfrm>
            <a:off x="1296753" y="2787774"/>
            <a:ext cx="3456384" cy="2058164"/>
          </a:xfrm>
          <a:prstGeom prst="rect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C:\Users\philipp.kirscht\AppData\Local\Microsoft\Windows\INetCache\Content.Word\P1020511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7774"/>
            <a:ext cx="1552802" cy="2058164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13281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Sprechprobe </a:t>
            </a:r>
            <a:r>
              <a:rPr lang="de-DE" sz="1600" dirty="0"/>
              <a:t>mit dem Handfunkgerät durchführen.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In die KSF zunächst mit den Beinen einsteigen und bis zur Hüfte hochziehen. </a:t>
            </a:r>
          </a:p>
          <a:p>
            <a:pPr marL="0" lvl="1" indent="0">
              <a:buClr>
                <a:srgbClr val="A50021"/>
              </a:buClr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Grafik 7" descr="C:\Users\philipp.kirscht\AppData\Local\Microsoft\Windows\INetCache\Content.Word\P1020516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83718"/>
            <a:ext cx="1872208" cy="2563624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9" name="Grafik 8" descr="C:\Users\philipp.kirscht\AppData\Local\Microsoft\Windows\INetCache\Content.Word\P1020523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84" y="2283718"/>
            <a:ext cx="1862108" cy="2563624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40099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Je </a:t>
            </a:r>
            <a:r>
              <a:rPr lang="de-DE" sz="1600" dirty="0"/>
              <a:t>nach Modell der KSF 3 mit einem Arm in den dem Reißverschluss abgewandten Ärmel fahren und den Kopf in die Haube stecken (leicht dabei in die Hocke gehen). </a:t>
            </a: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Grafik 3" descr="C:\Users\philipp.kirscht\AppData\Local\Microsoft\Windows\INetCache\Content.Word\P1020525 Kopie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/>
          <a:stretch/>
        </p:blipFill>
        <p:spPr bwMode="auto">
          <a:xfrm>
            <a:off x="2122398" y="2283718"/>
            <a:ext cx="1873538" cy="2504410"/>
          </a:xfrm>
          <a:prstGeom prst="rect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C:\Users\philipp.kirscht\AppData\Local\Microsoft\Windows\INetCache\Content.Word\P1020529 Kopie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" b="3481"/>
          <a:stretch/>
        </p:blipFill>
        <p:spPr bwMode="auto">
          <a:xfrm>
            <a:off x="4501108" y="2283718"/>
            <a:ext cx="2023518" cy="2504410"/>
          </a:xfrm>
          <a:prstGeom prst="rect">
            <a:avLst/>
          </a:prstGeom>
          <a:noFill/>
          <a:ln w="28575">
            <a:solidFill>
              <a:srgbClr val="A5002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17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Den </a:t>
            </a:r>
            <a:r>
              <a:rPr lang="de-DE" sz="1600" dirty="0"/>
              <a:t>„Rucksack“ der KSF 3 durch den Helfer über das Isoliergerät führen, den zweiten Arm in den zweiten Ärmel stecken und die Hände in die Handschuhe führen.</a:t>
            </a: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Grafik 3" descr="C:\Users\philipp.kirscht\AppData\Local\Microsoft\Windows\INetCache\Content.Word\P1020533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9702"/>
            <a:ext cx="2047240" cy="2725420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5" name="Grafik 4" descr="C:\Users\philipp.kirscht\AppData\Local\Microsoft\Windows\INetCache\Content.Word\P1020535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57" y="2139702"/>
            <a:ext cx="2047875" cy="2725420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7519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Den </a:t>
            </a:r>
            <a:r>
              <a:rPr lang="de-DE" sz="1600" dirty="0"/>
              <a:t>Lungenautomat möglichst erst an der Grenze des Gefahrenbereiches anschließen, um ein unnötiges Verbrauchen von Atemluft zu verhindern.</a:t>
            </a:r>
          </a:p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Die KSF 3 durch den Helfer schließen. Zur Unterstützung kann der CSA-Träger die Haube hochziehen und so den Helfer beim Schließen unterstützen. </a:t>
            </a:r>
          </a:p>
          <a:p>
            <a:pPr marL="0" lvl="1" indent="0">
              <a:buClr>
                <a:srgbClr val="A50021"/>
              </a:buClr>
            </a:pP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Grafik 3" descr="C:\Users\philipp.kirscht\AppData\Local\Microsoft\Windows\INetCache\Content.Word\P1020543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03" y="2643758"/>
            <a:ext cx="1664861" cy="2209934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</p:spTree>
    <p:extLst>
      <p:ext uri="{BB962C8B-B14F-4D97-AF65-F5344CB8AC3E}">
        <p14:creationId xmlns:p14="http://schemas.microsoft.com/office/powerpoint/2010/main" val="6532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200" cap="none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Anlegen des Körperschutzes der Form 3</a:t>
            </a:r>
            <a:endParaRPr lang="de-DE" altLang="de-DE" sz="2200" cap="non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85801" y="1563638"/>
            <a:ext cx="7630615" cy="3430191"/>
          </a:xfrm>
        </p:spPr>
        <p:txBody>
          <a:bodyPr/>
          <a:lstStyle/>
          <a:p>
            <a:pPr marL="342900" lvl="1" indent="-342900">
              <a:buClr>
                <a:srgbClr val="A50021"/>
              </a:buClr>
              <a:buFont typeface="Wingdings" panose="05000000000000000000" pitchFamily="2" charset="2"/>
              <a:buChar char="n"/>
            </a:pPr>
            <a:r>
              <a:rPr lang="de-DE" sz="1600" dirty="0" smtClean="0"/>
              <a:t>Durch </a:t>
            </a:r>
            <a:r>
              <a:rPr lang="de-DE" sz="1600" dirty="0"/>
              <a:t>den Helfer anschließend durch die Sichtscheibe einen Kontrollblick in Richtung Reißverschlussende. Sollte dabei ein Lichteinfall zu sehen sein, so ist der Anzug noch nicht richtig geschlossen. </a:t>
            </a:r>
            <a:endParaRPr lang="de-DE" altLang="de-DE" sz="1600" kern="12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Grafik 3" descr="C:\Users\philipp.kirscht\AppData\Local\Microsoft\Windows\INetCache\Content.Word\P1020551 Kopi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55726"/>
            <a:ext cx="1800200" cy="2460754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pic>
        <p:nvPicPr>
          <p:cNvPr id="5" name="Grafik 4" descr="C:\Users\philipp.kirscht\AppData\Local\Microsoft\Windows\INetCache\Content.Word\P1020554 Kopi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355726"/>
            <a:ext cx="1944216" cy="2460754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</p:pic>
      <p:sp>
        <p:nvSpPr>
          <p:cNvPr id="6" name="&quot;Nein&quot;-Symbol 5"/>
          <p:cNvSpPr/>
          <p:nvPr/>
        </p:nvSpPr>
        <p:spPr bwMode="auto">
          <a:xfrm>
            <a:off x="1259631" y="3463474"/>
            <a:ext cx="792090" cy="792088"/>
          </a:xfrm>
          <a:prstGeom prst="noSmoking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Smiley 6"/>
          <p:cNvSpPr/>
          <p:nvPr/>
        </p:nvSpPr>
        <p:spPr bwMode="auto">
          <a:xfrm>
            <a:off x="6804248" y="3463474"/>
            <a:ext cx="720080" cy="72008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9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</p:tagLst>
</file>

<file path=ppt/theme/theme1.xml><?xml version="1.0" encoding="utf-8"?>
<a:theme xmlns:a="http://schemas.openxmlformats.org/drawingml/2006/main" name="Aufzählung Standart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Folienmaster_lfks</Template>
  <TotalTime>0</TotalTime>
  <Words>503</Words>
  <Application>Microsoft Office PowerPoint</Application>
  <PresentationFormat>Bildschirmpräsentation (16:9)</PresentationFormat>
  <Paragraphs>58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Bliss Light</vt:lpstr>
      <vt:lpstr>Bliss Regular</vt:lpstr>
      <vt:lpstr>Wingdings</vt:lpstr>
      <vt:lpstr>Aufzählung Standart</vt:lpstr>
      <vt:lpstr>7. Einsatzmäßige Handhabung der Form 3</vt:lpstr>
      <vt:lpstr>Anlegen des Körperschutzes der Form 3</vt:lpstr>
      <vt:lpstr>Anlegen des Körperschutzes der Form 3</vt:lpstr>
      <vt:lpstr>Anlegen des Körperschutzes der Form 3</vt:lpstr>
      <vt:lpstr>Anlegen des Körperschutzes der Form 3</vt:lpstr>
      <vt:lpstr>Anlegen des Körperschutzes der Form 3</vt:lpstr>
      <vt:lpstr>Anlegen des Körperschutzes der Form 3</vt:lpstr>
      <vt:lpstr>Anlegen des Körperschutzes der Form 3</vt:lpstr>
      <vt:lpstr>Anlegen des Körperschutzes der Form 3</vt:lpstr>
      <vt:lpstr>Ablegen des Körperschutzes der Form 3</vt:lpstr>
      <vt:lpstr>Ablegen des Körperschutzes der Form 3</vt:lpstr>
      <vt:lpstr>Ablegen des Körperschutzes der Form 3</vt:lpstr>
      <vt:lpstr>Ablegen des Körperschutzes der Form 3</vt:lpstr>
      <vt:lpstr>VIELEN DANK FÜR IHRE AUFMERKSAMKEIT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</dc:title>
  <dc:subject/>
  <dc:creator>Kai Kohlhaas</dc:creator>
  <cp:keywords/>
  <dc:description/>
  <cp:lastModifiedBy>Philipp Kirscht</cp:lastModifiedBy>
  <cp:revision>134</cp:revision>
  <cp:lastPrinted>2009-02-09T14:57:03Z</cp:lastPrinted>
  <dcterms:created xsi:type="dcterms:W3CDTF">2021-01-25T11:54:28Z</dcterms:created>
  <dcterms:modified xsi:type="dcterms:W3CDTF">2022-05-16T10:53:29Z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C8B02A67-BF74-4E90-A885-849D2F53184C</vt:lpwstr>
  </property>
  <property fmtid="{D5CDD505-2E9C-101B-9397-08002B2CF9AE}" pid="3" name="ArticulatePath">
    <vt:lpwstr>Masterfolie_LFKA</vt:lpwstr>
  </property>
</Properties>
</file>