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7" r:id="rId4"/>
  </p:sldMasterIdLst>
  <p:notesMasterIdLst>
    <p:notesMasterId r:id="rId12"/>
  </p:notesMasterIdLst>
  <p:handoutMasterIdLst>
    <p:handoutMasterId r:id="rId13"/>
  </p:handoutMasterIdLst>
  <p:sldIdLst>
    <p:sldId id="257" r:id="rId5"/>
    <p:sldId id="264" r:id="rId6"/>
    <p:sldId id="262" r:id="rId7"/>
    <p:sldId id="263" r:id="rId8"/>
    <p:sldId id="259" r:id="rId9"/>
    <p:sldId id="260" r:id="rId10"/>
    <p:sldId id="261" r:id="rId11"/>
  </p:sldIdLst>
  <p:sldSz cx="9144000" cy="6858000" type="screen4x3"/>
  <p:notesSz cx="6724650" cy="97742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0">
          <p15:clr>
            <a:srgbClr val="A4A3A4"/>
          </p15:clr>
        </p15:guide>
        <p15:guide id="2" pos="3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00FF"/>
    <a:srgbClr val="99FF66"/>
    <a:srgbClr val="9999FF"/>
    <a:srgbClr val="6699FF"/>
    <a:srgbClr val="FF9999"/>
    <a:srgbClr val="FF0000"/>
    <a:srgbClr val="FFF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4615" autoAdjust="0"/>
    <p:restoredTop sz="86369" autoAdjust="0"/>
  </p:normalViewPr>
  <p:slideViewPr>
    <p:cSldViewPr>
      <p:cViewPr varScale="1">
        <p:scale>
          <a:sx n="126" d="100"/>
          <a:sy n="126" d="100"/>
        </p:scale>
        <p:origin x="1884" y="90"/>
      </p:cViewPr>
      <p:guideLst>
        <p:guide orient="horz" pos="890"/>
        <p:guide pos="3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2F75FEFC-6BBF-461B-A79C-06D8F6C28B9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08" tIns="45104" rIns="90208" bIns="45104" numCol="1" anchor="t" anchorCtr="0" compatLnSpc="1">
            <a:prstTxWarp prst="textNoShape">
              <a:avLst/>
            </a:prstTxWarp>
          </a:bodyPr>
          <a:lstStyle>
            <a:lvl1pPr defTabSz="901474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D82DE278-4678-4E96-A9DE-2A541378B03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4925" y="0"/>
            <a:ext cx="2865438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08" tIns="45104" rIns="90208" bIns="45104" numCol="1" anchor="t" anchorCtr="0" compatLnSpc="1">
            <a:prstTxWarp prst="textNoShape">
              <a:avLst/>
            </a:prstTxWarp>
          </a:bodyPr>
          <a:lstStyle>
            <a:lvl1pPr algn="r" defTabSz="901474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95CA8A68-D0E7-4133-B40D-5ECA7F69E88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02750"/>
            <a:ext cx="294005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08" tIns="45104" rIns="90208" bIns="45104" numCol="1" anchor="b" anchorCtr="0" compatLnSpc="1">
            <a:prstTxWarp prst="textNoShape">
              <a:avLst/>
            </a:prstTxWarp>
          </a:bodyPr>
          <a:lstStyle>
            <a:lvl1pPr defTabSz="901474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F3F4349F-2E01-468A-AC92-4467D241D0F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4925" y="9302750"/>
            <a:ext cx="286543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08" tIns="45104" rIns="90208" bIns="45104" numCol="1" anchor="b" anchorCtr="0" compatLnSpc="1">
            <a:prstTxWarp prst="textNoShape">
              <a:avLst/>
            </a:prstTxWarp>
          </a:bodyPr>
          <a:lstStyle>
            <a:lvl1pPr algn="r" defTabSz="900113">
              <a:defRPr sz="1200" b="1">
                <a:latin typeface="Times New Roman" panose="02020603050405020304" pitchFamily="18" charset="0"/>
              </a:defRPr>
            </a:lvl1pPr>
          </a:lstStyle>
          <a:p>
            <a:fld id="{28D30921-9F43-4355-8FC1-7458B943C6DB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8544504A-998E-499E-AD78-0B57A474643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306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08" tIns="45104" rIns="90208" bIns="45104" numCol="1" anchor="t" anchorCtr="0" compatLnSpc="1">
            <a:prstTxWarp prst="textNoShape">
              <a:avLst/>
            </a:prstTxWarp>
          </a:bodyPr>
          <a:lstStyle>
            <a:lvl1pPr defTabSz="901474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21E16911-ABAA-4BD2-A657-1C3AD761CC3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11588" y="0"/>
            <a:ext cx="2913062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08" tIns="45104" rIns="90208" bIns="45104" numCol="1" anchor="t" anchorCtr="0" compatLnSpc="1">
            <a:prstTxWarp prst="textNoShape">
              <a:avLst/>
            </a:prstTxWarp>
          </a:bodyPr>
          <a:lstStyle>
            <a:lvl1pPr algn="r" defTabSz="901474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AE96AE4B-E9D0-4629-BEA6-5D5845BF5304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46150" y="771525"/>
            <a:ext cx="4833938" cy="3624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7A313B88-8F5B-467D-B788-AA56D6A2AD0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6938" y="4627563"/>
            <a:ext cx="4930775" cy="439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08" tIns="45104" rIns="90208" bIns="451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93D3552F-A951-474A-8741-16212AF669A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53538"/>
            <a:ext cx="2913063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08" tIns="45104" rIns="90208" bIns="45104" numCol="1" anchor="b" anchorCtr="0" compatLnSpc="1">
            <a:prstTxWarp prst="textNoShape">
              <a:avLst/>
            </a:prstTxWarp>
          </a:bodyPr>
          <a:lstStyle>
            <a:lvl1pPr defTabSz="901474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40C81098-A624-4DDA-AD11-2A1234BDD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1588" y="9253538"/>
            <a:ext cx="2913062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08" tIns="45104" rIns="90208" bIns="45104" numCol="1" anchor="b" anchorCtr="0" compatLnSpc="1">
            <a:prstTxWarp prst="textNoShape">
              <a:avLst/>
            </a:prstTxWarp>
          </a:bodyPr>
          <a:lstStyle>
            <a:lvl1pPr algn="r" defTabSz="900113">
              <a:defRPr sz="1200">
                <a:latin typeface="Times New Roman" panose="02020603050405020304" pitchFamily="18" charset="0"/>
              </a:defRPr>
            </a:lvl1pPr>
          </a:lstStyle>
          <a:p>
            <a:fld id="{C01FF30A-31F5-4491-95E6-DAA53AE94117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bildplatzhalter 1">
            <a:extLst>
              <a:ext uri="{FF2B5EF4-FFF2-40B4-BE49-F238E27FC236}">
                <a16:creationId xmlns:a16="http://schemas.microsoft.com/office/drawing/2014/main" id="{3434B7FC-9815-45E4-8C4C-0AE69F48F0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izenplatzhalter 2">
            <a:extLst>
              <a:ext uri="{FF2B5EF4-FFF2-40B4-BE49-F238E27FC236}">
                <a16:creationId xmlns:a16="http://schemas.microsoft.com/office/drawing/2014/main" id="{6A609EA7-CD16-46DD-B718-DC9AA0AA3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/>
          </a:p>
        </p:txBody>
      </p:sp>
      <p:sp>
        <p:nvSpPr>
          <p:cNvPr id="19460" name="Foliennummernplatzhalter 3">
            <a:extLst>
              <a:ext uri="{FF2B5EF4-FFF2-40B4-BE49-F238E27FC236}">
                <a16:creationId xmlns:a16="http://schemas.microsoft.com/office/drawing/2014/main" id="{3EFB1F55-098A-42B7-BEF6-B4E9F7330E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0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0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0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0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0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655FE9-8DC5-4955-A614-0E7D675FA3C7}" type="slidenum">
              <a:rPr lang="de-DE" altLang="de-DE">
                <a:latin typeface="Times New Roman" panose="02020603050405020304" pitchFamily="18" charset="0"/>
              </a:rPr>
              <a:pPr/>
              <a:t>1</a:t>
            </a:fld>
            <a:endParaRPr lang="de-DE" altLang="de-D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2D26CE7-94D5-46CF-B38E-F2BCE1D275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23728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E065313-1BEB-4E0F-B3B5-32262994B0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3528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29413" y="908050"/>
            <a:ext cx="2159000" cy="52212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908050"/>
            <a:ext cx="6326188" cy="522128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B4DBC90-726B-4C6F-B54F-03FF194037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23728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9836926-A347-42CA-B1BB-DC37D83AC8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DDE4F0B-45A8-4974-A33C-CD4BDD17C6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88175" y="6237288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64C3F2D-3831-49E9-9FBF-6DB08B99E92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84586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908050"/>
            <a:ext cx="8637588" cy="32385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449388"/>
            <a:ext cx="4241800" cy="46799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5025" y="1449388"/>
            <a:ext cx="4243388" cy="22637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5025" y="3865563"/>
            <a:ext cx="4243388" cy="22637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149D22-BFFF-46FF-A724-B20FED7D4B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23728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37DB88-5CD9-4FC9-BFEF-C4170D533B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062BCD-AFC5-4EFB-AA87-6D0233802E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88175" y="6237288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97480B4-1D5E-4A88-ACA6-6CC8265A122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64896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908050"/>
            <a:ext cx="8637588" cy="32385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50825" y="1449388"/>
            <a:ext cx="4241800" cy="46799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5025" y="1449388"/>
            <a:ext cx="4243388" cy="46799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CB0239-A22D-4107-B1FC-11ECAABAD4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23728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E3A30D-0ECD-4B87-BEF3-BEB3B586B8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7571030-9A41-4E54-99DA-1646466AD8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88175" y="6237288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1D9506A-0BAF-4362-B901-AC41AD001EA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95021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908050"/>
            <a:ext cx="8637588" cy="32385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250825" y="1449388"/>
            <a:ext cx="8637588" cy="4679950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80BACF6-295D-41B4-8963-558D2C38D3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23728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29328C8-4A4A-4E3E-972A-D44442718A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9FB4A48-BC36-428D-801A-F17A2AAA77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88175" y="6237288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D11135F-AE20-4CDF-8FEC-B2CF858618D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77887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2276475"/>
            <a:ext cx="8642350" cy="1295400"/>
          </a:xfrm>
        </p:spPr>
        <p:txBody>
          <a:bodyPr wrap="square"/>
          <a:lstStyle>
            <a:lvl1pPr algn="ctr">
              <a:defRPr sz="3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Klicken Sie, um das Titelformat zu bearbeiten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3968750"/>
            <a:ext cx="8642350" cy="9112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pPr lvl="0"/>
            <a:r>
              <a:rPr lang="de-DE" noProof="0"/>
              <a:t>Klicken Sie, um das Format des Untertitelmasters zu bearbeiten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9A4BBD8-A6AA-4CB9-8F16-CCC5A69B69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23728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57F67BE-DACC-4F4F-B399-6FDEDCD35A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FE007BD-932C-4649-864B-5C69F59BDB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88175" y="6237288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C8D88F3-73CF-4316-91A2-6CE5B4C4E00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4267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0DFEA19-C01F-49F9-88E0-1F7B8784E7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23728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6720C16-50BB-46E1-938E-5DAD9E74E8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8679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449388"/>
            <a:ext cx="424180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5025" y="1449388"/>
            <a:ext cx="4243388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D454BC-21AC-4530-AE82-7632622C11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23728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247FED-D49B-4CF6-9074-EA3933B778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4697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AA8A3D3-95D7-4BD2-8F0C-DB83F22E46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23728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5C4A486-0F3E-46E1-A2BA-0C70D8DC50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C5A55228-C00E-4D13-9420-B2AF29CF92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88175" y="6237288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7897E93-7604-4A28-8915-8193536B2A3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93092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431E625B-26F2-449B-B59D-B7C46E4C86FC}"/>
              </a:ext>
            </a:extLst>
          </p:cNvPr>
          <p:cNvSpPr>
            <a:spLocks noGrp="1" noChangeArrowheads="1"/>
          </p:cNvSpPr>
          <p:nvPr userDrawn="1"/>
        </p:nvSpPr>
        <p:spPr>
          <a:xfrm>
            <a:off x="7245350" y="652462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6483BB7F-4F94-464C-AF79-1AD599F96392}" type="slidenum">
              <a:rPr lang="de-DE" altLang="de-DE" sz="1200"/>
              <a:pPr algn="r"/>
              <a:t>‹Nr.›</a:t>
            </a:fld>
            <a:endParaRPr lang="de-DE" altLang="de-DE" sz="12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4861770-E936-4405-8487-0C680471CB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23728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21CDB6F-F892-4F1D-B579-D9C2CC49ED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8559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E8BD489F-8306-45D8-9BCF-95BBC026F468}"/>
              </a:ext>
            </a:extLst>
          </p:cNvPr>
          <p:cNvSpPr>
            <a:spLocks noGrp="1" noChangeArrowheads="1"/>
          </p:cNvSpPr>
          <p:nvPr userDrawn="1"/>
        </p:nvSpPr>
        <p:spPr>
          <a:xfrm>
            <a:off x="7240588" y="6572250"/>
            <a:ext cx="1905000" cy="457200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de-DE" sz="1200" b="0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037FE74-0734-4037-BF93-A42D84084A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23728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4FF778B-DD1D-45E3-A872-DA3EC4995A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1231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06C260-8251-47D4-9E60-707C2D4AA9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23728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12A085-8821-4D88-81DE-99C9A2D213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EA1667E-8C29-48E6-8807-32AE378084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88175" y="6237288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386A9D7-FF28-4FB5-AD7D-D4E3F0B65F3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22995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5540AA-9BB6-4A7A-9D7C-1200FFAE54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23728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AF482B-E981-4E7B-A912-7162A12437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4CDEE51-52F3-4424-BDC9-18E3F092E0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88175" y="6237288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8E01B51-66F8-420D-A8C7-3B3524333D4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96187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431BD36-45CD-4EB0-BF96-3AC91422B1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23728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42D8B49-4FE3-48C1-9AE8-FD4DA3787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348F3C0-64BB-4D3E-B7C6-64EA1077BB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88175" y="6237288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186FCD1-0771-428A-9265-D6B92C8BF7FD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41154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5CC8951F-F9B6-4291-B199-3EA92F6BA9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95263" y="1484313"/>
            <a:ext cx="8637587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7" name="Rectangle 4">
            <a:extLst>
              <a:ext uri="{FF2B5EF4-FFF2-40B4-BE49-F238E27FC236}">
                <a16:creationId xmlns:a16="http://schemas.microsoft.com/office/drawing/2014/main" id="{A66380D7-ECB3-4C55-8618-A1992BA458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908050"/>
            <a:ext cx="863758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 zu bearbeiten</a:t>
            </a:r>
          </a:p>
        </p:txBody>
      </p:sp>
      <p:pic>
        <p:nvPicPr>
          <p:cNvPr id="1028" name="Picture 14">
            <a:extLst>
              <a:ext uri="{FF2B5EF4-FFF2-40B4-BE49-F238E27FC236}">
                <a16:creationId xmlns:a16="http://schemas.microsoft.com/office/drawing/2014/main" id="{2D93032B-0406-4253-BEC7-D3296DB427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0963"/>
            <a:ext cx="54927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 Box 8">
            <a:extLst>
              <a:ext uri="{FF2B5EF4-FFF2-40B4-BE49-F238E27FC236}">
                <a16:creationId xmlns:a16="http://schemas.microsoft.com/office/drawing/2014/main" id="{28FF902A-68A2-4FE1-8C80-AEBB98584C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16013" y="217488"/>
            <a:ext cx="20161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de-DE" sz="1000" b="1" dirty="0">
                <a:solidFill>
                  <a:srgbClr val="000000"/>
                </a:solidFill>
              </a:rPr>
              <a:t>Feuerwehr-Kreisausbildung</a:t>
            </a:r>
          </a:p>
          <a:p>
            <a:pPr algn="ctr">
              <a:defRPr/>
            </a:pPr>
            <a:r>
              <a:rPr lang="de-DE" sz="1000" b="1" dirty="0">
                <a:solidFill>
                  <a:srgbClr val="000000"/>
                </a:solidFill>
              </a:rPr>
              <a:t>Rheinland-Pfalz</a:t>
            </a:r>
            <a:endParaRPr lang="de-DE" sz="1600" b="1" dirty="0">
              <a:solidFill>
                <a:srgbClr val="000000"/>
              </a:solidFill>
            </a:endParaRPr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5E6F0015-B539-4C2F-8071-0E7703A9627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04025" y="228600"/>
            <a:ext cx="1512888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sz="800" b="1" dirty="0">
                <a:solidFill>
                  <a:srgbClr val="000000"/>
                </a:solidFill>
              </a:rPr>
              <a:t>Lehrgang:  Maschinist</a:t>
            </a:r>
          </a:p>
          <a:p>
            <a:pPr>
              <a:defRPr/>
            </a:pPr>
            <a:r>
              <a:rPr lang="de-DE" sz="800" b="1" dirty="0">
                <a:solidFill>
                  <a:srgbClr val="000000"/>
                </a:solidFill>
              </a:rPr>
              <a:t>Stand:        01/2023</a:t>
            </a:r>
            <a:endParaRPr lang="de-DE" sz="1000" b="1" dirty="0">
              <a:solidFill>
                <a:srgbClr val="000000"/>
              </a:solidFill>
            </a:endParaRPr>
          </a:p>
        </p:txBody>
      </p:sp>
      <p:sp>
        <p:nvSpPr>
          <p:cNvPr id="1031" name="Line 9">
            <a:extLst>
              <a:ext uri="{FF2B5EF4-FFF2-40B4-BE49-F238E27FC236}">
                <a16:creationId xmlns:a16="http://schemas.microsoft.com/office/drawing/2014/main" id="{70124B0E-B53E-4ABA-B5E5-6AABE7F7328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4025" y="801688"/>
            <a:ext cx="80010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2" name="Line 12">
            <a:extLst>
              <a:ext uri="{FF2B5EF4-FFF2-40B4-BE49-F238E27FC236}">
                <a16:creationId xmlns:a16="http://schemas.microsoft.com/office/drawing/2014/main" id="{4CA68827-5888-45DE-8F69-5634DE37FF2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4025" y="6669088"/>
            <a:ext cx="800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36F40AFC-9FD9-41BE-82D8-343C354D300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1325" y="6669088"/>
            <a:ext cx="47910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800" dirty="0">
                <a:solidFill>
                  <a:srgbClr val="000000"/>
                </a:solidFill>
              </a:rPr>
              <a:t>mit freundlicher Genehmigung der  Niedersächsischen Akademie für Brand- und Katastrophenschutz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3119BCB4-4BB2-4CD1-BACB-7C5EA82F8A73}"/>
              </a:ext>
            </a:extLst>
          </p:cNvPr>
          <p:cNvSpPr>
            <a:spLocks noGrp="1" noChangeArrowheads="1"/>
          </p:cNvSpPr>
          <p:nvPr userDrawn="1"/>
        </p:nvSpPr>
        <p:spPr>
          <a:xfrm>
            <a:off x="7269163" y="659765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ED64C888-76D2-4E9D-8154-B113C672782F}" type="slidenum">
              <a:rPr lang="de-DE" altLang="de-DE" sz="1200"/>
              <a:pPr algn="r"/>
              <a:t>‹Nr.›</a:t>
            </a:fld>
            <a:endParaRPr lang="de-DE" altLang="de-DE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  <p:sldLayoutId id="2147484142" r:id="rId12"/>
    <p:sldLayoutId id="2147484143" r:id="rId13"/>
    <p:sldLayoutId id="214748414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o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u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m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m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m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m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m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0">
            <a:extLst>
              <a:ext uri="{FF2B5EF4-FFF2-40B4-BE49-F238E27FC236}">
                <a16:creationId xmlns:a16="http://schemas.microsoft.com/office/drawing/2014/main" id="{459FE7F2-902D-45D0-9A9A-30F2A663B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925" y="1801813"/>
            <a:ext cx="38655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m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m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m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m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m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800" b="1"/>
              <a:t>Lehrgang: Maschinist</a:t>
            </a:r>
          </a:p>
        </p:txBody>
      </p:sp>
      <p:sp>
        <p:nvSpPr>
          <p:cNvPr id="18435" name="Rectangle 33">
            <a:extLst>
              <a:ext uri="{FF2B5EF4-FFF2-40B4-BE49-F238E27FC236}">
                <a16:creationId xmlns:a16="http://schemas.microsoft.com/office/drawing/2014/main" id="{D6D07866-7858-4A15-8F9C-C1A0DA17272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351838" y="6237288"/>
            <a:ext cx="792162" cy="215900"/>
          </a:xfrm>
        </p:spPr>
        <p:txBody>
          <a:bodyPr/>
          <a:lstStyle/>
          <a:p>
            <a:r>
              <a:rPr lang="de-DE" altLang="de-DE" sz="800">
                <a:solidFill>
                  <a:srgbClr val="FFFFDD"/>
                </a:solidFill>
              </a:rPr>
              <a:t>Deckblatt</a:t>
            </a:r>
          </a:p>
        </p:txBody>
      </p:sp>
      <p:sp>
        <p:nvSpPr>
          <p:cNvPr id="18436" name="Rectangle 36">
            <a:extLst>
              <a:ext uri="{FF2B5EF4-FFF2-40B4-BE49-F238E27FC236}">
                <a16:creationId xmlns:a16="http://schemas.microsoft.com/office/drawing/2014/main" id="{D3D95F9D-3C4F-4804-9DD6-7BDF05425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0600" y="3284538"/>
            <a:ext cx="350361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m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m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m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m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m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2800" b="1">
                <a:solidFill>
                  <a:srgbClr val="0000FF"/>
                </a:solidFill>
              </a:rPr>
              <a:t>2. Aufgabenbereiche</a:t>
            </a:r>
            <a:endParaRPr lang="de-DE" altLang="de-DE" sz="1800">
              <a:solidFill>
                <a:srgbClr val="0000FF"/>
              </a:solidFill>
            </a:endParaRPr>
          </a:p>
        </p:txBody>
      </p:sp>
      <p:sp>
        <p:nvSpPr>
          <p:cNvPr id="18437" name="Text Box 37">
            <a:extLst>
              <a:ext uri="{FF2B5EF4-FFF2-40B4-BE49-F238E27FC236}">
                <a16:creationId xmlns:a16="http://schemas.microsoft.com/office/drawing/2014/main" id="{33F09E12-D61E-4F82-BC6F-4E866E260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1863" y="3836988"/>
            <a:ext cx="3843337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m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m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m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m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m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600" b="1">
                <a:solidFill>
                  <a:srgbClr val="0000FF"/>
                </a:solidFill>
              </a:rPr>
              <a:t>2.1 	Allgemeines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600" b="1">
                <a:solidFill>
                  <a:srgbClr val="0000FF"/>
                </a:solidFill>
              </a:rPr>
              <a:t>2.2	Aufgaben bei Einsatzfahrten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600" b="1">
                <a:solidFill>
                  <a:srgbClr val="0000FF"/>
                </a:solidFill>
              </a:rPr>
              <a:t>2.3 	Aufgaben an Einsatzstellen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600" b="1">
                <a:solidFill>
                  <a:srgbClr val="0000FF"/>
                </a:solidFill>
              </a:rPr>
              <a:t>2.4    	Aufgaben nach dem Einsatz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FE1F40-2374-4B5D-9A46-DB401D52621D}"/>
              </a:ext>
            </a:extLst>
          </p:cNvPr>
          <p:cNvSpPr txBox="1">
            <a:spLocks/>
          </p:cNvSpPr>
          <p:nvPr/>
        </p:nvSpPr>
        <p:spPr>
          <a:xfrm>
            <a:off x="488950" y="836613"/>
            <a:ext cx="8637588" cy="3238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altLang="de-DE" kern="0" dirty="0">
                <a:solidFill>
                  <a:srgbClr val="0000FF"/>
                </a:solidFill>
              </a:rPr>
              <a:t>2.1	 Allgemeines:</a:t>
            </a:r>
            <a:endParaRPr lang="de-DE" altLang="de-DE" kern="0" dirty="0"/>
          </a:p>
        </p:txBody>
      </p:sp>
      <p:sp>
        <p:nvSpPr>
          <p:cNvPr id="20483" name="Textfeld 2">
            <a:extLst>
              <a:ext uri="{FF2B5EF4-FFF2-40B4-BE49-F238E27FC236}">
                <a16:creationId xmlns:a16="http://schemas.microsoft.com/office/drawing/2014/main" id="{2C48911F-1CCB-41DD-8386-DF3D4B8CD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916113"/>
            <a:ext cx="74882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m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m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m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m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m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800"/>
              <a:t>Der einsatztaktische Fahrzeugführer ist gegenüber dem Maschinisten weisungsberechtigt.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>
            <a:extLst>
              <a:ext uri="{FF2B5EF4-FFF2-40B4-BE49-F238E27FC236}">
                <a16:creationId xmlns:a16="http://schemas.microsoft.com/office/drawing/2014/main" id="{3EF261DE-5CEF-43FD-8B36-C7717EB1B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836613"/>
            <a:ext cx="8637588" cy="323850"/>
          </a:xfrm>
        </p:spPr>
        <p:txBody>
          <a:bodyPr/>
          <a:lstStyle/>
          <a:p>
            <a:r>
              <a:rPr lang="de-DE" altLang="de-DE">
                <a:solidFill>
                  <a:srgbClr val="0000FF"/>
                </a:solidFill>
              </a:rPr>
              <a:t>2.2	 Aufgaben des Maschinisten: </a:t>
            </a:r>
            <a:r>
              <a:rPr lang="de-DE" altLang="de-DE" u="sng">
                <a:solidFill>
                  <a:srgbClr val="0000FF"/>
                </a:solidFill>
              </a:rPr>
              <a:t>Bei Einsatzfahrten</a:t>
            </a:r>
            <a:endParaRPr lang="de-DE" alt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513683-BDB2-4B4F-B6F4-F02F9D7AB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850" y="1541463"/>
            <a:ext cx="8424863" cy="45005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  <a:defRPr/>
            </a:pPr>
            <a:r>
              <a:rPr lang="de-DE" sz="1800" b="1" dirty="0">
                <a:solidFill>
                  <a:srgbClr val="003366"/>
                </a:solidFill>
              </a:rPr>
              <a:t>Grundsätzlich gilt: „Sicherheit geht vor Schnelligkeit!“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de-DE" sz="1800" b="1" dirty="0">
              <a:solidFill>
                <a:srgbClr val="003366"/>
              </a:solidFill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de-DE" sz="1800" b="1" dirty="0">
                <a:solidFill>
                  <a:srgbClr val="003366"/>
                </a:solidFill>
              </a:rPr>
              <a:t>Regelungen der STVO und STVZO beachten!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de-DE" sz="1800" b="1" dirty="0">
              <a:solidFill>
                <a:srgbClr val="003366"/>
              </a:solidFill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de-DE" sz="1800" b="1" dirty="0">
                <a:solidFill>
                  <a:srgbClr val="003366"/>
                </a:solidFill>
              </a:rPr>
              <a:t>Das Verhalten der anderen Verkehrsteilnehmer beachten!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de-DE" sz="1800" b="1" dirty="0">
              <a:solidFill>
                <a:srgbClr val="003366"/>
              </a:solidFill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de-DE" sz="1800" b="1" dirty="0">
                <a:solidFill>
                  <a:srgbClr val="003366"/>
                </a:solidFill>
              </a:rPr>
              <a:t>Den Witterungs- und Verkehrsverhältnissen anpassen!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de-DE" sz="1800" b="1" dirty="0">
              <a:solidFill>
                <a:srgbClr val="003366"/>
              </a:solidFill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de-DE" sz="1800" b="1" dirty="0">
                <a:solidFill>
                  <a:srgbClr val="003366"/>
                </a:solidFill>
              </a:rPr>
              <a:t>Die eigene Leistungsfähigkeit richtig einschätzen!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de-DE" sz="1800" b="1" dirty="0">
              <a:solidFill>
                <a:srgbClr val="003366"/>
              </a:solidFill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de-DE" sz="1800" b="1" dirty="0">
                <a:solidFill>
                  <a:srgbClr val="003366"/>
                </a:solidFill>
              </a:rPr>
              <a:t>Fahrverhalten des jeweiligen Einsatzfahrzeuges kennen!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de-DE" sz="1800" b="1" dirty="0">
              <a:solidFill>
                <a:srgbClr val="003366"/>
              </a:solidFill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de-DE" sz="1800" b="1" dirty="0">
                <a:solidFill>
                  <a:srgbClr val="003366"/>
                </a:solidFill>
              </a:rPr>
              <a:t>Die Weisungen des Fahrzeugführers beachten!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de-DE" sz="1800" b="1" i="1" dirty="0">
              <a:solidFill>
                <a:srgbClr val="003366"/>
              </a:solidFill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endParaRPr lang="de-DE" sz="1800" b="1" i="1" dirty="0">
              <a:solidFill>
                <a:srgbClr val="003366"/>
              </a:solidFill>
            </a:endParaRPr>
          </a:p>
        </p:txBody>
      </p:sp>
      <p:pic>
        <p:nvPicPr>
          <p:cNvPr id="17412" name="Picture 15">
            <a:extLst>
              <a:ext uri="{FF2B5EF4-FFF2-40B4-BE49-F238E27FC236}">
                <a16:creationId xmlns:a16="http://schemas.microsoft.com/office/drawing/2014/main" id="{4C2C9050-CC50-4816-95E3-EAAC7E005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0" y="3576638"/>
            <a:ext cx="60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9">
            <a:extLst>
              <a:ext uri="{FF2B5EF4-FFF2-40B4-BE49-F238E27FC236}">
                <a16:creationId xmlns:a16="http://schemas.microsoft.com/office/drawing/2014/main" id="{B3BA1B82-3132-40D4-879D-946AE1F66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284538"/>
            <a:ext cx="62547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Grafik 6">
            <a:extLst>
              <a:ext uri="{FF2B5EF4-FFF2-40B4-BE49-F238E27FC236}">
                <a16:creationId xmlns:a16="http://schemas.microsoft.com/office/drawing/2014/main" id="{23B9B24E-0CCE-43D2-A572-953A9E9DF9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25" y="5013325"/>
            <a:ext cx="104140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36E8E9-EBA9-474C-89BE-E528E9223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825" y="1449388"/>
            <a:ext cx="8424863" cy="4679950"/>
          </a:xfrm>
        </p:spPr>
        <p:txBody>
          <a:bodyPr/>
          <a:lstStyle/>
          <a:p>
            <a:pPr marL="0" indent="0">
              <a:buClr>
                <a:srgbClr val="FF0000"/>
              </a:buClr>
              <a:buFont typeface="Wingdings" panose="05000000000000000000" pitchFamily="2" charset="2"/>
              <a:buNone/>
              <a:defRPr/>
            </a:pPr>
            <a:endParaRPr lang="de-DE" sz="1800" i="1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de-DE" sz="1800" dirty="0"/>
              <a:t>Festgestellte Mängel sind entsprechend der organisatorischen Regelung der jeweiligen Feuerwehr zu melden, z.B. Gerätewart.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endParaRPr lang="de-DE" sz="1800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de-DE" sz="1800" dirty="0"/>
              <a:t>Bei festgestellten Mängeln, welche die Betriebssicherheit gefährden, darf das Fahrzeug nicht weiter betrieben werden.</a:t>
            </a:r>
          </a:p>
          <a:p>
            <a:pPr marL="0" indent="1438275">
              <a:tabLst>
                <a:tab pos="3314700" algn="l"/>
              </a:tabLst>
              <a:defRPr/>
            </a:pPr>
            <a:endParaRPr lang="de-DE" dirty="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59E54440-105F-4F7F-BC69-C4D36BEC48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>
                <a:solidFill>
                  <a:srgbClr val="0000FF"/>
                </a:solidFill>
              </a:rPr>
              <a:t>2.2	 Aufgaben des Maschinisten: </a:t>
            </a:r>
            <a:r>
              <a:rPr lang="de-DE" altLang="de-DE" u="sng">
                <a:solidFill>
                  <a:srgbClr val="0000FF"/>
                </a:solidFill>
              </a:rPr>
              <a:t>Bei Einsatzfahrten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6E54755B-7350-4821-B726-AE36DA5315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>
                <a:solidFill>
                  <a:srgbClr val="0000FF"/>
                </a:solidFill>
              </a:rPr>
              <a:t>2.3	 Aufgaben des Maschinisten: </a:t>
            </a:r>
            <a:r>
              <a:rPr lang="de-DE" altLang="de-DE" u="sng">
                <a:solidFill>
                  <a:srgbClr val="0000FF"/>
                </a:solidFill>
              </a:rPr>
              <a:t>An Einsatzstellen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124A88DA-DA02-4D2E-8BC7-A332745E8E3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557338"/>
            <a:ext cx="7993063" cy="5038725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1800" dirty="0"/>
              <a:t>Aufstellung des Einsatzfahrzeuges nach Weisung des Fahrzeugführers.</a:t>
            </a:r>
          </a:p>
          <a:p>
            <a:pPr eaLnBrk="1" hangingPunct="1">
              <a:defRPr/>
            </a:pPr>
            <a:endParaRPr lang="de-DE" altLang="de-DE" sz="1000" dirty="0"/>
          </a:p>
          <a:p>
            <a:pPr eaLnBrk="1" hangingPunct="1">
              <a:defRPr/>
            </a:pPr>
            <a:r>
              <a:rPr lang="de-DE" altLang="de-DE" sz="1800" dirty="0"/>
              <a:t>Sicherung des Arbeitsbereiches (Fahrlicht, Blaulicht, Warnblinklicht, </a:t>
            </a:r>
            <a:r>
              <a:rPr lang="de-DE" altLang="de-DE" sz="1800" dirty="0" err="1"/>
              <a:t>Umfeldbeleuchtung</a:t>
            </a:r>
            <a:r>
              <a:rPr lang="de-DE" altLang="de-DE" sz="1800" dirty="0"/>
              <a:t>, ggf. Verkehrswarner nutzen).</a:t>
            </a:r>
          </a:p>
          <a:p>
            <a:pPr eaLnBrk="1" hangingPunct="1">
              <a:defRPr/>
            </a:pPr>
            <a:endParaRPr lang="de-DE" altLang="de-DE" sz="1000" dirty="0"/>
          </a:p>
          <a:p>
            <a:pPr eaLnBrk="1" hangingPunct="1">
              <a:defRPr/>
            </a:pPr>
            <a:r>
              <a:rPr lang="de-DE" altLang="de-DE" sz="1800" dirty="0"/>
              <a:t>Beachten der Möglichkeiten der Wasserentnahmestellen.</a:t>
            </a:r>
          </a:p>
          <a:p>
            <a:pPr eaLnBrk="1" hangingPunct="1">
              <a:defRPr/>
            </a:pPr>
            <a:endParaRPr lang="de-DE" altLang="de-DE" sz="1000" dirty="0"/>
          </a:p>
          <a:p>
            <a:pPr eaLnBrk="1" hangingPunct="1">
              <a:defRPr/>
            </a:pPr>
            <a:r>
              <a:rPr lang="de-DE" altLang="de-DE" sz="1800" dirty="0"/>
              <a:t>Bedienung : 	-  des Einsatzfahrzeuges	</a:t>
            </a:r>
          </a:p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r>
              <a:rPr lang="de-DE" altLang="de-DE" sz="1800" dirty="0"/>
              <a:t>		-  der Pumpe</a:t>
            </a:r>
          </a:p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r>
              <a:rPr lang="de-DE" altLang="de-DE" sz="1800" dirty="0"/>
              <a:t>                     	-  der Aggregate</a:t>
            </a:r>
          </a:p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endParaRPr lang="de-DE" altLang="de-DE" sz="1000" dirty="0"/>
          </a:p>
          <a:p>
            <a:pPr eaLnBrk="1" hangingPunct="1">
              <a:buClr>
                <a:srgbClr val="FF0000"/>
              </a:buClr>
              <a:defRPr/>
            </a:pPr>
            <a:r>
              <a:rPr lang="de-DE" altLang="de-DE" sz="1800" dirty="0">
                <a:solidFill>
                  <a:srgbClr val="000000"/>
                </a:solidFill>
              </a:rPr>
              <a:t>Unterstützung bei der Entnahme von Geräten (insbesondere Dachbeladung).</a:t>
            </a:r>
          </a:p>
          <a:p>
            <a:pPr eaLnBrk="1" hangingPunct="1">
              <a:buClr>
                <a:srgbClr val="FF0000"/>
              </a:buClr>
              <a:defRPr/>
            </a:pPr>
            <a:endParaRPr lang="de-DE" altLang="de-DE" sz="1000" dirty="0">
              <a:solidFill>
                <a:srgbClr val="000000"/>
              </a:solidFill>
            </a:endParaRPr>
          </a:p>
          <a:p>
            <a:pPr marL="0" indent="0" eaLnBrk="1" hangingPunct="1">
              <a:buClr>
                <a:srgbClr val="FF0000"/>
              </a:buClr>
              <a:buFont typeface="Wingdings" panose="05000000000000000000" pitchFamily="2" charset="2"/>
              <a:buNone/>
              <a:defRPr/>
            </a:pP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de-DE" altLang="de-DE" sz="1800" dirty="0"/>
          </a:p>
        </p:txBody>
      </p:sp>
      <p:pic>
        <p:nvPicPr>
          <p:cNvPr id="19460" name="Picture 6">
            <a:extLst>
              <a:ext uri="{FF2B5EF4-FFF2-40B4-BE49-F238E27FC236}">
                <a16:creationId xmlns:a16="http://schemas.microsoft.com/office/drawing/2014/main" id="{9954D61D-8463-44AF-AE18-EC568F00F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708275"/>
            <a:ext cx="1824037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Grafik 2">
            <a:extLst>
              <a:ext uri="{FF2B5EF4-FFF2-40B4-BE49-F238E27FC236}">
                <a16:creationId xmlns:a16="http://schemas.microsoft.com/office/drawing/2014/main" id="{7FD0F396-8330-4681-98F5-ED0314330C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621088"/>
            <a:ext cx="115252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B22C35F7-B7EC-4789-9C4E-CFBA0728C2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>
                <a:solidFill>
                  <a:srgbClr val="0000FF"/>
                </a:solidFill>
              </a:rPr>
              <a:t> 2.4	 Aufgaben des Maschinisten: </a:t>
            </a:r>
            <a:r>
              <a:rPr lang="de-DE" altLang="de-DE" u="sng">
                <a:solidFill>
                  <a:srgbClr val="0000FF"/>
                </a:solidFill>
              </a:rPr>
              <a:t>Nach dem Einsatz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4F46088-E741-475B-8FC7-C324D9DE96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77225" cy="4679950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sz="1800" b="1" dirty="0"/>
              <a:t>Gerät vollzählig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de-DE" altLang="de-DE" sz="1800" b="1" dirty="0"/>
              <a:t>     </a:t>
            </a:r>
            <a:endParaRPr lang="de-DE" altLang="de-DE" sz="1800" dirty="0"/>
          </a:p>
          <a:p>
            <a:pPr eaLnBrk="1" hangingPunct="1">
              <a:defRPr/>
            </a:pPr>
            <a:endParaRPr lang="de-DE" altLang="de-DE" sz="1800" b="1" dirty="0"/>
          </a:p>
          <a:p>
            <a:pPr eaLnBrk="1" hangingPunct="1">
              <a:defRPr/>
            </a:pPr>
            <a:r>
              <a:rPr lang="de-DE" altLang="de-DE" sz="1800" b="1" dirty="0"/>
              <a:t>Fahrzeug fahrbereit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de-DE" altLang="de-DE" sz="1800" b="1" dirty="0"/>
              <a:t>     </a:t>
            </a:r>
            <a:r>
              <a:rPr lang="de-DE" altLang="de-DE" sz="1800" dirty="0"/>
              <a:t>Geräte sicher </a:t>
            </a:r>
            <a:r>
              <a:rPr lang="de-DE" altLang="de-DE" sz="1800" dirty="0" err="1"/>
              <a:t>verlastet</a:t>
            </a:r>
            <a:r>
              <a:rPr lang="de-DE" altLang="de-DE" sz="1800" dirty="0"/>
              <a:t>?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de-DE" altLang="de-DE" sz="1800" dirty="0"/>
              <a:t>     Geräteräume verschlossen?</a:t>
            </a:r>
            <a:endParaRPr lang="de-DE" altLang="de-DE" sz="1800" b="1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de-DE" altLang="de-DE" sz="1800" b="1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de-DE" altLang="de-DE" sz="1800" b="1" dirty="0"/>
          </a:p>
          <a:p>
            <a:pPr eaLnBrk="1" hangingPunct="1">
              <a:defRPr/>
            </a:pPr>
            <a:r>
              <a:rPr lang="de-DE" altLang="de-DE" sz="1800" b="1" dirty="0"/>
              <a:t>Fahrzeug wieder einsatzbereit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de-DE" altLang="de-DE" sz="1800" b="1" dirty="0"/>
              <a:t>     </a:t>
            </a:r>
            <a:r>
              <a:rPr lang="de-DE" altLang="de-DE" sz="1800" dirty="0"/>
              <a:t>Verbrauchte Betriebsstoffe auffüllen!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de-DE" altLang="de-DE" sz="1800" dirty="0"/>
              <a:t>     Austausch von gebrauchten oder beschädigte Gerätschaften!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de-DE" altLang="de-DE" sz="1800" dirty="0"/>
              <a:t>     Betriebsbereitschaft / Funktionsüberprüfung von Feuerlöschkreiselpumpe                                      		und kraftbetriebenen Geräten herstellen!                                                                                                                                             </a:t>
            </a:r>
          </a:p>
        </p:txBody>
      </p:sp>
      <p:pic>
        <p:nvPicPr>
          <p:cNvPr id="20484" name="Grafik 1">
            <a:extLst>
              <a:ext uri="{FF2B5EF4-FFF2-40B4-BE49-F238E27FC236}">
                <a16:creationId xmlns:a16="http://schemas.microsoft.com/office/drawing/2014/main" id="{33654CF8-8130-4D93-A36D-EB316CE27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" t="4724" r="2025" b="4784"/>
          <a:stretch>
            <a:fillRect/>
          </a:stretch>
        </p:blipFill>
        <p:spPr bwMode="auto">
          <a:xfrm>
            <a:off x="3868738" y="1557338"/>
            <a:ext cx="2376487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Grafik 2">
            <a:extLst>
              <a:ext uri="{FF2B5EF4-FFF2-40B4-BE49-F238E27FC236}">
                <a16:creationId xmlns:a16="http://schemas.microsoft.com/office/drawing/2014/main" id="{E164D833-B399-45AC-8763-774F6171B0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" t="3651" r="1367" b="6232"/>
          <a:stretch>
            <a:fillRect/>
          </a:stretch>
        </p:blipFill>
        <p:spPr bwMode="auto">
          <a:xfrm>
            <a:off x="5056188" y="3573463"/>
            <a:ext cx="252095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>
            <a:extLst>
              <a:ext uri="{FF2B5EF4-FFF2-40B4-BE49-F238E27FC236}">
                <a16:creationId xmlns:a16="http://schemas.microsoft.com/office/drawing/2014/main" id="{065E9B4D-E8C5-4357-BE34-F346C0ACF7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7416800" cy="46799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de-DE" altLang="de-DE" sz="1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de-DE" altLang="de-DE" sz="1800" dirty="0"/>
              <a:t>Fahrtenbuch führen</a:t>
            </a:r>
          </a:p>
          <a:p>
            <a:pPr eaLnBrk="1" hangingPunct="1">
              <a:lnSpc>
                <a:spcPct val="90000"/>
              </a:lnSpc>
              <a:defRPr/>
            </a:pPr>
            <a:endParaRPr lang="de-DE" altLang="de-DE" sz="1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de-DE" altLang="de-DE" sz="1800" dirty="0"/>
              <a:t>Schäden oder Mängeln unverzüglich melden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de-DE" altLang="de-DE" sz="1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de-DE" altLang="de-DE" sz="1800" dirty="0"/>
              <a:t>Dienstanweisungen und UVV befolgen </a:t>
            </a: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C1C9FA3E-A2E1-4E95-B604-1299D9DD6B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>
                <a:solidFill>
                  <a:srgbClr val="0000FF"/>
                </a:solidFill>
              </a:rPr>
              <a:t> 2.4	 Aufgaben des Maschinisten: </a:t>
            </a:r>
            <a:r>
              <a:rPr lang="de-DE" altLang="de-DE" u="sng">
                <a:solidFill>
                  <a:srgbClr val="0000FF"/>
                </a:solidFill>
              </a:rPr>
              <a:t>Nach dem Einsatz</a:t>
            </a:r>
          </a:p>
        </p:txBody>
      </p:sp>
      <p:pic>
        <p:nvPicPr>
          <p:cNvPr id="25604" name="Grafik 1">
            <a:extLst>
              <a:ext uri="{FF2B5EF4-FFF2-40B4-BE49-F238E27FC236}">
                <a16:creationId xmlns:a16="http://schemas.microsoft.com/office/drawing/2014/main" id="{8738E259-EA9E-49D0-82DA-33F85F1B3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7" t="8002" r="63387" b="41599"/>
          <a:stretch>
            <a:fillRect/>
          </a:stretch>
        </p:blipFill>
        <p:spPr bwMode="auto">
          <a:xfrm>
            <a:off x="935038" y="3429000"/>
            <a:ext cx="392430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Grafik 2">
            <a:extLst>
              <a:ext uri="{FF2B5EF4-FFF2-40B4-BE49-F238E27FC236}">
                <a16:creationId xmlns:a16="http://schemas.microsoft.com/office/drawing/2014/main" id="{A85EDEE4-6D96-42C0-9AB2-258710BC0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9" t="10802" r="66272" b="22000"/>
          <a:stretch>
            <a:fillRect/>
          </a:stretch>
        </p:blipFill>
        <p:spPr bwMode="auto">
          <a:xfrm>
            <a:off x="5508625" y="2540000"/>
            <a:ext cx="266382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theme/theme1.xml><?xml version="1.0" encoding="utf-8"?>
<a:theme xmlns:a="http://schemas.openxmlformats.org/drawingml/2006/main" name="NABK">
  <a:themeElements>
    <a:clrScheme name="NABK 8">
      <a:dk1>
        <a:srgbClr val="000000"/>
      </a:dk1>
      <a:lt1>
        <a:srgbClr val="FFFFFF"/>
      </a:lt1>
      <a:dk2>
        <a:srgbClr val="333399"/>
      </a:dk2>
      <a:lt2>
        <a:srgbClr val="808080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NAB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NABK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BK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BK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BK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BK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BK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BK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BK 8">
        <a:dk1>
          <a:srgbClr val="000000"/>
        </a:dk1>
        <a:lt1>
          <a:srgbClr val="FFFFFF"/>
        </a:lt1>
        <a:dk2>
          <a:srgbClr val="333399"/>
        </a:dk2>
        <a:lt2>
          <a:srgbClr val="808080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123EBF4CCD79D4D8C8EF4B2ACD9B815" ma:contentTypeVersion="2" ma:contentTypeDescription="Ein neues Dokument erstellen." ma:contentTypeScope="" ma:versionID="94b98f797358a7f7c1a626100ba504cf">
  <xsd:schema xmlns:xsd="http://www.w3.org/2001/XMLSchema" xmlns:xs="http://www.w3.org/2001/XMLSchema" xmlns:p="http://schemas.microsoft.com/office/2006/metadata/properties" xmlns:ns2="2daf07dc-52ac-4d71-aac0-a4dbd7e2abbc" targetNamespace="http://schemas.microsoft.com/office/2006/metadata/properties" ma:root="true" ma:fieldsID="062a018d03d773cb00a95205dca85d34" ns2:_="">
    <xsd:import namespace="2daf07dc-52ac-4d71-aac0-a4dbd7e2abbc"/>
    <xsd:element name="properties">
      <xsd:complexType>
        <xsd:sequence>
          <xsd:element name="documentManagement">
            <xsd:complexType>
              <xsd:all>
                <xsd:element ref="ns2:Thema" minOccurs="0"/>
                <xsd:element ref="ns2:Dokumen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af07dc-52ac-4d71-aac0-a4dbd7e2abbc" elementFormDefault="qualified">
    <xsd:import namespace="http://schemas.microsoft.com/office/2006/documentManagement/types"/>
    <xsd:import namespace="http://schemas.microsoft.com/office/infopath/2007/PartnerControls"/>
    <xsd:element name="Thema" ma:index="8" nillable="true" ma:displayName="Thema" ma:format="RadioButtons" ma:internalName="Thema">
      <xsd:simpleType>
        <xsd:restriction base="dms:Choice">
          <xsd:enumeration value="Atemschutzgeräteträger"/>
          <xsd:enumeration value="Bootsführer"/>
          <xsd:enumeration value="CSA Atemschutzgeräteträger"/>
          <xsd:enumeration value="Einführung zum Ausbilderheft"/>
          <xsd:enumeration value="KAB in der FwDV 2"/>
          <xsd:enumeration value="Konzept"/>
          <xsd:enumeration value="Leiter"/>
          <xsd:enumeration value="Maschinist"/>
          <xsd:enumeration value="Sprechfunk analog"/>
          <xsd:enumeration value="Sprechfunk digital"/>
          <xsd:enumeration value="Truppführer"/>
          <xsd:enumeration value="Truppmann Teil 1"/>
          <xsd:enumeration value="Truppmann Teil 2"/>
          <xsd:enumeration value="Veröffentlichungen"/>
        </xsd:restriction>
      </xsd:simpleType>
    </xsd:element>
    <xsd:element name="Dokumente" ma:index="9" nillable="true" ma:displayName="Dokumente" ma:format="RadioButtons" ma:internalName="Dokumente">
      <xsd:simpleType>
        <xsd:restriction base="dms:Choice">
          <xsd:enumeration value="Ausbilderheft"/>
          <xsd:enumeration value="Teilnehmerheft"/>
          <xsd:enumeration value="Präsentationen"/>
          <xsd:enumeration value="Schriftverkehr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ema xmlns="2daf07dc-52ac-4d71-aac0-a4dbd7e2abbc">Maschinist</Thema>
    <Dokumente xmlns="2daf07dc-52ac-4d71-aac0-a4dbd7e2abbc">Präsentationen</Dokumente>
  </documentManagement>
</p:properties>
</file>

<file path=customXml/itemProps1.xml><?xml version="1.0" encoding="utf-8"?>
<ds:datastoreItem xmlns:ds="http://schemas.openxmlformats.org/officeDocument/2006/customXml" ds:itemID="{C6BB108A-FBCC-4617-822A-751E39F32458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C8F4B3E7-3011-4F07-B3CD-F6CCFF2AF7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af07dc-52ac-4d71-aac0-a4dbd7e2ab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6379CE-D546-4388-B122-18E0FC8D172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285</Words>
  <Application>Microsoft Office PowerPoint</Application>
  <PresentationFormat>Bildschirmpräsentation (4:3)</PresentationFormat>
  <Paragraphs>62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Wingdings</vt:lpstr>
      <vt:lpstr>Times New Roman</vt:lpstr>
      <vt:lpstr>NABK</vt:lpstr>
      <vt:lpstr>Deckblatt</vt:lpstr>
      <vt:lpstr>PowerPoint-Präsentation</vt:lpstr>
      <vt:lpstr>2.2  Aufgaben des Maschinisten: Bei Einsatzfahrten</vt:lpstr>
      <vt:lpstr>2.2  Aufgaben des Maschinisten: Bei Einsatzfahrten</vt:lpstr>
      <vt:lpstr>2.3  Aufgaben des Maschinisten: An Einsatzstellen</vt:lpstr>
      <vt:lpstr> 2.4  Aufgaben des Maschinisten: Nach dem Einsatz</vt:lpstr>
      <vt:lpstr> 2.4  Aufgaben des Maschinisten: Nach dem Einsatz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Dipl. Ing. Bernd Haupt</dc:creator>
  <cp:lastModifiedBy>Flemming Götz</cp:lastModifiedBy>
  <cp:revision>245</cp:revision>
  <cp:lastPrinted>2015-02-03T12:07:25Z</cp:lastPrinted>
  <dcterms:created xsi:type="dcterms:W3CDTF">2000-11-07T19:38:03Z</dcterms:created>
  <dcterms:modified xsi:type="dcterms:W3CDTF">2024-07-18T11:56:50Z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15600.0000000000</vt:lpwstr>
  </property>
</Properties>
</file>