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5"/>
  </p:sldMasterIdLst>
  <p:notesMasterIdLst>
    <p:notesMasterId r:id="rId17"/>
  </p:notesMasterIdLst>
  <p:sldIdLst>
    <p:sldId id="257" r:id="rId6"/>
    <p:sldId id="261" r:id="rId7"/>
    <p:sldId id="263" r:id="rId8"/>
    <p:sldId id="262" r:id="rId9"/>
    <p:sldId id="258" r:id="rId10"/>
    <p:sldId id="259" r:id="rId11"/>
    <p:sldId id="260" r:id="rId12"/>
    <p:sldId id="264" r:id="rId13"/>
    <p:sldId id="265" r:id="rId14"/>
    <p:sldId id="266" r:id="rId15"/>
    <p:sldId id="267" r:id="rId16"/>
  </p:sldIdLst>
  <p:sldSz cx="9144000" cy="6858000" type="screen4x3"/>
  <p:notesSz cx="6791325" cy="9872663"/>
  <p:defaultTextStyle>
    <a:defPPr>
      <a:defRPr lang="en-US"/>
    </a:defPPr>
    <a:lvl1pPr algn="l" rtl="0" eaLnBrk="0" fontAlgn="base" hangingPunct="0">
      <a:spcBef>
        <a:spcPct val="0"/>
      </a:spcBef>
      <a:spcAft>
        <a:spcPct val="0"/>
      </a:spcAft>
      <a:defRPr sz="2800" b="1" kern="1200">
        <a:solidFill>
          <a:schemeClr val="tx1"/>
        </a:solidFill>
        <a:latin typeface="Arial" charset="0"/>
        <a:ea typeface="+mn-ea"/>
        <a:cs typeface="+mn-cs"/>
      </a:defRPr>
    </a:lvl1pPr>
    <a:lvl2pPr marL="457200" algn="l" rtl="0" eaLnBrk="0" fontAlgn="base" hangingPunct="0">
      <a:spcBef>
        <a:spcPct val="0"/>
      </a:spcBef>
      <a:spcAft>
        <a:spcPct val="0"/>
      </a:spcAft>
      <a:defRPr sz="2800" b="1" kern="1200">
        <a:solidFill>
          <a:schemeClr val="tx1"/>
        </a:solidFill>
        <a:latin typeface="Arial" charset="0"/>
        <a:ea typeface="+mn-ea"/>
        <a:cs typeface="+mn-cs"/>
      </a:defRPr>
    </a:lvl2pPr>
    <a:lvl3pPr marL="914400" algn="l" rtl="0" eaLnBrk="0" fontAlgn="base" hangingPunct="0">
      <a:spcBef>
        <a:spcPct val="0"/>
      </a:spcBef>
      <a:spcAft>
        <a:spcPct val="0"/>
      </a:spcAft>
      <a:defRPr sz="2800" b="1" kern="1200">
        <a:solidFill>
          <a:schemeClr val="tx1"/>
        </a:solidFill>
        <a:latin typeface="Arial" charset="0"/>
        <a:ea typeface="+mn-ea"/>
        <a:cs typeface="+mn-cs"/>
      </a:defRPr>
    </a:lvl3pPr>
    <a:lvl4pPr marL="1371600" algn="l" rtl="0" eaLnBrk="0" fontAlgn="base" hangingPunct="0">
      <a:spcBef>
        <a:spcPct val="0"/>
      </a:spcBef>
      <a:spcAft>
        <a:spcPct val="0"/>
      </a:spcAft>
      <a:defRPr sz="2800" b="1" kern="1200">
        <a:solidFill>
          <a:schemeClr val="tx1"/>
        </a:solidFill>
        <a:latin typeface="Arial" charset="0"/>
        <a:ea typeface="+mn-ea"/>
        <a:cs typeface="+mn-cs"/>
      </a:defRPr>
    </a:lvl4pPr>
    <a:lvl5pPr marL="1828800" algn="l" rtl="0" eaLnBrk="0" fontAlgn="base" hangingPunct="0">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99"/>
    <a:srgbClr val="FF0000"/>
    <a:srgbClr val="FFFFDD"/>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660" autoAdjust="0"/>
  </p:normalViewPr>
  <p:slideViewPr>
    <p:cSldViewPr>
      <p:cViewPr>
        <p:scale>
          <a:sx n="65" d="100"/>
          <a:sy n="65" d="100"/>
        </p:scale>
        <p:origin x="-1722" y="-690"/>
      </p:cViewPr>
      <p:guideLst>
        <p:guide orient="horz" pos="240"/>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942542" cy="467669"/>
          </a:xfrm>
          <a:prstGeom prst="rect">
            <a:avLst/>
          </a:prstGeom>
          <a:noFill/>
          <a:ln w="9525">
            <a:noFill/>
            <a:miter lim="800000"/>
            <a:headEnd/>
            <a:tailEnd/>
          </a:ln>
          <a:effectLst/>
        </p:spPr>
        <p:txBody>
          <a:bodyPr vert="horz" wrap="square" lIns="90698" tIns="45349" rIns="90698" bIns="45349" numCol="1" anchor="t" anchorCtr="0" compatLnSpc="1">
            <a:prstTxWarp prst="textNoShape">
              <a:avLst/>
            </a:prstTxWarp>
          </a:bodyPr>
          <a:lstStyle>
            <a:lvl1pPr defTabSz="906370">
              <a:defRPr sz="1200" b="0">
                <a:latin typeface="Times New Roman" pitchFamily="18" charset="0"/>
              </a:defRPr>
            </a:lvl1pPr>
          </a:lstStyle>
          <a:p>
            <a:pPr>
              <a:defRPr/>
            </a:pPr>
            <a:endParaRPr lang="de-DE"/>
          </a:p>
        </p:txBody>
      </p:sp>
      <p:sp>
        <p:nvSpPr>
          <p:cNvPr id="11267" name="Rectangle 3"/>
          <p:cNvSpPr>
            <a:spLocks noGrp="1" noChangeArrowheads="1"/>
          </p:cNvSpPr>
          <p:nvPr>
            <p:ph type="dt" idx="1"/>
          </p:nvPr>
        </p:nvSpPr>
        <p:spPr bwMode="auto">
          <a:xfrm>
            <a:off x="3848784" y="1"/>
            <a:ext cx="2942542" cy="467669"/>
          </a:xfrm>
          <a:prstGeom prst="rect">
            <a:avLst/>
          </a:prstGeom>
          <a:noFill/>
          <a:ln w="9525">
            <a:noFill/>
            <a:miter lim="800000"/>
            <a:headEnd/>
            <a:tailEnd/>
          </a:ln>
          <a:effectLst/>
        </p:spPr>
        <p:txBody>
          <a:bodyPr vert="horz" wrap="square" lIns="90698" tIns="45349" rIns="90698" bIns="45349" numCol="1" anchor="t" anchorCtr="0" compatLnSpc="1">
            <a:prstTxWarp prst="textNoShape">
              <a:avLst/>
            </a:prstTxWarp>
          </a:bodyPr>
          <a:lstStyle>
            <a:lvl1pPr algn="r" defTabSz="906370">
              <a:defRPr sz="1200" b="0">
                <a:latin typeface="Times New Roman" pitchFamily="18" charset="0"/>
              </a:defRPr>
            </a:lvl1pPr>
          </a:lstStyle>
          <a:p>
            <a:pPr>
              <a:defRPr/>
            </a:pPr>
            <a:endParaRPr lang="de-DE"/>
          </a:p>
        </p:txBody>
      </p:sp>
      <p:sp>
        <p:nvSpPr>
          <p:cNvPr id="10244" name="Rectangle 4"/>
          <p:cNvSpPr>
            <a:spLocks noGrp="1" noRot="1" noChangeAspect="1" noChangeArrowheads="1" noTextEdit="1"/>
          </p:cNvSpPr>
          <p:nvPr>
            <p:ph type="sldImg" idx="2"/>
          </p:nvPr>
        </p:nvSpPr>
        <p:spPr bwMode="auto">
          <a:xfrm>
            <a:off x="955675" y="779463"/>
            <a:ext cx="4881563" cy="366077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6242" y="4673561"/>
            <a:ext cx="4978843" cy="4438945"/>
          </a:xfrm>
          <a:prstGeom prst="rect">
            <a:avLst/>
          </a:prstGeom>
          <a:noFill/>
          <a:ln w="9525">
            <a:noFill/>
            <a:miter lim="800000"/>
            <a:headEnd/>
            <a:tailEnd/>
          </a:ln>
          <a:effectLst/>
        </p:spPr>
        <p:txBody>
          <a:bodyPr vert="horz" wrap="square" lIns="90698" tIns="45349" rIns="90698" bIns="45349"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270" name="Rectangle 6"/>
          <p:cNvSpPr>
            <a:spLocks noGrp="1" noChangeArrowheads="1"/>
          </p:cNvSpPr>
          <p:nvPr>
            <p:ph type="ftr" sz="quarter" idx="4"/>
          </p:nvPr>
        </p:nvSpPr>
        <p:spPr bwMode="auto">
          <a:xfrm>
            <a:off x="0" y="9347123"/>
            <a:ext cx="2942542" cy="544310"/>
          </a:xfrm>
          <a:prstGeom prst="rect">
            <a:avLst/>
          </a:prstGeom>
          <a:noFill/>
          <a:ln w="9525">
            <a:noFill/>
            <a:miter lim="800000"/>
            <a:headEnd/>
            <a:tailEnd/>
          </a:ln>
          <a:effectLst/>
        </p:spPr>
        <p:txBody>
          <a:bodyPr vert="horz" wrap="square" lIns="90698" tIns="45349" rIns="90698" bIns="45349" numCol="1" anchor="b" anchorCtr="0" compatLnSpc="1">
            <a:prstTxWarp prst="textNoShape">
              <a:avLst/>
            </a:prstTxWarp>
          </a:bodyPr>
          <a:lstStyle>
            <a:lvl1pPr defTabSz="906370">
              <a:defRPr sz="1200" b="0">
                <a:latin typeface="Times New Roman" pitchFamily="18" charset="0"/>
              </a:defRPr>
            </a:lvl1pPr>
          </a:lstStyle>
          <a:p>
            <a:pPr>
              <a:defRPr/>
            </a:pPr>
            <a:endParaRPr lang="de-DE"/>
          </a:p>
        </p:txBody>
      </p:sp>
      <p:sp>
        <p:nvSpPr>
          <p:cNvPr id="11271" name="Rectangle 7"/>
          <p:cNvSpPr>
            <a:spLocks noGrp="1" noChangeArrowheads="1"/>
          </p:cNvSpPr>
          <p:nvPr>
            <p:ph type="sldNum" sz="quarter" idx="5"/>
          </p:nvPr>
        </p:nvSpPr>
        <p:spPr bwMode="auto">
          <a:xfrm>
            <a:off x="3848784" y="9347123"/>
            <a:ext cx="2942542" cy="544310"/>
          </a:xfrm>
          <a:prstGeom prst="rect">
            <a:avLst/>
          </a:prstGeom>
          <a:noFill/>
          <a:ln w="9525">
            <a:noFill/>
            <a:miter lim="800000"/>
            <a:headEnd/>
            <a:tailEnd/>
          </a:ln>
          <a:effectLst/>
        </p:spPr>
        <p:txBody>
          <a:bodyPr vert="horz" wrap="square" lIns="90698" tIns="45349" rIns="90698" bIns="45349" numCol="1" anchor="b" anchorCtr="0" compatLnSpc="1">
            <a:prstTxWarp prst="textNoShape">
              <a:avLst/>
            </a:prstTxWarp>
          </a:bodyPr>
          <a:lstStyle>
            <a:lvl1pPr algn="r" defTabSz="906370">
              <a:defRPr sz="1200" b="0">
                <a:latin typeface="Times New Roman" pitchFamily="18" charset="0"/>
              </a:defRPr>
            </a:lvl1pPr>
          </a:lstStyle>
          <a:p>
            <a:pPr>
              <a:defRPr/>
            </a:pPr>
            <a:fld id="{9A71A1D6-F56D-4785-B9E9-587376DD6B11}" type="slidenum">
              <a:rPr lang="de-DE"/>
              <a:pPr>
                <a:defRPr/>
              </a:pPr>
              <a:t>‹Nr.›</a:t>
            </a:fld>
            <a:endParaRPr lang="de-DE"/>
          </a:p>
        </p:txBody>
      </p:sp>
    </p:spTree>
    <p:extLst>
      <p:ext uri="{BB962C8B-B14F-4D97-AF65-F5344CB8AC3E}">
        <p14:creationId xmlns:p14="http://schemas.microsoft.com/office/powerpoint/2010/main" val="582463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userDrawn="1"/>
        </p:nvSpPr>
        <p:spPr>
          <a:xfrm>
            <a:off x="7239000" y="6537745"/>
            <a:ext cx="1905000" cy="457200"/>
          </a:xfrm>
          <a:prstGeom prst="rect">
            <a:avLst/>
          </a:prstGeom>
          <a:ln/>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1BC8BCB3-C01C-4F11-8836-00F8199C4A08}" type="slidenum">
              <a:rPr lang="de-DE" sz="1200" b="0" smtClean="0"/>
              <a:pPr algn="r">
                <a:defRPr/>
              </a:pPr>
              <a:t>‹Nr.›</a:t>
            </a:fld>
            <a:endParaRPr lang="de-DE" sz="1200" b="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userDrawn="1"/>
        </p:nvSpPr>
        <p:spPr>
          <a:xfrm>
            <a:off x="7239000" y="6537745"/>
            <a:ext cx="1905000" cy="457200"/>
          </a:xfrm>
          <a:prstGeom prst="rect">
            <a:avLst/>
          </a:prstGeom>
          <a:ln/>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1BC8BCB3-C01C-4F11-8836-00F8199C4A08}" type="slidenum">
              <a:rPr lang="de-DE" sz="1200" b="0" smtClean="0"/>
              <a:pPr algn="r">
                <a:defRPr/>
              </a:pPr>
              <a:t>‹Nr.›</a:t>
            </a:fld>
            <a:endParaRPr lang="de-DE" sz="1200" b="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dirty="0" smtClean="0"/>
              <a:t>Titelmasterformat durch Klicken bearbeiten</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7"/>
          <p:cNvSpPr>
            <a:spLocks noGrp="1" noChangeArrowheads="1"/>
          </p:cNvSpPr>
          <p:nvPr userDrawn="1"/>
        </p:nvSpPr>
        <p:spPr>
          <a:xfrm>
            <a:off x="7239000" y="6537745"/>
            <a:ext cx="1905000" cy="457200"/>
          </a:xfrm>
          <a:prstGeom prst="rect">
            <a:avLst/>
          </a:prstGeom>
          <a:ln/>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1BC8BCB3-C01C-4F11-8836-00F8199C4A08}" type="slidenum">
              <a:rPr lang="de-DE" sz="1200" b="0" smtClean="0"/>
              <a:pPr algn="r">
                <a:defRPr/>
              </a:pPr>
              <a:t>‹Nr.›</a:t>
            </a:fld>
            <a:endParaRPr lang="de-DE" sz="1200" b="0"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userDrawn="1"/>
        </p:nvSpPr>
        <p:spPr>
          <a:xfrm>
            <a:off x="7239000" y="6537745"/>
            <a:ext cx="1905000" cy="457200"/>
          </a:xfrm>
          <a:prstGeom prst="rect">
            <a:avLst/>
          </a:prstGeom>
          <a:ln/>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1BC8BCB3-C01C-4F11-8836-00F8199C4A08}" type="slidenum">
              <a:rPr lang="de-DE" sz="1200" b="0" smtClean="0"/>
              <a:pPr algn="r">
                <a:defRPr/>
              </a:pPr>
              <a:t>‹Nr.›</a:t>
            </a:fld>
            <a:endParaRPr lang="de-DE" sz="1200" b="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userDrawn="1"/>
        </p:nvSpPr>
        <p:spPr>
          <a:xfrm>
            <a:off x="7239000" y="6537745"/>
            <a:ext cx="1905000" cy="457200"/>
          </a:xfrm>
          <a:prstGeom prst="rect">
            <a:avLst/>
          </a:prstGeom>
          <a:ln/>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1BC8BCB3-C01C-4F11-8836-00F8199C4A08}" type="slidenum">
              <a:rPr lang="de-DE" sz="1200" b="0" smtClean="0"/>
              <a:pPr algn="r">
                <a:defRPr/>
              </a:pPr>
              <a:t>‹Nr.›</a:t>
            </a:fld>
            <a:endParaRPr lang="de-DE" sz="1200" b="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5" name="Text Box 1031"/>
          <p:cNvSpPr txBox="1">
            <a:spLocks noChangeArrowheads="1"/>
          </p:cNvSpPr>
          <p:nvPr/>
        </p:nvSpPr>
        <p:spPr bwMode="auto">
          <a:xfrm>
            <a:off x="5292080" y="228600"/>
            <a:ext cx="3591471" cy="584775"/>
          </a:xfrm>
          <a:prstGeom prst="rect">
            <a:avLst/>
          </a:prstGeom>
          <a:noFill/>
          <a:ln w="9525">
            <a:noFill/>
            <a:miter lim="800000"/>
            <a:headEnd/>
            <a:tailEnd/>
          </a:ln>
          <a:effectLst/>
        </p:spPr>
        <p:txBody>
          <a:bodyPr wrap="square">
            <a:spAutoFit/>
          </a:bodyPr>
          <a:lstStyle/>
          <a:p>
            <a:pPr>
              <a:defRPr/>
            </a:pPr>
            <a:r>
              <a:rPr lang="de-DE" sz="800" dirty="0"/>
              <a:t>Lehrgang: </a:t>
            </a:r>
            <a:r>
              <a:rPr lang="de-DE" sz="800" dirty="0" smtClean="0"/>
              <a:t>Maschinist</a:t>
            </a:r>
            <a:endParaRPr lang="de-DE" sz="800" dirty="0"/>
          </a:p>
          <a:p>
            <a:r>
              <a:rPr lang="de-DE" sz="800" dirty="0"/>
              <a:t>Thema:  </a:t>
            </a:r>
            <a:r>
              <a:rPr lang="de-DE" sz="800" dirty="0" smtClean="0"/>
              <a:t>    </a:t>
            </a:r>
            <a:r>
              <a:rPr lang="de-DE" sz="800" b="1" kern="1200" dirty="0" smtClean="0">
                <a:solidFill>
                  <a:schemeClr val="tx1"/>
                </a:solidFill>
                <a:effectLst/>
                <a:latin typeface="Arial" charset="0"/>
                <a:ea typeface="+mn-ea"/>
                <a:cs typeface="+mn-cs"/>
              </a:rPr>
              <a:t>Löschwasserentnahmen am Hydranten-</a:t>
            </a:r>
          </a:p>
          <a:p>
            <a:r>
              <a:rPr lang="de-DE" sz="800" b="1" kern="1200" baseline="0" dirty="0" smtClean="0">
                <a:solidFill>
                  <a:schemeClr val="tx1"/>
                </a:solidFill>
                <a:effectLst/>
                <a:latin typeface="Arial" charset="0"/>
                <a:ea typeface="+mn-ea"/>
                <a:cs typeface="+mn-cs"/>
              </a:rPr>
              <a:t>                   </a:t>
            </a:r>
            <a:r>
              <a:rPr lang="de-DE" sz="800" b="1" kern="1200" dirty="0" smtClean="0">
                <a:solidFill>
                  <a:schemeClr val="tx1"/>
                </a:solidFill>
                <a:effectLst/>
                <a:latin typeface="Arial" charset="0"/>
                <a:ea typeface="+mn-ea"/>
                <a:cs typeface="+mn-cs"/>
              </a:rPr>
              <a:t>Vermeidung von Beeinträchtigungen des Trinkwassers</a:t>
            </a:r>
            <a:endParaRPr lang="de-DE" sz="800" dirty="0" smtClean="0"/>
          </a:p>
          <a:p>
            <a:pPr>
              <a:defRPr/>
            </a:pPr>
            <a:r>
              <a:rPr lang="de-DE" sz="800" dirty="0" smtClean="0"/>
              <a:t>Stand</a:t>
            </a:r>
            <a:r>
              <a:rPr lang="de-DE" sz="800" dirty="0"/>
              <a:t>:        </a:t>
            </a:r>
            <a:r>
              <a:rPr lang="de-DE" sz="800" dirty="0" smtClean="0"/>
              <a:t>03/2017</a:t>
            </a:r>
            <a:endParaRPr lang="de-DE" sz="1000" dirty="0"/>
          </a:p>
        </p:txBody>
      </p:sp>
      <p:sp>
        <p:nvSpPr>
          <p:cNvPr id="22537" name="Line 1033"/>
          <p:cNvSpPr>
            <a:spLocks noChangeShapeType="1"/>
          </p:cNvSpPr>
          <p:nvPr/>
        </p:nvSpPr>
        <p:spPr bwMode="auto">
          <a:xfrm>
            <a:off x="533400" y="990600"/>
            <a:ext cx="8001000" cy="0"/>
          </a:xfrm>
          <a:prstGeom prst="line">
            <a:avLst/>
          </a:prstGeom>
          <a:noFill/>
          <a:ln w="12700">
            <a:solidFill>
              <a:schemeClr val="tx2"/>
            </a:solidFill>
            <a:round/>
            <a:headEnd/>
            <a:tailEnd/>
          </a:ln>
          <a:effectLst/>
        </p:spPr>
        <p:txBody>
          <a:bodyPr wrap="none" anchor="ctr"/>
          <a:lstStyle/>
          <a:p>
            <a:pPr>
              <a:defRPr/>
            </a:pPr>
            <a:endParaRPr lang="de-DE"/>
          </a:p>
        </p:txBody>
      </p:sp>
      <p:sp>
        <p:nvSpPr>
          <p:cNvPr id="9" name="Line 5"/>
          <p:cNvSpPr>
            <a:spLocks noChangeShapeType="1"/>
          </p:cNvSpPr>
          <p:nvPr userDrawn="1"/>
        </p:nvSpPr>
        <p:spPr bwMode="auto">
          <a:xfrm>
            <a:off x="324000" y="990600"/>
            <a:ext cx="8496000" cy="0"/>
          </a:xfrm>
          <a:prstGeom prst="line">
            <a:avLst/>
          </a:prstGeom>
          <a:noFill/>
          <a:ln w="12700">
            <a:solidFill>
              <a:schemeClr val="tx2"/>
            </a:solidFill>
            <a:round/>
            <a:headEnd/>
            <a:tailEnd/>
          </a:ln>
          <a:effectLst/>
        </p:spPr>
        <p:txBody>
          <a:bodyPr wrap="none" anchor="ctr"/>
          <a:lstStyle/>
          <a:p>
            <a:pPr>
              <a:defRPr/>
            </a:pPr>
            <a:endParaRPr lang="de-DE"/>
          </a:p>
        </p:txBody>
      </p:sp>
      <p:sp>
        <p:nvSpPr>
          <p:cNvPr id="10" name="Text Box 1032"/>
          <p:cNvSpPr txBox="1">
            <a:spLocks noChangeArrowheads="1"/>
          </p:cNvSpPr>
          <p:nvPr userDrawn="1"/>
        </p:nvSpPr>
        <p:spPr bwMode="auto">
          <a:xfrm>
            <a:off x="1162800" y="304800"/>
            <a:ext cx="1858963" cy="396875"/>
          </a:xfrm>
          <a:prstGeom prst="rect">
            <a:avLst/>
          </a:prstGeom>
          <a:noFill/>
          <a:ln w="9525">
            <a:noFill/>
            <a:miter lim="800000"/>
            <a:headEnd/>
            <a:tailEnd/>
          </a:ln>
          <a:effectLst/>
        </p:spPr>
        <p:txBody>
          <a:bodyPr wrap="none">
            <a:spAutoFit/>
          </a:bodyPr>
          <a:lstStyle/>
          <a:p>
            <a:pPr algn="ctr">
              <a:defRPr/>
            </a:pPr>
            <a:r>
              <a:rPr lang="de-DE" sz="1000" dirty="0">
                <a:latin typeface="Arial" charset="0"/>
              </a:rPr>
              <a:t>Feuerwehr-Kreisausbildung</a:t>
            </a:r>
          </a:p>
          <a:p>
            <a:pPr algn="ctr">
              <a:defRPr/>
            </a:pPr>
            <a:r>
              <a:rPr lang="de-DE" sz="1000" dirty="0">
                <a:latin typeface="Arial" charset="0"/>
              </a:rPr>
              <a:t>Rheinland-Pfalz</a:t>
            </a:r>
            <a:endParaRPr lang="de-DE" sz="1600" dirty="0">
              <a:latin typeface="Arial" charset="0"/>
            </a:endParaRPr>
          </a:p>
        </p:txBody>
      </p:sp>
      <p:pic>
        <p:nvPicPr>
          <p:cNvPr id="11" name="Picture 1034" descr="Rplfarb3"/>
          <p:cNvPicPr>
            <a:picLocks noChangeAspect="1" noChangeArrowheads="1"/>
          </p:cNvPicPr>
          <p:nvPr userDrawn="1"/>
        </p:nvPicPr>
        <p:blipFill>
          <a:blip r:embed="rId13" cstate="print"/>
          <a:srcRect/>
          <a:stretch>
            <a:fillRect/>
          </a:stretch>
        </p:blipFill>
        <p:spPr bwMode="auto">
          <a:xfrm>
            <a:off x="475200" y="228600"/>
            <a:ext cx="550863" cy="671513"/>
          </a:xfrm>
          <a:prstGeom prst="rect">
            <a:avLst/>
          </a:prstGeom>
          <a:noFill/>
          <a:ln w="9525">
            <a:noFill/>
            <a:miter lim="800000"/>
            <a:headEnd/>
            <a:tailEnd/>
          </a:ln>
        </p:spPr>
      </p:pic>
      <p:sp>
        <p:nvSpPr>
          <p:cNvPr id="12" name="Text Box 1035"/>
          <p:cNvSpPr txBox="1">
            <a:spLocks noChangeArrowheads="1"/>
          </p:cNvSpPr>
          <p:nvPr userDrawn="1"/>
        </p:nvSpPr>
        <p:spPr bwMode="auto">
          <a:xfrm>
            <a:off x="399600" y="6370910"/>
            <a:ext cx="3736975" cy="336550"/>
          </a:xfrm>
          <a:prstGeom prst="rect">
            <a:avLst/>
          </a:prstGeom>
          <a:noFill/>
          <a:ln w="9525">
            <a:noFill/>
            <a:miter lim="800000"/>
            <a:headEnd/>
            <a:tailEnd/>
          </a:ln>
          <a:effectLst/>
        </p:spPr>
        <p:txBody>
          <a:bodyPr wrap="none">
            <a:spAutoFit/>
          </a:bodyPr>
          <a:lstStyle/>
          <a:p>
            <a:pPr>
              <a:defRPr/>
            </a:pPr>
            <a:r>
              <a:rPr lang="de-DE" sz="800" b="0" dirty="0">
                <a:latin typeface="Arial" charset="0"/>
              </a:rPr>
              <a:t>© Copyright </a:t>
            </a:r>
            <a:r>
              <a:rPr lang="de-DE" sz="800" b="0" dirty="0" smtClean="0">
                <a:latin typeface="Arial" charset="0"/>
              </a:rPr>
              <a:t>2017: </a:t>
            </a:r>
            <a:r>
              <a:rPr lang="de-DE" sz="800" b="0" dirty="0">
                <a:latin typeface="Arial" charset="0"/>
              </a:rPr>
              <a:t>Feuerwehr- und Katastrophenschutzschule Rheinland-Pfalz</a:t>
            </a:r>
          </a:p>
          <a:p>
            <a:pPr>
              <a:defRPr/>
            </a:pPr>
            <a:r>
              <a:rPr lang="de-DE" sz="800" b="0" dirty="0">
                <a:latin typeface="Arial" charset="0"/>
              </a:rPr>
              <a:t>Bildquelle: LFKS</a:t>
            </a:r>
          </a:p>
        </p:txBody>
      </p:sp>
      <p:sp>
        <p:nvSpPr>
          <p:cNvPr id="13" name="Line 1036"/>
          <p:cNvSpPr>
            <a:spLocks noChangeShapeType="1"/>
          </p:cNvSpPr>
          <p:nvPr userDrawn="1"/>
        </p:nvSpPr>
        <p:spPr bwMode="auto">
          <a:xfrm>
            <a:off x="324000" y="6294710"/>
            <a:ext cx="8496000" cy="0"/>
          </a:xfrm>
          <a:prstGeom prst="line">
            <a:avLst/>
          </a:prstGeom>
          <a:noFill/>
          <a:ln w="12700">
            <a:solidFill>
              <a:schemeClr val="tx2"/>
            </a:solidFill>
            <a:round/>
            <a:headEnd/>
            <a:tailEnd/>
          </a:ln>
          <a:effectLst/>
        </p:spPr>
        <p:txBody>
          <a:bodyPr wrap="none" anchor="ctr"/>
          <a:lstStyle/>
          <a:p>
            <a:pPr>
              <a:defRPr/>
            </a:pPr>
            <a:endParaRPr lang="de-DE">
              <a:latin typeface="Times New Roman" charset="0"/>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ChangeArrowheads="1"/>
          </p:cNvSpPr>
          <p:nvPr/>
        </p:nvSpPr>
        <p:spPr bwMode="auto">
          <a:xfrm>
            <a:off x="0" y="0"/>
            <a:ext cx="9144000" cy="5943600"/>
          </a:xfrm>
          <a:prstGeom prst="rect">
            <a:avLst/>
          </a:prstGeom>
          <a:noFill/>
          <a:ln w="9525">
            <a:noFill/>
            <a:miter lim="800000"/>
            <a:headEnd/>
            <a:tailEnd/>
          </a:ln>
          <a:effectLst>
            <a:outerShdw dist="28398" dir="3806097" algn="ctr" rotWithShape="0">
              <a:schemeClr val="bg2"/>
            </a:outerShdw>
          </a:effectLst>
        </p:spPr>
        <p:txBody>
          <a:bodyPr wrap="none" anchor="ctr"/>
          <a:lstStyle/>
          <a:p>
            <a:pPr algn="ctr">
              <a:buFontTx/>
              <a:buChar char="•"/>
              <a:defRPr/>
            </a:pPr>
            <a:endParaRPr lang="de-DE" sz="2400" b="0" dirty="0"/>
          </a:p>
        </p:txBody>
      </p:sp>
      <p:sp>
        <p:nvSpPr>
          <p:cNvPr id="4102" name="Rectangle 32"/>
          <p:cNvSpPr>
            <a:spLocks noGrp="1" noChangeArrowheads="1"/>
          </p:cNvSpPr>
          <p:nvPr>
            <p:ph type="title" idx="4294967295"/>
          </p:nvPr>
        </p:nvSpPr>
        <p:spPr bwMode="auto">
          <a:xfrm>
            <a:off x="6553200" y="6324600"/>
            <a:ext cx="609600" cy="152400"/>
          </a:xfrm>
          <a:prstGeom prst="rect">
            <a:avLst/>
          </a:prstGeom>
          <a:noFill/>
          <a:ln>
            <a:miter lim="800000"/>
            <a:headEnd/>
            <a:tailEnd/>
          </a:ln>
        </p:spPr>
        <p:txBody>
          <a:bodyPr/>
          <a:lstStyle/>
          <a:p>
            <a:r>
              <a:rPr lang="de-DE" sz="800" smtClean="0">
                <a:solidFill>
                  <a:schemeClr val="bg1"/>
                </a:solidFill>
              </a:rPr>
              <a:t>Deckblatt</a:t>
            </a:r>
          </a:p>
        </p:txBody>
      </p:sp>
      <p:sp>
        <p:nvSpPr>
          <p:cNvPr id="7" name="Rectangle 35"/>
          <p:cNvSpPr>
            <a:spLocks noChangeArrowheads="1"/>
          </p:cNvSpPr>
          <p:nvPr/>
        </p:nvSpPr>
        <p:spPr bwMode="auto">
          <a:xfrm>
            <a:off x="1052513" y="2049463"/>
            <a:ext cx="1741487" cy="427037"/>
          </a:xfrm>
          <a:prstGeom prst="rect">
            <a:avLst/>
          </a:prstGeom>
          <a:noFill/>
          <a:ln w="9525">
            <a:noFill/>
            <a:miter lim="800000"/>
            <a:headEnd/>
            <a:tailEnd/>
          </a:ln>
        </p:spPr>
        <p:txBody>
          <a:bodyPr wrap="none" lIns="0" tIns="0" rIns="0" bIns="0">
            <a:spAutoFit/>
          </a:bodyPr>
          <a:lstStyle/>
          <a:p>
            <a:r>
              <a:rPr lang="de-DE" sz="2800" dirty="0">
                <a:solidFill>
                  <a:srgbClr val="000000"/>
                </a:solidFill>
                <a:latin typeface="Arial" charset="0"/>
              </a:rPr>
              <a:t>Lehrgang:</a:t>
            </a:r>
            <a:endParaRPr lang="de-DE" dirty="0">
              <a:latin typeface="Arial" charset="0"/>
            </a:endParaRPr>
          </a:p>
        </p:txBody>
      </p:sp>
      <p:sp>
        <p:nvSpPr>
          <p:cNvPr id="8" name="Rectangle 36"/>
          <p:cNvSpPr>
            <a:spLocks noChangeArrowheads="1"/>
          </p:cNvSpPr>
          <p:nvPr/>
        </p:nvSpPr>
        <p:spPr bwMode="auto">
          <a:xfrm>
            <a:off x="2881313" y="2049463"/>
            <a:ext cx="1859483" cy="430887"/>
          </a:xfrm>
          <a:prstGeom prst="rect">
            <a:avLst/>
          </a:prstGeom>
          <a:noFill/>
          <a:ln w="9525">
            <a:noFill/>
            <a:miter lim="800000"/>
            <a:headEnd/>
            <a:tailEnd/>
          </a:ln>
        </p:spPr>
        <p:txBody>
          <a:bodyPr wrap="none" lIns="0" tIns="0" rIns="0" bIns="0">
            <a:spAutoFit/>
          </a:bodyPr>
          <a:lstStyle/>
          <a:p>
            <a:r>
              <a:rPr lang="de-DE" sz="2800" dirty="0" smtClean="0">
                <a:solidFill>
                  <a:srgbClr val="000000"/>
                </a:solidFill>
                <a:latin typeface="Arial" charset="0"/>
              </a:rPr>
              <a:t>Maschinist</a:t>
            </a:r>
            <a:endParaRPr lang="de-DE" dirty="0">
              <a:latin typeface="Arial" charset="0"/>
            </a:endParaRPr>
          </a:p>
        </p:txBody>
      </p:sp>
      <p:sp>
        <p:nvSpPr>
          <p:cNvPr id="9" name="Rectangle 39"/>
          <p:cNvSpPr>
            <a:spLocks noChangeArrowheads="1"/>
          </p:cNvSpPr>
          <p:nvPr/>
        </p:nvSpPr>
        <p:spPr bwMode="auto">
          <a:xfrm>
            <a:off x="539553" y="2564904"/>
            <a:ext cx="7704856" cy="1292662"/>
          </a:xfrm>
          <a:prstGeom prst="rect">
            <a:avLst/>
          </a:prstGeom>
          <a:noFill/>
          <a:ln w="9525">
            <a:noFill/>
            <a:miter lim="800000"/>
            <a:headEnd/>
            <a:tailEnd/>
          </a:ln>
        </p:spPr>
        <p:txBody>
          <a:bodyPr wrap="square" lIns="0" tIns="0" rIns="0" bIns="0">
            <a:spAutoFit/>
          </a:bodyPr>
          <a:lstStyle/>
          <a:p>
            <a:pPr marL="514350" indent="-514350">
              <a:buAutoNum type="arabicPeriod"/>
            </a:pPr>
            <a:r>
              <a:rPr lang="de-DE" sz="2800" dirty="0" smtClean="0">
                <a:solidFill>
                  <a:srgbClr val="0000FF"/>
                </a:solidFill>
                <a:latin typeface="Arial" charset="0"/>
              </a:rPr>
              <a:t>Trinkwasserschutz bei der Löschwasserentnahme aus dem Versorgungsnetz.</a:t>
            </a:r>
            <a:endParaRPr lang="de-DE"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8" y="1772816"/>
            <a:ext cx="7920880" cy="2985433"/>
          </a:xfrm>
          <a:prstGeom prst="rect">
            <a:avLst/>
          </a:prstGeom>
        </p:spPr>
        <p:txBody>
          <a:bodyPr wrap="square">
            <a:spAutoFit/>
          </a:bodyPr>
          <a:lstStyle/>
          <a:p>
            <a:pPr marL="342900" indent="-342900">
              <a:buFont typeface="Arial" panose="020B0604020202020204" pitchFamily="34" charset="0"/>
              <a:buChar char="•"/>
            </a:pPr>
            <a:r>
              <a:rPr lang="de-DE" sz="2000" b="0" dirty="0"/>
              <a:t>Die Feuerwehren sorgen dafür, dass die Wasserzuführung für jede Förderpumpe nur </a:t>
            </a:r>
            <a:r>
              <a:rPr lang="de-DE" sz="2000" b="0" dirty="0" smtClean="0"/>
              <a:t>aus einem </a:t>
            </a:r>
            <a:r>
              <a:rPr lang="de-DE" sz="2000" b="0" dirty="0"/>
              <a:t>Hydranten erfolgt.</a:t>
            </a:r>
          </a:p>
          <a:p>
            <a:r>
              <a:rPr lang="de-DE" sz="2000" b="0" dirty="0"/>
              <a:t> </a:t>
            </a:r>
          </a:p>
          <a:p>
            <a:r>
              <a:rPr lang="de-DE" sz="2000" b="0" dirty="0"/>
              <a:t> </a:t>
            </a:r>
          </a:p>
          <a:p>
            <a:pPr marL="342900" indent="-342900">
              <a:buFont typeface="Arial" panose="020B0604020202020204" pitchFamily="34" charset="0"/>
              <a:buChar char="•"/>
            </a:pPr>
            <a:r>
              <a:rPr lang="de-DE" sz="2000" b="0" dirty="0"/>
              <a:t>Die Feuerwehren sorgen dafür, dass weder an einer Förderpumpe noch an einem Sammelstück eine weitere Entnahmestelle mit Nicht-Trinkwasser (z.B. Fluss, Löschteich,</a:t>
            </a:r>
          </a:p>
          <a:p>
            <a:r>
              <a:rPr lang="de-DE" sz="2000" b="0" dirty="0" smtClean="0"/>
              <a:t>     Löschtank </a:t>
            </a:r>
            <a:r>
              <a:rPr lang="de-DE" sz="2000" b="0" dirty="0"/>
              <a:t>o.ä.) angeschlossen wird.</a:t>
            </a:r>
          </a:p>
          <a:p>
            <a:r>
              <a:rPr lang="de-DE" b="0" dirty="0"/>
              <a:t> </a:t>
            </a:r>
          </a:p>
        </p:txBody>
      </p:sp>
    </p:spTree>
    <p:extLst>
      <p:ext uri="{BB962C8B-B14F-4D97-AF65-F5344CB8AC3E}">
        <p14:creationId xmlns:p14="http://schemas.microsoft.com/office/powerpoint/2010/main" val="292928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5536" y="1340768"/>
            <a:ext cx="8280920" cy="3908762"/>
          </a:xfrm>
          <a:prstGeom prst="rect">
            <a:avLst/>
          </a:prstGeom>
        </p:spPr>
        <p:txBody>
          <a:bodyPr wrap="square">
            <a:spAutoFit/>
          </a:bodyPr>
          <a:lstStyle/>
          <a:p>
            <a:pPr marL="342900" indent="-342900">
              <a:buFont typeface="Arial" panose="020B0604020202020204" pitchFamily="34" charset="0"/>
              <a:buChar char="•"/>
            </a:pPr>
            <a:r>
              <a:rPr lang="de-DE" sz="2000" b="0" dirty="0"/>
              <a:t>Trinkwasser und Nicht-Trinkwasser sind bei gleichzeitiger Entnahme und/oder </a:t>
            </a:r>
            <a:r>
              <a:rPr lang="de-DE" sz="2000" b="0" dirty="0" smtClean="0"/>
              <a:t>Förderung immer </a:t>
            </a:r>
            <a:r>
              <a:rPr lang="de-DE" sz="2000" b="0" dirty="0"/>
              <a:t>zu entkoppeln (freier Auslauf).</a:t>
            </a:r>
          </a:p>
          <a:p>
            <a:r>
              <a:rPr lang="de-DE" sz="2000" b="0" dirty="0"/>
              <a:t> </a:t>
            </a:r>
          </a:p>
          <a:p>
            <a:pPr marL="342900" indent="-342900">
              <a:buFont typeface="Arial" panose="020B0604020202020204" pitchFamily="34" charset="0"/>
              <a:buChar char="•"/>
            </a:pPr>
            <a:r>
              <a:rPr lang="de-DE" sz="2000" b="0" dirty="0"/>
              <a:t>Die Feuerwehren setzen Armaturen mit großen Fördermengen (z.B. Werfer) zur Vermeidung von Druckstößen vorsichtig in dem Sinne ein, dass abrupte </a:t>
            </a:r>
            <a:r>
              <a:rPr lang="de-DE" sz="2000" b="0" dirty="0" smtClean="0"/>
              <a:t>Durchflussänderung weitgehend </a:t>
            </a:r>
            <a:r>
              <a:rPr lang="de-DE" sz="2000" b="0" dirty="0"/>
              <a:t>vermieden werden; idealerweise werde solche Entnahmen entkoppelt </a:t>
            </a:r>
            <a:r>
              <a:rPr lang="de-DE" sz="2000" b="0" dirty="0" smtClean="0"/>
              <a:t>vorgenommen.</a:t>
            </a:r>
            <a:endParaRPr lang="de-DE" sz="2000" b="0" dirty="0"/>
          </a:p>
          <a:p>
            <a:r>
              <a:rPr lang="de-DE" sz="2000" b="0" dirty="0"/>
              <a:t> </a:t>
            </a:r>
          </a:p>
          <a:p>
            <a:pPr marL="342900" indent="-342900">
              <a:buFont typeface="Arial" panose="020B0604020202020204" pitchFamily="34" charset="0"/>
              <a:buChar char="•"/>
            </a:pPr>
            <a:r>
              <a:rPr lang="de-DE" sz="2000" b="0" dirty="0"/>
              <a:t>Die vorangehende Empfehlung gilt insbesondere beim Einsatz der Impulstaktik.</a:t>
            </a:r>
          </a:p>
          <a:p>
            <a:r>
              <a:rPr lang="de-DE" b="0" dirty="0"/>
              <a:t> </a:t>
            </a:r>
          </a:p>
        </p:txBody>
      </p:sp>
    </p:spTree>
    <p:extLst>
      <p:ext uri="{BB962C8B-B14F-4D97-AF65-F5344CB8AC3E}">
        <p14:creationId xmlns:p14="http://schemas.microsoft.com/office/powerpoint/2010/main" val="412868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70" y="1412776"/>
            <a:ext cx="78390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724470" y="4869160"/>
            <a:ext cx="7839075" cy="1384995"/>
          </a:xfrm>
          <a:prstGeom prst="rect">
            <a:avLst/>
          </a:prstGeom>
          <a:noFill/>
        </p:spPr>
        <p:txBody>
          <a:bodyPr wrap="square" rtlCol="0">
            <a:spAutoFit/>
          </a:bodyPr>
          <a:lstStyle/>
          <a:p>
            <a:r>
              <a:rPr lang="de-DE" dirty="0" smtClean="0"/>
              <a:t>Zum Schutz des Trinkwasser und der Versorgungsnetze von den Versorgungs-unternehmen herausgegeben.</a:t>
            </a:r>
            <a:endParaRPr lang="de-DE" dirty="0"/>
          </a:p>
        </p:txBody>
      </p:sp>
    </p:spTree>
    <p:extLst>
      <p:ext uri="{BB962C8B-B14F-4D97-AF65-F5344CB8AC3E}">
        <p14:creationId xmlns:p14="http://schemas.microsoft.com/office/powerpoint/2010/main" val="117553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41462"/>
            <a:ext cx="6156548" cy="519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rot="20881967">
            <a:off x="1666651" y="2330008"/>
            <a:ext cx="7128792" cy="1200329"/>
          </a:xfrm>
          <a:prstGeom prst="rect">
            <a:avLst/>
          </a:prstGeom>
          <a:noFill/>
        </p:spPr>
        <p:txBody>
          <a:bodyPr wrap="square" rtlCol="0">
            <a:spAutoFit/>
          </a:bodyPr>
          <a:lstStyle/>
          <a:p>
            <a:r>
              <a:rPr lang="de-DE" sz="7200" dirty="0" smtClean="0">
                <a:solidFill>
                  <a:srgbClr val="FF0000"/>
                </a:solidFill>
              </a:rPr>
              <a:t>Mitwirkende</a:t>
            </a:r>
            <a:endParaRPr lang="de-DE" sz="7200" dirty="0">
              <a:solidFill>
                <a:srgbClr val="FF0000"/>
              </a:solidFill>
            </a:endParaRPr>
          </a:p>
        </p:txBody>
      </p:sp>
    </p:spTree>
    <p:extLst>
      <p:ext uri="{BB962C8B-B14F-4D97-AF65-F5344CB8AC3E}">
        <p14:creationId xmlns:p14="http://schemas.microsoft.com/office/powerpoint/2010/main" val="398336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27584" y="1196752"/>
            <a:ext cx="7488832" cy="4093428"/>
          </a:xfrm>
          <a:prstGeom prst="rect">
            <a:avLst/>
          </a:prstGeom>
        </p:spPr>
        <p:txBody>
          <a:bodyPr wrap="square">
            <a:spAutoFit/>
          </a:bodyPr>
          <a:lstStyle/>
          <a:p>
            <a:r>
              <a:rPr lang="de-DE" sz="2000" b="0" dirty="0"/>
              <a:t>Zurzeit kann </a:t>
            </a:r>
            <a:r>
              <a:rPr lang="de-DE" sz="2000" dirty="0"/>
              <a:t>nicht </a:t>
            </a:r>
            <a:r>
              <a:rPr lang="de-DE" sz="2000" b="0" dirty="0"/>
              <a:t>generell davon ausgegangen werden, dass Ausstattung und Taktik der Feuerwehr den Anforderungen der Trinkwasserverordnung und den allgemein anerkannten Regeln der Technik im Hinblick auf eine Vermeidung der obigen potentiellen Beeinträchtigungen genügen, insofern ist der in </a:t>
            </a:r>
            <a:endParaRPr lang="de-DE" sz="2000" b="0" dirty="0" smtClean="0"/>
          </a:p>
          <a:p>
            <a:r>
              <a:rPr lang="de-DE" sz="2000" b="0" dirty="0" smtClean="0"/>
              <a:t>diesem </a:t>
            </a:r>
            <a:r>
              <a:rPr lang="de-DE" sz="2000" b="0" dirty="0"/>
              <a:t>Beiblatt aufgezeigte </a:t>
            </a:r>
            <a:r>
              <a:rPr lang="de-DE" sz="2000" dirty="0"/>
              <a:t>Bedarf an Maßnahmen unstrittig</a:t>
            </a:r>
            <a:r>
              <a:rPr lang="de-DE" sz="2000" b="0" dirty="0" smtClean="0"/>
              <a:t>.</a:t>
            </a:r>
          </a:p>
          <a:p>
            <a:endParaRPr lang="de-DE" sz="2000" b="0" dirty="0"/>
          </a:p>
          <a:p>
            <a:r>
              <a:rPr lang="de-DE" sz="2000" b="0" dirty="0" smtClean="0"/>
              <a:t>Aktuell können nicht alle in  der Regel genannten Maßnahmen umgesetzt werden, da es noch an genormten Gerät mangelt.</a:t>
            </a:r>
          </a:p>
          <a:p>
            <a:endParaRPr lang="de-DE" sz="2000" b="0" dirty="0"/>
          </a:p>
          <a:p>
            <a:r>
              <a:rPr lang="de-DE" sz="2000" b="0" dirty="0" smtClean="0"/>
              <a:t>Für den Übergangszeitraum werden für das Land Rheinland-Pfalz vom Gemeinde- und Städtebund und dem Landesfeuerwehr-verband folgende Handlungen empfohlen:    </a:t>
            </a:r>
            <a:endParaRPr lang="de-DE" sz="2000" b="0" dirty="0"/>
          </a:p>
        </p:txBody>
      </p:sp>
    </p:spTree>
    <p:extLst>
      <p:ext uri="{BB962C8B-B14F-4D97-AF65-F5344CB8AC3E}">
        <p14:creationId xmlns:p14="http://schemas.microsoft.com/office/powerpoint/2010/main" val="110073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1560" y="1988840"/>
            <a:ext cx="7488832" cy="3170099"/>
          </a:xfrm>
          <a:prstGeom prst="rect">
            <a:avLst/>
          </a:prstGeom>
        </p:spPr>
        <p:txBody>
          <a:bodyPr wrap="square">
            <a:spAutoFit/>
          </a:bodyPr>
          <a:lstStyle/>
          <a:p>
            <a:pPr marL="342900" indent="-342900">
              <a:buFont typeface="Arial" panose="020B0604020202020204" pitchFamily="34" charset="0"/>
              <a:buChar char="•"/>
            </a:pPr>
            <a:r>
              <a:rPr lang="de-DE" sz="2000" b="0" dirty="0" smtClean="0"/>
              <a:t>Unter ungünstigen </a:t>
            </a:r>
            <a:r>
              <a:rPr lang="de-DE" sz="2000" b="0" dirty="0"/>
              <a:t>Umständen können durch Löschwasserentnahmen beim Fehlen geeigneter Sicherungseinrichtungen infolge von Rückfließen Verunreinigungen in das Rohrnetz gelangen und die Fließverhältnisse im Rohrnetz beeinflusst werden. </a:t>
            </a:r>
            <a:endParaRPr lang="de-DE" sz="2000" b="0" dirty="0" smtClean="0"/>
          </a:p>
          <a:p>
            <a:endParaRPr lang="de-DE" sz="2000" b="0" dirty="0"/>
          </a:p>
          <a:p>
            <a:endParaRPr lang="de-DE" sz="2000" b="0" dirty="0" smtClean="0"/>
          </a:p>
          <a:p>
            <a:pPr marL="342900" indent="-342900">
              <a:buFont typeface="Arial" panose="020B0604020202020204" pitchFamily="34" charset="0"/>
              <a:buChar char="•"/>
            </a:pPr>
            <a:r>
              <a:rPr lang="de-DE" sz="2000" b="0" dirty="0" smtClean="0"/>
              <a:t>Dadurch </a:t>
            </a:r>
            <a:r>
              <a:rPr lang="de-DE" sz="2000" b="0" dirty="0"/>
              <a:t>können die Trinkwasserqualität gestört und Rohrbrüche durch dynamische Druckänderungen verursacht werden. </a:t>
            </a:r>
            <a:endParaRPr lang="de-DE" sz="2000" dirty="0"/>
          </a:p>
        </p:txBody>
      </p:sp>
      <p:sp>
        <p:nvSpPr>
          <p:cNvPr id="4" name="Rechteck 3"/>
          <p:cNvSpPr/>
          <p:nvPr/>
        </p:nvSpPr>
        <p:spPr>
          <a:xfrm>
            <a:off x="971600" y="1412776"/>
            <a:ext cx="3384376" cy="400110"/>
          </a:xfrm>
          <a:prstGeom prst="rect">
            <a:avLst/>
          </a:prstGeom>
        </p:spPr>
        <p:txBody>
          <a:bodyPr wrap="square">
            <a:spAutoFit/>
          </a:bodyPr>
          <a:lstStyle/>
          <a:p>
            <a:r>
              <a:rPr lang="de-DE" sz="2000" dirty="0">
                <a:solidFill>
                  <a:srgbClr val="000000"/>
                </a:solidFill>
              </a:rPr>
              <a:t>Was kann passieren?</a:t>
            </a:r>
            <a:endParaRPr lang="de-DE" dirty="0"/>
          </a:p>
        </p:txBody>
      </p:sp>
    </p:spTree>
    <p:extLst>
      <p:ext uri="{BB962C8B-B14F-4D97-AF65-F5344CB8AC3E}">
        <p14:creationId xmlns:p14="http://schemas.microsoft.com/office/powerpoint/2010/main" val="154226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971600" y="1412776"/>
            <a:ext cx="7560840" cy="2862322"/>
          </a:xfrm>
          <a:prstGeom prst="rect">
            <a:avLst/>
          </a:prstGeom>
        </p:spPr>
        <p:txBody>
          <a:bodyPr wrap="square">
            <a:spAutoFit/>
          </a:bodyPr>
          <a:lstStyle/>
          <a:p>
            <a:r>
              <a:rPr lang="de-DE" sz="2000" dirty="0" smtClean="0"/>
              <a:t> </a:t>
            </a:r>
          </a:p>
          <a:p>
            <a:endParaRPr lang="de-DE" sz="2000" b="0" dirty="0"/>
          </a:p>
          <a:p>
            <a:pPr marL="342900" indent="-342900">
              <a:buFont typeface="Arial" panose="020B0604020202020204" pitchFamily="34" charset="0"/>
              <a:buChar char="•"/>
            </a:pPr>
            <a:r>
              <a:rPr lang="de-DE" sz="2000" b="0" dirty="0"/>
              <a:t>Die sichere Trennung von Trinkwasser und Nichttrinkwasser ist ein Grundsatz des </a:t>
            </a:r>
            <a:r>
              <a:rPr lang="de-DE" sz="2000" dirty="0" smtClean="0"/>
              <a:t>Trinkwasserschutzes</a:t>
            </a:r>
            <a:r>
              <a:rPr lang="de-DE" sz="2000" b="0" dirty="0" smtClean="0"/>
              <a:t>. </a:t>
            </a:r>
          </a:p>
          <a:p>
            <a:endParaRPr lang="de-DE" sz="2000" b="0" dirty="0"/>
          </a:p>
          <a:p>
            <a:pPr marL="342900" indent="-342900">
              <a:buFont typeface="Arial" panose="020B0604020202020204" pitchFamily="34" charset="0"/>
              <a:buChar char="•"/>
            </a:pPr>
            <a:r>
              <a:rPr lang="de-DE" sz="2000" b="0" dirty="0" smtClean="0"/>
              <a:t>Demnach </a:t>
            </a:r>
            <a:r>
              <a:rPr lang="de-DE" sz="2000" b="0" dirty="0"/>
              <a:t>sollten </a:t>
            </a:r>
            <a:r>
              <a:rPr lang="de-DE" sz="2000" dirty="0"/>
              <a:t>Trinkwasser</a:t>
            </a:r>
            <a:r>
              <a:rPr lang="de-DE" sz="2000" b="0" dirty="0"/>
              <a:t> und </a:t>
            </a:r>
            <a:r>
              <a:rPr lang="de-DE" sz="2000" dirty="0"/>
              <a:t>Nichttrinkwasser</a:t>
            </a:r>
            <a:r>
              <a:rPr lang="de-DE" sz="2000" b="0" dirty="0"/>
              <a:t> auch bei Löschwasserentnahmen nicht vermischt werden, solange ein Rückfluss in das Rohrnetz nicht sicher ausgeschlossen werden kann. </a:t>
            </a:r>
            <a:endParaRPr lang="de-DE" sz="2000" dirty="0"/>
          </a:p>
        </p:txBody>
      </p:sp>
      <p:sp>
        <p:nvSpPr>
          <p:cNvPr id="4" name="Rechteck 3"/>
          <p:cNvSpPr/>
          <p:nvPr/>
        </p:nvSpPr>
        <p:spPr>
          <a:xfrm>
            <a:off x="1331640" y="1412776"/>
            <a:ext cx="1537600" cy="400110"/>
          </a:xfrm>
          <a:prstGeom prst="rect">
            <a:avLst/>
          </a:prstGeom>
        </p:spPr>
        <p:txBody>
          <a:bodyPr wrap="none">
            <a:spAutoFit/>
          </a:bodyPr>
          <a:lstStyle/>
          <a:p>
            <a:r>
              <a:rPr lang="de-DE" sz="2000" dirty="0">
                <a:solidFill>
                  <a:srgbClr val="000000"/>
                </a:solidFill>
              </a:rPr>
              <a:t>Grundsatz:</a:t>
            </a:r>
            <a:endParaRPr lang="de-DE" dirty="0"/>
          </a:p>
        </p:txBody>
      </p:sp>
    </p:spTree>
    <p:extLst>
      <p:ext uri="{BB962C8B-B14F-4D97-AF65-F5344CB8AC3E}">
        <p14:creationId xmlns:p14="http://schemas.microsoft.com/office/powerpoint/2010/main" val="331687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96" t="14104" r="44762" b="49768"/>
          <a:stretch/>
        </p:blipFill>
        <p:spPr bwMode="auto">
          <a:xfrm>
            <a:off x="1354189" y="1052736"/>
            <a:ext cx="6369621"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73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899592" y="2060848"/>
            <a:ext cx="7488832" cy="3170099"/>
          </a:xfrm>
          <a:prstGeom prst="rect">
            <a:avLst/>
          </a:prstGeom>
        </p:spPr>
        <p:txBody>
          <a:bodyPr wrap="square">
            <a:spAutoFit/>
          </a:bodyPr>
          <a:lstStyle/>
          <a:p>
            <a:pPr marL="342900" indent="-342900">
              <a:buFont typeface="Arial" panose="020B0604020202020204" pitchFamily="34" charset="0"/>
              <a:buChar char="•"/>
            </a:pPr>
            <a:r>
              <a:rPr lang="de-DE" sz="2000" b="0" dirty="0" smtClean="0"/>
              <a:t>Bei der Löschwasserentnahme muss </a:t>
            </a:r>
            <a:r>
              <a:rPr lang="de-DE" sz="2000" b="0" dirty="0"/>
              <a:t>besonders auf die </a:t>
            </a:r>
            <a:r>
              <a:rPr lang="de-DE" sz="2000" b="0" dirty="0" smtClean="0"/>
              <a:t>tatsächliche Netzergiebigkeit </a:t>
            </a:r>
            <a:r>
              <a:rPr lang="de-DE" sz="2000" b="0" dirty="0"/>
              <a:t>und die vorhandenen tatsächlichen </a:t>
            </a:r>
            <a:r>
              <a:rPr lang="de-DE" sz="2000" b="0" dirty="0" smtClean="0"/>
              <a:t>Druckverhältnisse geachtet werden;  </a:t>
            </a:r>
            <a:endParaRPr lang="de-DE" sz="2000" b="0" dirty="0" smtClean="0"/>
          </a:p>
          <a:p>
            <a:pPr marL="342900" indent="-342900">
              <a:buFont typeface="Arial" panose="020B0604020202020204" pitchFamily="34" charset="0"/>
              <a:buChar char="•"/>
            </a:pPr>
            <a:endParaRPr lang="de-DE" sz="2000" b="0" dirty="0"/>
          </a:p>
          <a:p>
            <a:pPr marL="342900" indent="-342900" algn="just">
              <a:buFont typeface="Arial" panose="020B0604020202020204" pitchFamily="34" charset="0"/>
              <a:buChar char="•"/>
            </a:pPr>
            <a:r>
              <a:rPr lang="de-DE" sz="2000" b="0" dirty="0" smtClean="0"/>
              <a:t>Ein </a:t>
            </a:r>
            <a:r>
              <a:rPr lang="de-DE" sz="2000" b="0" dirty="0"/>
              <a:t>Pumpeneingangsdruck von </a:t>
            </a:r>
            <a:r>
              <a:rPr lang="de-DE" sz="2000" b="0" dirty="0" smtClean="0"/>
              <a:t>mindestens</a:t>
            </a:r>
          </a:p>
          <a:p>
            <a:pPr algn="just"/>
            <a:r>
              <a:rPr lang="de-DE" sz="2000" b="0" dirty="0" smtClean="0"/>
              <a:t>    1,5 </a:t>
            </a:r>
            <a:r>
              <a:rPr lang="de-DE" sz="2000" b="0" dirty="0"/>
              <a:t>bar </a:t>
            </a:r>
            <a:r>
              <a:rPr lang="de-DE" sz="2000" b="0" dirty="0" smtClean="0"/>
              <a:t>darf nicht unterschritten werden.</a:t>
            </a:r>
            <a:endParaRPr lang="de-DE" sz="2000" b="0" dirty="0" smtClean="0"/>
          </a:p>
          <a:p>
            <a:r>
              <a:rPr lang="de-DE" sz="2000" b="0" dirty="0" smtClean="0"/>
              <a:t>	(damit bleibt entsprechender </a:t>
            </a:r>
            <a:r>
              <a:rPr lang="de-DE" sz="2000" b="0" dirty="0" smtClean="0"/>
              <a:t>Mindestdruck </a:t>
            </a:r>
            <a:r>
              <a:rPr lang="de-DE" sz="2000" b="0" dirty="0"/>
              <a:t>im   </a:t>
            </a:r>
            <a:r>
              <a:rPr lang="de-DE" sz="2000" b="0" dirty="0" smtClean="0"/>
              <a:t> 	Trinkwassernetz bestehen).</a:t>
            </a:r>
            <a:endParaRPr lang="de-DE" sz="2000" b="0" dirty="0"/>
          </a:p>
          <a:p>
            <a:pPr algn="just"/>
            <a:endParaRPr lang="de-DE" sz="2000" b="0" dirty="0" smtClean="0"/>
          </a:p>
          <a:p>
            <a:pPr algn="just"/>
            <a:endParaRPr lang="de-DE" sz="2000" b="0" dirty="0"/>
          </a:p>
        </p:txBody>
      </p:sp>
    </p:spTree>
    <p:extLst>
      <p:ext uri="{BB962C8B-B14F-4D97-AF65-F5344CB8AC3E}">
        <p14:creationId xmlns:p14="http://schemas.microsoft.com/office/powerpoint/2010/main" val="246650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71600" y="1988840"/>
            <a:ext cx="7488832" cy="2246769"/>
          </a:xfrm>
          <a:prstGeom prst="rect">
            <a:avLst/>
          </a:prstGeom>
        </p:spPr>
        <p:txBody>
          <a:bodyPr wrap="square">
            <a:spAutoFit/>
          </a:bodyPr>
          <a:lstStyle/>
          <a:p>
            <a:pPr marL="342900" indent="-342900">
              <a:buFont typeface="Arial" panose="020B0604020202020204" pitchFamily="34" charset="0"/>
              <a:buChar char="•"/>
            </a:pPr>
            <a:r>
              <a:rPr lang="de-DE" sz="2000" b="0" dirty="0" smtClean="0"/>
              <a:t>Zur </a:t>
            </a:r>
            <a:r>
              <a:rPr lang="de-DE" sz="2000" b="0" dirty="0"/>
              <a:t>Vermeidung von Druckschlägen </a:t>
            </a:r>
            <a:r>
              <a:rPr lang="de-DE" sz="2000" b="0" dirty="0" smtClean="0"/>
              <a:t>ist auf automatische </a:t>
            </a:r>
            <a:r>
              <a:rPr lang="de-DE" sz="2000" b="0" dirty="0" smtClean="0"/>
              <a:t>Pumpensteuerungen</a:t>
            </a:r>
            <a:r>
              <a:rPr lang="de-DE" sz="2000" b="0" dirty="0"/>
              <a:t>, die mit einem schlagartigen Schließen </a:t>
            </a:r>
            <a:r>
              <a:rPr lang="de-DE" sz="2000" b="0" dirty="0" smtClean="0"/>
              <a:t>  und </a:t>
            </a:r>
            <a:r>
              <a:rPr lang="de-DE" sz="2000" b="0" dirty="0"/>
              <a:t>Öffnen von </a:t>
            </a:r>
            <a:r>
              <a:rPr lang="de-DE" sz="2000" b="0" dirty="0" smtClean="0"/>
              <a:t>Ventilen verbunden </a:t>
            </a:r>
            <a:r>
              <a:rPr lang="de-DE" sz="2000" b="0" dirty="0" smtClean="0"/>
              <a:t>sind zu verzichten.</a:t>
            </a:r>
            <a:endParaRPr lang="de-DE" sz="2000" b="0" dirty="0"/>
          </a:p>
          <a:p>
            <a:endParaRPr lang="de-DE" sz="2000" b="0" dirty="0"/>
          </a:p>
          <a:p>
            <a:pPr marL="342900" indent="-342900">
              <a:buFont typeface="Arial" panose="020B0604020202020204" pitchFamily="34" charset="0"/>
              <a:buChar char="•"/>
            </a:pPr>
            <a:r>
              <a:rPr lang="de-DE" sz="2000" b="0" dirty="0"/>
              <a:t>Jegliche Schalthandlungen werden zur Vermeidung von Druckschlägen soweit wie </a:t>
            </a:r>
            <a:r>
              <a:rPr lang="de-DE" sz="2000" b="0" dirty="0" smtClean="0"/>
              <a:t>nur möglich </a:t>
            </a:r>
            <a:r>
              <a:rPr lang="de-DE" sz="2000" b="0" dirty="0"/>
              <a:t>durch Niederschraubventile vorgenommen.</a:t>
            </a:r>
          </a:p>
        </p:txBody>
      </p:sp>
    </p:spTree>
    <p:extLst>
      <p:ext uri="{BB962C8B-B14F-4D97-AF65-F5344CB8AC3E}">
        <p14:creationId xmlns:p14="http://schemas.microsoft.com/office/powerpoint/2010/main" val="620338237"/>
      </p:ext>
    </p:extLst>
  </p:cSld>
  <p:clrMapOvr>
    <a:masterClrMapping/>
  </p:clrMapOvr>
</p:sld>
</file>

<file path=ppt/theme/theme1.xml><?xml version="1.0" encoding="utf-8"?>
<a:theme xmlns:a="http://schemas.openxmlformats.org/drawingml/2006/main" name="_KAB-Folien-Layout-längsformat">
  <a:themeElements>
    <a:clrScheme name="_KAB-Folien-Layout-längs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_KAB-Folien-Layout-längsforma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_KAB-Folien-Layout-längs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_KAB-Folien-Layout-längs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_KAB-Folien-Layout-längs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_KAB-Folien-Layout-längs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_KAB-Folien-Layout-längs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_KAB-Folien-Layout-längs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_KAB-Folien-Layout-längs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Thema xmlns="2daf07dc-52ac-4d71-aac0-a4dbd7e2abbc">Maschinist</Thema>
    <Dokumente xmlns="2daf07dc-52ac-4d71-aac0-a4dbd7e2abbc">Präsentationen</Dokumente>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B123EBF4CCD79D4D8C8EF4B2ACD9B815" ma:contentTypeVersion="2" ma:contentTypeDescription="Ein neues Dokument erstellen." ma:contentTypeScope="" ma:versionID="94b98f797358a7f7c1a626100ba504cf">
  <xsd:schema xmlns:xsd="http://www.w3.org/2001/XMLSchema" xmlns:xs="http://www.w3.org/2001/XMLSchema" xmlns:p="http://schemas.microsoft.com/office/2006/metadata/properties" xmlns:ns2="2daf07dc-52ac-4d71-aac0-a4dbd7e2abbc" targetNamespace="http://schemas.microsoft.com/office/2006/metadata/properties" ma:root="true" ma:fieldsID="062a018d03d773cb00a95205dca85d34" ns2:_="">
    <xsd:import namespace="2daf07dc-52ac-4d71-aac0-a4dbd7e2abbc"/>
    <xsd:element name="properties">
      <xsd:complexType>
        <xsd:sequence>
          <xsd:element name="documentManagement">
            <xsd:complexType>
              <xsd:all>
                <xsd:element ref="ns2:Thema" minOccurs="0"/>
                <xsd:element ref="ns2:Dokumen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f07dc-52ac-4d71-aac0-a4dbd7e2abbc" elementFormDefault="qualified">
    <xsd:import namespace="http://schemas.microsoft.com/office/2006/documentManagement/types"/>
    <xsd:import namespace="http://schemas.microsoft.com/office/infopath/2007/PartnerControls"/>
    <xsd:element name="Thema" ma:index="8" nillable="true" ma:displayName="Thema" ma:format="RadioButtons" ma:internalName="Thema">
      <xsd:simpleType>
        <xsd:restriction base="dms:Choice">
          <xsd:enumeration value="Atemschutzgeräteträger"/>
          <xsd:enumeration value="Bootsführer"/>
          <xsd:enumeration value="CSA Atemschutzgeräteträger"/>
          <xsd:enumeration value="Einführung zum Ausbilderheft"/>
          <xsd:enumeration value="KAB in der FwDV 2"/>
          <xsd:enumeration value="Konzept"/>
          <xsd:enumeration value="Leiter"/>
          <xsd:enumeration value="Maschinist"/>
          <xsd:enumeration value="Sprechfunk analog"/>
          <xsd:enumeration value="Sprechfunk digital"/>
          <xsd:enumeration value="Truppführer"/>
          <xsd:enumeration value="Truppmann Teil 1"/>
          <xsd:enumeration value="Truppmann Teil 2"/>
          <xsd:enumeration value="Veröffentlichungen"/>
        </xsd:restriction>
      </xsd:simpleType>
    </xsd:element>
    <xsd:element name="Dokumente" ma:index="9" nillable="true" ma:displayName="Dokumente" ma:format="RadioButtons" ma:internalName="Dokumente">
      <xsd:simpleType>
        <xsd:restriction base="dms:Choice">
          <xsd:enumeration value="Ausbilderheft"/>
          <xsd:enumeration value="Teilnehmerheft"/>
          <xsd:enumeration value="Präsentationen"/>
          <xsd:enumeration value="Schriftverkeh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18D93-857D-4ED9-909B-2F5A66A576A4}">
  <ds:schemaRefs>
    <ds:schemaRef ds:uri="http://schemas.microsoft.com/sharepoint/v3/contenttype/forms"/>
  </ds:schemaRefs>
</ds:datastoreItem>
</file>

<file path=customXml/itemProps2.xml><?xml version="1.0" encoding="utf-8"?>
<ds:datastoreItem xmlns:ds="http://schemas.openxmlformats.org/officeDocument/2006/customXml" ds:itemID="{92C263C4-59F0-4A23-99AF-4BE4D1F334B7}">
  <ds:schemaRefs>
    <ds:schemaRef ds:uri="http://schemas.microsoft.com/office/2006/metadata/longProperties"/>
  </ds:schemaRefs>
</ds:datastoreItem>
</file>

<file path=customXml/itemProps3.xml><?xml version="1.0" encoding="utf-8"?>
<ds:datastoreItem xmlns:ds="http://schemas.openxmlformats.org/officeDocument/2006/customXml" ds:itemID="{386BECAD-42CE-4E5B-9258-F766330653FA}">
  <ds:schemaRef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 ds:uri="2daf07dc-52ac-4d71-aac0-a4dbd7e2abbc"/>
    <ds:schemaRef ds:uri="http://schemas.microsoft.com/office/2006/metadata/properties"/>
  </ds:schemaRefs>
</ds:datastoreItem>
</file>

<file path=customXml/itemProps4.xml><?xml version="1.0" encoding="utf-8"?>
<ds:datastoreItem xmlns:ds="http://schemas.openxmlformats.org/officeDocument/2006/customXml" ds:itemID="{E080E7CB-1E89-47E3-A030-07C639DE3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af07dc-52ac-4d71-aac0-a4dbd7e2ab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D:\Programme\Microsoft Office\Vorlagen\Präsentationen\_KAB-Folien-Layout-längsformat.pot</Template>
  <TotalTime>0</TotalTime>
  <Words>295</Words>
  <Application>Microsoft Office PowerPoint</Application>
  <PresentationFormat>Bildschirmpräsentation (4:3)</PresentationFormat>
  <Paragraphs>43</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_KAB-Folien-Layout-längsformat</vt:lpstr>
      <vt:lpstr>Deckblatt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Hatchy112@gmx.net</dc:creator>
  <cp:lastModifiedBy>Josef Helpenstein</cp:lastModifiedBy>
  <cp:revision>169</cp:revision>
  <cp:lastPrinted>2015-05-22T05:28:11Z</cp:lastPrinted>
  <dcterms:created xsi:type="dcterms:W3CDTF">2000-11-07T19:38:03Z</dcterms:created>
  <dcterms:modified xsi:type="dcterms:W3CDTF">2017-06-07T09:36:00Z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Dokument</vt:lpwstr>
  </property>
  <property fmtid="{D5CDD505-2E9C-101B-9397-08002B2CF9AE}" pid="3" name="ContentTypeId">
    <vt:lpwstr>0x010100B123EBF4CCD79D4D8C8EF4B2ACD9B815</vt:lpwstr>
  </property>
</Properties>
</file>