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9" r:id="rId2"/>
    <p:sldId id="320" r:id="rId3"/>
    <p:sldId id="321" r:id="rId4"/>
    <p:sldId id="322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9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9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9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9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49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49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49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49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5">
          <p15:clr>
            <a:srgbClr val="A4A3A4"/>
          </p15:clr>
        </p15:guide>
        <p15:guide id="2" orient="horz" pos="1054">
          <p15:clr>
            <a:srgbClr val="A4A3A4"/>
          </p15:clr>
        </p15:guide>
        <p15:guide id="3" orient="horz" pos="1230">
          <p15:clr>
            <a:srgbClr val="A4A3A4"/>
          </p15:clr>
        </p15:guide>
        <p15:guide id="4" orient="horz" pos="311">
          <p15:clr>
            <a:srgbClr val="A4A3A4"/>
          </p15:clr>
        </p15:guide>
        <p15:guide id="5" orient="horz" pos="4292">
          <p15:clr>
            <a:srgbClr val="A4A3A4"/>
          </p15:clr>
        </p15:guide>
        <p15:guide id="6" orient="horz" pos="4160">
          <p15:clr>
            <a:srgbClr val="A4A3A4"/>
          </p15:clr>
        </p15:guide>
        <p15:guide id="7" orient="horz" pos="1680">
          <p15:clr>
            <a:srgbClr val="A4A3A4"/>
          </p15:clr>
        </p15:guide>
        <p15:guide id="8" orient="horz" pos="500">
          <p15:clr>
            <a:srgbClr val="A4A3A4"/>
          </p15:clr>
        </p15:guide>
        <p15:guide id="9" pos="450">
          <p15:clr>
            <a:srgbClr val="A4A3A4"/>
          </p15:clr>
        </p15:guide>
        <p15:guide id="10" pos="5328">
          <p15:clr>
            <a:srgbClr val="A4A3A4"/>
          </p15:clr>
        </p15:guide>
        <p15:guide id="11" pos="45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16161"/>
    <a:srgbClr val="404040"/>
    <a:srgbClr val="000000"/>
    <a:srgbClr val="FFFFFF"/>
    <a:srgbClr val="0093D3"/>
    <a:srgbClr val="C0C0C0"/>
    <a:srgbClr val="8F19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32" autoAdjust="0"/>
    <p:restoredTop sz="86491" autoAdjust="0"/>
  </p:normalViewPr>
  <p:slideViewPr>
    <p:cSldViewPr>
      <p:cViewPr varScale="1">
        <p:scale>
          <a:sx n="77" d="100"/>
          <a:sy n="77" d="100"/>
        </p:scale>
        <p:origin x="1478" y="62"/>
      </p:cViewPr>
      <p:guideLst>
        <p:guide orient="horz" pos="4065"/>
        <p:guide orient="horz" pos="1054"/>
        <p:guide orient="horz" pos="1230"/>
        <p:guide orient="horz" pos="311"/>
        <p:guide orient="horz" pos="4292"/>
        <p:guide orient="horz" pos="4160"/>
        <p:guide orient="horz" pos="1680"/>
        <p:guide orient="horz" pos="500"/>
        <p:guide pos="450"/>
        <p:guide pos="5328"/>
        <p:guide pos="4560"/>
      </p:guideLst>
    </p:cSldViewPr>
  </p:slideViewPr>
  <p:outlineViewPr>
    <p:cViewPr>
      <p:scale>
        <a:sx n="25" d="100"/>
        <a:sy n="25" d="100"/>
      </p:scale>
      <p:origin x="0" y="12018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C739B4F-1446-4CBB-8CEA-C0A33DA8C7C8}" type="datetime1">
              <a:rPr lang="de-DE"/>
              <a:pPr>
                <a:defRPr/>
              </a:pPr>
              <a:t>05.08.2016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5CF82ACD-C582-4927-8134-40CE223DAA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4202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963271B0-6D83-4C91-906B-04E05837DC1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7112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smtClean="0">
              <a:latin typeface="Arial" pitchFamily="34" charset="0"/>
              <a:ea typeface="ＭＳ Ｐ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46171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6"/>
          <p:cNvGrpSpPr>
            <a:grpSpLocks/>
          </p:cNvGrpSpPr>
          <p:nvPr userDrawn="1"/>
        </p:nvGrpSpPr>
        <p:grpSpPr bwMode="auto">
          <a:xfrm>
            <a:off x="0" y="1585913"/>
            <a:ext cx="7264400" cy="90487"/>
            <a:chOff x="0" y="672"/>
            <a:chExt cx="4576" cy="57"/>
          </a:xfrm>
        </p:grpSpPr>
        <p:sp>
          <p:nvSpPr>
            <p:cNvPr id="5" name="Rectangle 17"/>
            <p:cNvSpPr>
              <a:spLocks noChangeArrowheads="1"/>
            </p:cNvSpPr>
            <p:nvPr userDrawn="1"/>
          </p:nvSpPr>
          <p:spPr bwMode="auto">
            <a:xfrm>
              <a:off x="450" y="672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/>
            </a:p>
          </p:txBody>
        </p:sp>
        <p:sp>
          <p:nvSpPr>
            <p:cNvPr id="6" name="Rectangle 18"/>
            <p:cNvSpPr>
              <a:spLocks noChangeArrowheads="1"/>
            </p:cNvSpPr>
            <p:nvPr userDrawn="1"/>
          </p:nvSpPr>
          <p:spPr bwMode="auto">
            <a:xfrm>
              <a:off x="0" y="672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/>
            </a:p>
          </p:txBody>
        </p:sp>
      </p:grpSp>
      <p:sp>
        <p:nvSpPr>
          <p:cNvPr id="7" name="Textfeld 6"/>
          <p:cNvSpPr txBox="1"/>
          <p:nvPr userDrawn="1"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 dirty="0">
                <a:solidFill>
                  <a:srgbClr val="606060"/>
                </a:solidFill>
                <a:latin typeface="Bliss Light" charset="0"/>
              </a:rPr>
              <a:t>Folie </a:t>
            </a:r>
            <a:fld id="{32E1E590-49DE-490B-AB30-C447A9680E60}" type="slidenum">
              <a:rPr lang="de-DE" sz="900">
                <a:solidFill>
                  <a:srgbClr val="606060"/>
                </a:solidFill>
                <a:latin typeface="Bliss Light" charset="0"/>
              </a:rPr>
              <a:pPr algn="r" eaLnBrk="0" hangingPunct="0">
                <a:defRPr/>
              </a:pPr>
              <a:t>‹Nr.›</a:t>
            </a:fld>
            <a:r>
              <a:rPr lang="de-DE" sz="900" dirty="0">
                <a:solidFill>
                  <a:srgbClr val="606060"/>
                </a:solidFill>
                <a:latin typeface="Bliss Light" charset="0"/>
              </a:rPr>
              <a:t>  </a:t>
            </a:r>
          </a:p>
        </p:txBody>
      </p:sp>
      <p:sp>
        <p:nvSpPr>
          <p:cNvPr id="8" name="Rectangle 6"/>
          <p:cNvSpPr>
            <a:spLocks noChangeArrowheads="1"/>
          </p:cNvSpPr>
          <p:nvPr userDrawn="1"/>
        </p:nvSpPr>
        <p:spPr bwMode="auto">
          <a:xfrm>
            <a:off x="0" y="1673225"/>
            <a:ext cx="9144000" cy="4937125"/>
          </a:xfrm>
          <a:prstGeom prst="rect">
            <a:avLst/>
          </a:prstGeom>
          <a:solidFill>
            <a:srgbClr val="8F1936">
              <a:alpha val="90000"/>
            </a:srgbClr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eaLnBrk="0" hangingPunct="0">
              <a:defRPr/>
            </a:pPr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73099" y="2525621"/>
            <a:ext cx="7751764" cy="2185214"/>
          </a:xfrm>
        </p:spPr>
        <p:txBody>
          <a:bodyPr anchor="t"/>
          <a:lstStyle>
            <a:lvl1pPr>
              <a:defRPr sz="4800" cap="all">
                <a:solidFill>
                  <a:schemeClr val="bg1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4800600"/>
            <a:ext cx="7739063" cy="923330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de-DE" sz="3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de-DE" smtClean="0"/>
              <a:t>Formatvorlage des Untertitelmasters durch Klicken bearbeiten</a:t>
            </a:r>
            <a:endParaRPr lang="de-DE" dirty="0"/>
          </a:p>
        </p:txBody>
      </p:sp>
      <p:sp>
        <p:nvSpPr>
          <p:cNvPr id="10" name="Rectangle 1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0870D-BEDF-4421-92D9-F2D965D15B25}" type="datetime1">
              <a:rPr lang="de-DE" smtClean="0"/>
              <a:t>05.08.2016</a:t>
            </a:fld>
            <a:endParaRPr lang="de-DE"/>
          </a:p>
          <a:p>
            <a:endParaRPr lang="de-DE"/>
          </a:p>
        </p:txBody>
      </p:sp>
      <p:sp>
        <p:nvSpPr>
          <p:cNvPr id="11" name="Rectangle 1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Führungsfachkongress 17.06.2016</a:t>
            </a:r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28184" y="-18432"/>
            <a:ext cx="2813831" cy="157418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879600"/>
            <a:ext cx="7815289" cy="4406920"/>
          </a:xfrm>
        </p:spPr>
        <p:txBody>
          <a:bodyPr/>
          <a:lstStyle>
            <a:lvl5pPr marL="360363" indent="4763">
              <a:defRPr/>
            </a:lvl5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Führungsfachkongress 17.06.2016</a:t>
            </a:r>
            <a:endParaRPr lang="de-DE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568662-0E24-4536-A188-2FAF619A21BE}" type="datetime1">
              <a:rPr lang="de-DE" smtClean="0"/>
              <a:t>05.08.2016</a:t>
            </a:fld>
            <a:r>
              <a:rPr lang="de-DE" smtClean="0"/>
              <a:t> </a:t>
            </a:r>
            <a:endParaRPr lang="de-DE"/>
          </a:p>
          <a:p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Führungsfachkongress 17.06.2016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341B43-E858-4DF0-BB41-29994338BDB9}" type="datetime1">
              <a:rPr lang="de-DE" smtClean="0"/>
              <a:t>05.08.2016</a:t>
            </a:fld>
            <a:r>
              <a:rPr lang="de-DE" smtClean="0"/>
              <a:t> </a:t>
            </a:r>
            <a:endParaRPr lang="de-DE"/>
          </a:p>
          <a:p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Führungsfachkongress 17.06.2016</a:t>
            </a:r>
            <a:endParaRPr lang="de-DE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A98A4A-F4EA-418D-94A6-BA1A5F192DFD}" type="datetime1">
              <a:rPr lang="de-DE" smtClean="0"/>
              <a:t>05.08.2016</a:t>
            </a:fld>
            <a:r>
              <a:rPr lang="de-DE" smtClean="0"/>
              <a:t> </a:t>
            </a:r>
            <a:endParaRPr lang="de-DE"/>
          </a:p>
          <a:p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Führungsfachkongress 17.06.2016</a:t>
            </a:r>
            <a:endParaRPr lang="de-DE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DF3D29-8499-4865-99BF-26D60ECA0E64}" type="datetime1">
              <a:rPr lang="de-DE" smtClean="0"/>
              <a:t>05.08.2016</a:t>
            </a:fld>
            <a:r>
              <a:rPr lang="de-DE" smtClean="0"/>
              <a:t> </a:t>
            </a:r>
            <a:endParaRPr lang="de-DE"/>
          </a:p>
          <a:p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Führungsfachkongress 17.06.2016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558D1B5-AA54-4592-B870-559695323ADB}" type="datetime1">
              <a:rPr lang="de-DE" smtClean="0"/>
              <a:t>05.08.2016</a:t>
            </a:fld>
            <a:r>
              <a:rPr lang="de-DE" smtClean="0"/>
              <a:t> </a:t>
            </a:r>
            <a:endParaRPr lang="de-DE" smtClean="0"/>
          </a:p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12"/>
          </p:nvPr>
        </p:nvSpPr>
        <p:spPr>
          <a:xfrm>
            <a:off x="500034" y="1928802"/>
            <a:ext cx="3808800" cy="4500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Inhaltsplatzhalter 5"/>
          <p:cNvSpPr>
            <a:spLocks noGrp="1"/>
          </p:cNvSpPr>
          <p:nvPr>
            <p:ph sz="quarter" idx="13"/>
          </p:nvPr>
        </p:nvSpPr>
        <p:spPr>
          <a:xfrm>
            <a:off x="4572000" y="1928802"/>
            <a:ext cx="3808800" cy="45000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38150"/>
            <a:ext cx="58388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79600"/>
            <a:ext cx="7739063" cy="457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grpSp>
        <p:nvGrpSpPr>
          <p:cNvPr id="3077" name="Group 36"/>
          <p:cNvGrpSpPr>
            <a:grpSpLocks/>
          </p:cNvGrpSpPr>
          <p:nvPr/>
        </p:nvGrpSpPr>
        <p:grpSpPr bwMode="auto">
          <a:xfrm>
            <a:off x="0" y="1584325"/>
            <a:ext cx="7264400" cy="90488"/>
            <a:chOff x="0" y="671"/>
            <a:chExt cx="4576" cy="57"/>
          </a:xfrm>
        </p:grpSpPr>
        <p:sp>
          <p:nvSpPr>
            <p:cNvPr id="1041" name="Rectangle 17"/>
            <p:cNvSpPr>
              <a:spLocks noChangeArrowheads="1"/>
            </p:cNvSpPr>
            <p:nvPr userDrawn="1"/>
          </p:nvSpPr>
          <p:spPr bwMode="auto">
            <a:xfrm>
              <a:off x="450" y="671"/>
              <a:ext cx="4126" cy="57"/>
            </a:xfrm>
            <a:prstGeom prst="rect">
              <a:avLst/>
            </a:prstGeom>
            <a:solidFill>
              <a:srgbClr val="8F193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/>
            </a:p>
          </p:txBody>
        </p:sp>
        <p:sp>
          <p:nvSpPr>
            <p:cNvPr id="1042" name="Rectangle 18"/>
            <p:cNvSpPr>
              <a:spLocks noChangeArrowheads="1"/>
            </p:cNvSpPr>
            <p:nvPr userDrawn="1"/>
          </p:nvSpPr>
          <p:spPr bwMode="auto">
            <a:xfrm>
              <a:off x="0" y="671"/>
              <a:ext cx="453" cy="57"/>
            </a:xfrm>
            <a:prstGeom prst="rect">
              <a:avLst/>
            </a:prstGeom>
            <a:solidFill>
              <a:srgbClr val="C0C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defRPr/>
              </a:pPr>
              <a:endParaRPr lang="de-DE"/>
            </a:p>
          </p:txBody>
        </p:sp>
      </p:grpSp>
      <p:sp>
        <p:nvSpPr>
          <p:cNvPr id="1056" name="Line 32"/>
          <p:cNvSpPr>
            <a:spLocks noChangeShapeType="1"/>
          </p:cNvSpPr>
          <p:nvPr/>
        </p:nvSpPr>
        <p:spPr bwMode="auto">
          <a:xfrm>
            <a:off x="0" y="6600825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de-DE">
              <a:latin typeface="Arial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7264400" y="6604000"/>
            <a:ext cx="1160463" cy="254000"/>
          </a:xfrm>
          <a:prstGeom prst="rect">
            <a:avLst/>
          </a:prstGeom>
          <a:noFill/>
        </p:spPr>
        <p:txBody>
          <a:bodyPr lIns="0" tIns="0" rIns="0" bIns="0" anchor="ctr"/>
          <a:lstStyle/>
          <a:p>
            <a:pPr algn="r" eaLnBrk="0" hangingPunct="0">
              <a:defRPr/>
            </a:pPr>
            <a:r>
              <a:rPr lang="de-DE" sz="900">
                <a:solidFill>
                  <a:srgbClr val="606060"/>
                </a:solidFill>
                <a:cs typeface="Arial" pitchFamily="34" charset="0"/>
              </a:rPr>
              <a:t>Folie </a:t>
            </a:r>
            <a:fld id="{A6376CA1-24CD-478A-9D00-3FB94EE23BA1}" type="slidenum">
              <a:rPr lang="de-DE" sz="900">
                <a:solidFill>
                  <a:srgbClr val="606060"/>
                </a:solidFill>
                <a:cs typeface="Arial" pitchFamily="34" charset="0"/>
              </a:rPr>
              <a:pPr algn="r" eaLnBrk="0" hangingPunct="0">
                <a:defRPr/>
              </a:pPr>
              <a:t>‹Nr.›</a:t>
            </a:fld>
            <a:r>
              <a:rPr lang="de-DE" sz="900">
                <a:solidFill>
                  <a:srgbClr val="606060"/>
                </a:solidFill>
                <a:cs typeface="Arial" pitchFamily="34" charset="0"/>
              </a:rPr>
              <a:t>  </a:t>
            </a:r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2525" y="6597650"/>
            <a:ext cx="2895600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27088" y="6597650"/>
            <a:ext cx="1944687" cy="14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fld id="{C7E1A9DC-3BCA-46A7-ADCC-B56BEE679C90}" type="datetime1">
              <a:rPr lang="de-DE" smtClean="0"/>
              <a:t>05.08.2016</a:t>
            </a:fld>
            <a:r>
              <a:rPr lang="de-DE" smtClean="0"/>
              <a:t> </a:t>
            </a:r>
            <a:endParaRPr lang="de-DE"/>
          </a:p>
          <a:p>
            <a:endParaRPr lang="de-DE"/>
          </a:p>
        </p:txBody>
      </p:sp>
      <p:pic>
        <p:nvPicPr>
          <p:cNvPr id="12" name="Grafik 11" descr="rlp_buergernah_word_farb.png"/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7786710" y="5572140"/>
            <a:ext cx="1071570" cy="89250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6228184" y="-18432"/>
            <a:ext cx="2813831" cy="15741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58" r:id="rId2"/>
    <p:sldLayoutId id="2147483859" r:id="rId3"/>
    <p:sldLayoutId id="2147483860" r:id="rId4"/>
    <p:sldLayoutId id="2147483861" r:id="rId5"/>
    <p:sldLayoutId id="2147483863" r:id="rId6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cap="all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8F1936"/>
          </a:solidFill>
          <a:latin typeface="Arial" pitchFamily="-112" charset="0"/>
          <a:ea typeface="ＭＳ Ｐゴシック" pitchFamily="-112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8F1936"/>
          </a:solidFill>
          <a:latin typeface="Bliss Regular" pitchFamily="-112" charset="0"/>
          <a:ea typeface="ＭＳ Ｐゴシック" pitchFamily="-112" charset="-128"/>
          <a:cs typeface="ＭＳ Ｐゴシック" pitchFamily="-112" charset="-128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defRPr sz="3200">
          <a:solidFill>
            <a:srgbClr val="8F1936"/>
          </a:solidFill>
          <a:latin typeface="Arial"/>
          <a:ea typeface="ＭＳ Ｐゴシック" pitchFamily="-107" charset="-128"/>
          <a:cs typeface="ＭＳ Ｐゴシック" pitchFamily="-107" charset="-128"/>
        </a:defRPr>
      </a:lvl1pPr>
      <a:lvl2pPr marL="1588" indent="-158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defRPr sz="2800">
          <a:solidFill>
            <a:schemeClr val="tx1"/>
          </a:solidFill>
          <a:latin typeface="Arial"/>
          <a:ea typeface="ＭＳ Ｐゴシック" pitchFamily="49" charset="-128"/>
          <a:cs typeface="Arial"/>
        </a:defRPr>
      </a:lvl2pPr>
      <a:lvl3pPr marL="363538" indent="-363538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Bliss Regular" charset="0"/>
        <a:buAutoNum type="arabicPeriod"/>
        <a:tabLst>
          <a:tab pos="357188" algn="l"/>
        </a:tabLst>
        <a:defRPr sz="2800">
          <a:solidFill>
            <a:schemeClr val="tx1"/>
          </a:solidFill>
          <a:latin typeface="Arial"/>
          <a:ea typeface="ＭＳ Ｐゴシック" pitchFamily="49" charset="-128"/>
          <a:cs typeface="Arial"/>
        </a:defRPr>
      </a:lvl3pPr>
      <a:lvl4pPr marL="358775" indent="-358775" algn="l" rtl="0" eaLnBrk="1" fontAlgn="base" hangingPunct="1">
        <a:lnSpc>
          <a:spcPct val="90000"/>
        </a:lnSpc>
        <a:spcBef>
          <a:spcPts val="1400"/>
        </a:spcBef>
        <a:spcAft>
          <a:spcPct val="0"/>
        </a:spcAft>
        <a:buClr>
          <a:srgbClr val="8F1936"/>
        </a:buClr>
        <a:buFont typeface="Wingdings" pitchFamily="2" charset="2"/>
        <a:buChar char="§"/>
        <a:tabLst>
          <a:tab pos="363538" algn="l"/>
        </a:tabLst>
        <a:defRPr sz="2800">
          <a:solidFill>
            <a:schemeClr val="tx1"/>
          </a:solidFill>
          <a:latin typeface="Arial"/>
          <a:ea typeface="ＭＳ Ｐゴシック" pitchFamily="49" charset="-128"/>
          <a:cs typeface="Arial"/>
        </a:defRPr>
      </a:lvl4pPr>
      <a:lvl5pPr marL="360363" indent="4763" algn="l" rtl="0" eaLnBrk="1" fontAlgn="base" hangingPunct="1">
        <a:lnSpc>
          <a:spcPct val="90000"/>
        </a:lnSpc>
        <a:spcBef>
          <a:spcPts val="400"/>
        </a:spcBef>
        <a:spcAft>
          <a:spcPct val="0"/>
        </a:spcAft>
        <a:defRPr sz="2400">
          <a:solidFill>
            <a:srgbClr val="606060"/>
          </a:solidFill>
          <a:latin typeface="Arial"/>
          <a:ea typeface="ＭＳ Ｐゴシック" pitchFamily="49" charset="-128"/>
          <a:cs typeface="Arial"/>
        </a:defRPr>
      </a:lvl5pPr>
      <a:lvl6pPr marL="8461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6pPr>
      <a:lvl7pPr marL="13033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7pPr>
      <a:lvl8pPr marL="17605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8pPr>
      <a:lvl9pPr marL="2217738" algn="l" rtl="0" eaLnBrk="1" fontAlgn="base" hangingPunct="1">
        <a:lnSpc>
          <a:spcPct val="80000"/>
        </a:lnSpc>
        <a:spcBef>
          <a:spcPct val="0"/>
        </a:spcBef>
        <a:spcAft>
          <a:spcPct val="20000"/>
        </a:spcAft>
        <a:defRPr sz="2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3"/>
          <p:cNvSpPr>
            <a:spLocks noGrp="1"/>
          </p:cNvSpPr>
          <p:nvPr>
            <p:ph type="ctrTitle"/>
          </p:nvPr>
        </p:nvSpPr>
        <p:spPr>
          <a:xfrm>
            <a:off x="685800" y="2516188"/>
            <a:ext cx="7851775" cy="2184400"/>
          </a:xfrm>
        </p:spPr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LBKG-Novelle vom </a:t>
            </a:r>
            <a:b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</a:br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8. März 2016</a:t>
            </a:r>
          </a:p>
        </p:txBody>
      </p:sp>
      <p:sp>
        <p:nvSpPr>
          <p:cNvPr id="8195" name="Textplatzhalter 2"/>
          <p:cNvSpPr>
            <a:spLocks noGrp="1"/>
          </p:cNvSpPr>
          <p:nvPr>
            <p:ph type="subTitle" idx="1"/>
          </p:nvPr>
        </p:nvSpPr>
        <p:spPr>
          <a:xfrm>
            <a:off x="712788" y="4800600"/>
            <a:ext cx="7864475" cy="923925"/>
          </a:xfrm>
        </p:spPr>
        <p:txBody>
          <a:bodyPr/>
          <a:lstStyle/>
          <a:p>
            <a:pPr>
              <a:spcBef>
                <a:spcPct val="0"/>
              </a:spcBef>
              <a:spcAft>
                <a:spcPct val="0"/>
              </a:spcAft>
            </a:pPr>
            <a:r>
              <a:rPr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Gerd Gräff, LMR, Ministerium des Innern und  für Sport</a:t>
            </a:r>
            <a:endParaRPr dirty="0">
              <a:latin typeface="Arial" pitchFamily="34" charset="0"/>
              <a:ea typeface="ＭＳ Ｐゴシック" pitchFamily="49" charset="-128"/>
              <a:cs typeface="Arial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26" t="27701" r="16139" b="17295"/>
          <a:stretch/>
        </p:blipFill>
        <p:spPr>
          <a:xfrm>
            <a:off x="6732240" y="474213"/>
            <a:ext cx="2232969" cy="972000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Führungsfachkongress 17.06.2016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032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Alters- und Ehrenabteilungen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179512" y="1792426"/>
            <a:ext cx="8784976" cy="5065574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Demographischer Wandel macht auch vor den Feuerwehren nicht Halt!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lvl="3">
              <a:spcBef>
                <a:spcPts val="600"/>
              </a:spcBef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Um Missverständnisse zu vermeiden: Altersgrenze </a:t>
            </a:r>
            <a:br>
              <a:rPr lang="de-DE" sz="2000" dirty="0">
                <a:latin typeface="Arial" pitchFamily="34" charset="0"/>
                <a:cs typeface="Arial" pitchFamily="34" charset="0"/>
              </a:rPr>
            </a:br>
            <a:r>
              <a:rPr lang="de-DE" sz="2000" dirty="0">
                <a:latin typeface="Arial" pitchFamily="34" charset="0"/>
                <a:cs typeface="Arial" pitchFamily="34" charset="0"/>
              </a:rPr>
              <a:t>von 63 Jahren bleibt bestehen!</a:t>
            </a:r>
          </a:p>
          <a:p>
            <a:pPr lvl="3">
              <a:spcBef>
                <a:spcPts val="600"/>
              </a:spcBef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Angehörige der Alters- und Ehrenabteilung sollen der bisherigen Praxis entsprechend in die Gemeinschaft der Feuerwehr eingebunden werden, z.B.</a:t>
            </a:r>
          </a:p>
          <a:p>
            <a:pPr marL="703263" lvl="4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bei Informationsveranstaltungen für die Bevölkerung</a:t>
            </a:r>
          </a:p>
          <a:p>
            <a:pPr marL="703263" lvl="4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Brandschutzaufklärung</a:t>
            </a:r>
          </a:p>
          <a:p>
            <a:pPr marL="703263" lvl="4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Unterstützung bei der Gerätewartung</a:t>
            </a:r>
          </a:p>
          <a:p>
            <a:pPr marL="703263" lvl="4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im Einzelfall bei entsprechender gesundheitlicher Eignung auch Unterstützung im Einsatz (z.B. als Fahrer oder bei Logistikaufgaben außerhalb von Gefahrenbereichen)</a:t>
            </a:r>
          </a:p>
          <a:p>
            <a:pPr lvl="3">
              <a:spcBef>
                <a:spcPts val="600"/>
              </a:spcBef>
            </a:pPr>
            <a:r>
              <a:rPr lang="de-DE" sz="2000" b="1" u="sng" dirty="0">
                <a:latin typeface="Arial" pitchFamily="34" charset="0"/>
                <a:cs typeface="Arial" pitchFamily="34" charset="0"/>
              </a:rPr>
              <a:t>In jedem Fall ist die Zustimmung des Aufgabenträgers </a:t>
            </a:r>
            <a:r>
              <a:rPr lang="de-DE" sz="2000" b="1" u="sng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2000" b="1" u="sng" dirty="0" smtClean="0">
                <a:latin typeface="Arial" pitchFamily="34" charset="0"/>
                <a:cs typeface="Arial" pitchFamily="34" charset="0"/>
              </a:rPr>
            </a:br>
            <a:r>
              <a:rPr lang="de-DE" sz="2000" b="1" u="sng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de-DE" sz="2000" b="1" u="sng" dirty="0">
                <a:latin typeface="Arial" pitchFamily="34" charset="0"/>
                <a:cs typeface="Arial" pitchFamily="34" charset="0"/>
              </a:rPr>
              <a:t>Bürgermeisterin oder Bürgermeister) erforderlich</a:t>
            </a:r>
          </a:p>
        </p:txBody>
      </p:sp>
    </p:spTree>
    <p:extLst>
      <p:ext uri="{BB962C8B-B14F-4D97-AF65-F5344CB8AC3E}">
        <p14:creationId xmlns:p14="http://schemas.microsoft.com/office/powerpoint/2010/main" val="333619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dirty="0"/>
              <a:t>Führungsfachkongress 17.06.2016</a:t>
            </a:r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6624736" cy="923925"/>
          </a:xfrm>
        </p:spPr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Bessere Integration von Menschen mit Behinderungen in die Feuerwehr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251520" y="1700808"/>
            <a:ext cx="8568952" cy="4752528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Auch Behinderte können ihren Platz in der Feuerwehr finden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lvl="3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 der Praxis wirken bereits Menschen mit Behinderungen in der Feuerwehr mit</a:t>
            </a:r>
          </a:p>
          <a:p>
            <a:pPr lvl="3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Sie können ein echter Gewinn für die Freiwillige Feuerwehr sein</a:t>
            </a:r>
          </a:p>
          <a:p>
            <a:pPr lvl="3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Es kommt auf den jeweiligen Einzelfall an 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Fachliche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und gesundheitliche Eignung für die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jeweilige Funktion muss gegeben sein (z.B. IT-Berater, Tätigkeit in FEZ)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Der Aufgabenträger legt die Tätigkeiten fest. Die Unfallkasse kann bei Zweifeln </a:t>
            </a:r>
            <a:r>
              <a:rPr lang="de-DE" sz="2000" smtClean="0">
                <a:latin typeface="Arial" pitchFamily="34" charset="0"/>
                <a:cs typeface="Arial" pitchFamily="34" charset="0"/>
              </a:rPr>
              <a:t>beratend unterstützen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Einsätze in Gefahrenbereichen erfordern volle körperliche Tauglichkeit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77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539552" y="362757"/>
            <a:ext cx="5838825" cy="923925"/>
          </a:xfrm>
        </p:spPr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Doppelmitgliedschaften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Doppelmitgliedschaften werden zugelassen (z.B. in Feuerwehreinheit des Wohnortes </a:t>
            </a:r>
            <a:r>
              <a:rPr lang="de-DE" b="1" u="sng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und</a:t>
            </a:r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 des Arbeitsortes)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Absprachen über gegenseitige Anerkennung von Ausbildungen ratsam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Keine Überlastung der Ehrenamtlichen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Da Vollmitgliedschaft, Wahlberechtigung in beiden Feuerwehreinheiten</a:t>
            </a:r>
          </a:p>
        </p:txBody>
      </p:sp>
    </p:spTree>
    <p:extLst>
      <p:ext uri="{BB962C8B-B14F-4D97-AF65-F5344CB8AC3E}">
        <p14:creationId xmlns:p14="http://schemas.microsoft.com/office/powerpoint/2010/main" val="175308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539552" y="362757"/>
            <a:ext cx="5838825" cy="923925"/>
          </a:xfrm>
        </p:spPr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Auch Dienst in anderen Hilfsorganisationen ist zulässig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Unter bestimmten Voraussetzungen dürfen Feuerwehrangehörige auch in Hilfsorganisationen mitwirken</a:t>
            </a:r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Allerdings muss zwischen den Beteiligten abgestimmt werden, welcher Dienst im Konfliktfall vorgeht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Gesetzgeber hat klargestellt, dass hauptamtliche Tätigkeit in der Gefahrenabwehr dem Einsatz bei der Freiwilligen Feuerwehr vorgeht</a:t>
            </a:r>
          </a:p>
          <a:p>
            <a:pPr marL="703263" lvl="4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z.B. Polizei, Berufsfeuerwehr, Werkfeuerwehr, Rettungsdienst</a:t>
            </a:r>
            <a:endParaRPr lang="de-DE" sz="2000" dirty="0">
              <a:latin typeface="Arial" pitchFamily="34" charset="0"/>
              <a:cs typeface="Arial" pitchFamily="34" charset="0"/>
            </a:endParaRPr>
          </a:p>
          <a:p>
            <a:pPr lvl="3"/>
            <a:endParaRPr lang="de-DE" sz="2400" dirty="0" smtClean="0">
              <a:latin typeface="Arial" pitchFamily="34" charset="0"/>
              <a:cs typeface="Arial" pitchFamily="34" charset="0"/>
            </a:endParaRPr>
          </a:p>
          <a:p>
            <a:pPr lvl="4" indent="0"/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6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539552" y="349547"/>
            <a:ext cx="5838825" cy="923925"/>
          </a:xfrm>
        </p:spPr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Neuregelung beim Kostenersatz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179512" y="1720700"/>
            <a:ext cx="8640960" cy="4876950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Forderungen der kommunalen Praxis zum Kostenersatz werden berücksichtigt:</a:t>
            </a:r>
          </a:p>
          <a:p>
            <a:pPr lvl="3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Erweiterung der Kostenersatztatbestände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Nicht nur Halter, auch Eigentümer oder sonst Nutzungsberechtigte werden kostenpflichtig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Kostenpflicht nicht nur beim Transport von Gefahrstoffen im Verkehr, sondern auch bei Lagerung (z.B. Container im Hafen) - ähnlich der Regelung NRW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Einsatz und Entsorgung von Sonderlöschmitteln und kontaminiertem Löschwasser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Unterstützung Rettungsdienst (z.B. Tragehilfe); kein 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r>
              <a:rPr lang="de-DE" sz="2000" dirty="0" smtClean="0">
                <a:latin typeface="Arial" pitchFamily="34" charset="0"/>
                <a:cs typeface="Arial" pitchFamily="34" charset="0"/>
              </a:rPr>
              <a:t>Kostenersatz bei Allgemeiner Hilfe (z.B. Rettung 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r>
              <a:rPr lang="de-DE" sz="2000" dirty="0" smtClean="0">
                <a:latin typeface="Arial" pitchFamily="34" charset="0"/>
                <a:cs typeface="Arial" pitchFamily="34" charset="0"/>
              </a:rPr>
              <a:t>Eingeklemmter aus Unfallfahrzeug); Info-Schreiben des MdI 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r>
              <a:rPr lang="de-DE" sz="2000" dirty="0" smtClean="0">
                <a:latin typeface="Arial" pitchFamily="34" charset="0"/>
                <a:cs typeface="Arial" pitchFamily="34" charset="0"/>
              </a:rPr>
              <a:t>wird vorbereitet</a:t>
            </a:r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027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Kostenpauschalen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Erleichterungen bei den Kostenpauschalen: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In angemessenem Umfang können auch Vorhaltekosten, Verzinsungen und Abschreibungen einbezogen werden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Personalkostenpauschalierung wird vereinfacht (orientiert sich an Bruttolöhnen, die vom Stat. Bundesamt ermittelt werden)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Kostenprognose für die nächsten zwei Jahre kann einbezogen werden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Gemeinde- und Städtebund erarbeitet mit Unterstützung des ISIM eine Mustersatzung für die Kommunen mit Berechnungsbeispielen</a:t>
            </a:r>
          </a:p>
        </p:txBody>
      </p:sp>
    </p:spTree>
    <p:extLst>
      <p:ext uri="{BB962C8B-B14F-4D97-AF65-F5344CB8AC3E}">
        <p14:creationId xmlns:p14="http://schemas.microsoft.com/office/powerpoint/2010/main" val="157699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Weitere Neuerungen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Kostenersatz auch, wenn sich der Unfall außerhalb des Landes Rheinland-Pfalz ereignete, sich aber auf unser Land auswirkt: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z.B. Unfall in AKW an der Landesgrenze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Schiffsunfall rheinaufwärts, Maßnahmen auf rheinland-pfälzischem Gebiet werden erforderlich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Auch für Vorsorgemaßnahmen kann in diesen Fällen Kostenersatz verlangt werden (z.B. Jodtabletten, Sirenen)</a:t>
            </a:r>
          </a:p>
        </p:txBody>
      </p:sp>
    </p:spTree>
    <p:extLst>
      <p:ext uri="{BB962C8B-B14F-4D97-AF65-F5344CB8AC3E}">
        <p14:creationId xmlns:p14="http://schemas.microsoft.com/office/powerpoint/2010/main" val="9364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23528" y="438150"/>
            <a:ext cx="6201097" cy="923925"/>
          </a:xfrm>
        </p:spPr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Weiterer Anpassungsbedarf erkennbar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251520" y="1776401"/>
            <a:ext cx="8712968" cy="4532919"/>
          </a:xfrm>
        </p:spPr>
        <p:txBody>
          <a:bodyPr/>
          <a:lstStyle/>
          <a:p>
            <a:pPr marL="0" indent="0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In neuer Legislaturperiode stehen weitere Anpassungen an, z.B.:</a:t>
            </a:r>
          </a:p>
          <a:p>
            <a:pPr lvl="3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Umsetzung Unionsrecht (Seveso-III-Richtlinie, </a:t>
            </a:r>
            <a:r>
              <a:rPr lang="de-DE" sz="2400" dirty="0" err="1" smtClean="0">
                <a:latin typeface="Arial" pitchFamily="34" charset="0"/>
                <a:cs typeface="Arial" pitchFamily="34" charset="0"/>
              </a:rPr>
              <a:t>Euratom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-Grundnormen)</a:t>
            </a:r>
          </a:p>
          <a:p>
            <a:pPr marL="703263" lvl="4" indent="-342900">
              <a:buFont typeface="Arial" panose="020B0604020202020204" pitchFamily="34" charset="0"/>
              <a:buChar char="•"/>
            </a:pPr>
            <a:r>
              <a:rPr lang="de-DE" sz="2000" dirty="0">
                <a:latin typeface="Arial" pitchFamily="34" charset="0"/>
                <a:cs typeface="Arial" pitchFamily="34" charset="0"/>
              </a:rPr>
              <a:t>Verzögerungen,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weil Bund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Störfall-Verordnung erst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in diesem Jahr </a:t>
            </a:r>
            <a:r>
              <a:rPr lang="de-DE" sz="2000" dirty="0">
                <a:latin typeface="Arial" pitchFamily="34" charset="0"/>
                <a:cs typeface="Arial" pitchFamily="34" charset="0"/>
              </a:rPr>
              <a:t>anpassen </a:t>
            </a:r>
            <a:r>
              <a:rPr lang="de-DE" sz="2000" dirty="0" smtClean="0">
                <a:latin typeface="Arial" pitchFamily="34" charset="0"/>
                <a:cs typeface="Arial" pitchFamily="34" charset="0"/>
              </a:rPr>
              <a:t>kann und Strahlenschutzrecht neu gefasst werden muss</a:t>
            </a:r>
          </a:p>
          <a:p>
            <a:pPr marL="703263" lvl="4" indent="-342900"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Deshalb war die „große Lösung“ in der letzten Legislaturperiode nicht mehr möglich und muss </a:t>
            </a:r>
            <a:br>
              <a:rPr lang="de-DE" sz="2000" dirty="0" smtClean="0">
                <a:latin typeface="Arial" pitchFamily="34" charset="0"/>
                <a:cs typeface="Arial" pitchFamily="34" charset="0"/>
              </a:rPr>
            </a:br>
            <a:r>
              <a:rPr lang="de-DE" sz="2000" dirty="0" smtClean="0">
                <a:latin typeface="Arial" pitchFamily="34" charset="0"/>
                <a:cs typeface="Arial" pitchFamily="34" charset="0"/>
              </a:rPr>
              <a:t>vom neuen Landtag in Angriff genommen werden</a:t>
            </a:r>
          </a:p>
          <a:p>
            <a:pPr lvl="3">
              <a:spcBef>
                <a:spcPts val="600"/>
              </a:spcBef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Entlastung der Feuerwehr von feuerwehrfremden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Aufgaben</a:t>
            </a:r>
          </a:p>
          <a:p>
            <a:pPr lvl="3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Institutionalisierung der Partnerschaften zwischen</a:t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r>
              <a:rPr lang="de-DE" sz="2400" dirty="0" smtClean="0">
                <a:latin typeface="Arial" pitchFamily="34" charset="0"/>
                <a:cs typeface="Arial" pitchFamily="34" charset="0"/>
              </a:rPr>
              <a:t>Unternehmen und Feuerwehr</a:t>
            </a:r>
          </a:p>
          <a:p>
            <a:pPr lvl="3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Mehr Rechtsklarheit in Entpflichtungsverfahren</a:t>
            </a:r>
            <a:endParaRPr lang="de-DE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65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Wie geht es weiter?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>
              <a:spcBef>
                <a:spcPts val="12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Wir haben im Arbeitskreis Feuerwehr zugesagt, bei der Stoffsammlung für den Referentenentwurf zur weiteren Überarbeitung des LBKG alle Verbände zu beteiligen, also vor allem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die kommunalen Spitzenverbände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den Landesfeuerwehrverband Rheinland-Pfalz e.V. und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000" dirty="0" smtClean="0">
                <a:latin typeface="Arial" pitchFamily="34" charset="0"/>
                <a:cs typeface="Arial" pitchFamily="34" charset="0"/>
              </a:rPr>
              <a:t>die Hilfsorganisationen</a:t>
            </a:r>
            <a:endParaRPr lang="de-DE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65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1344198" y="2967335"/>
            <a:ext cx="64556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Haben Sie Fragen?</a:t>
            </a:r>
            <a:endParaRPr lang="de-DE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4295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23528" y="438150"/>
            <a:ext cx="6201097" cy="923925"/>
          </a:xfrm>
        </p:spPr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LBKG immer noch ein modernes Gefahrenabwehrgesetz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251520" y="1879600"/>
            <a:ext cx="8249569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LBKG hat sich in der Praxis bewährt</a:t>
            </a:r>
          </a:p>
          <a:p>
            <a:pPr lvl="1"/>
            <a:r>
              <a:rPr lang="de-DE" dirty="0" smtClean="0">
                <a:latin typeface="Arial" pitchFamily="34" charset="0"/>
                <a:cs typeface="Arial" pitchFamily="34" charset="0"/>
              </a:rPr>
              <a:t>Dennoch waren in Teilbereichen Anpassungen nötig, die zum großen Teil mit der Novellierung des LBKG vom 8. </a:t>
            </a:r>
            <a:r>
              <a:rPr lang="de-DE" smtClean="0">
                <a:latin typeface="Arial" pitchFamily="34" charset="0"/>
                <a:cs typeface="Arial" pitchFamily="34" charset="0"/>
              </a:rPr>
              <a:t>März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2016 erfolgt sind, insbesondere</a:t>
            </a:r>
          </a:p>
          <a:p>
            <a:pPr lvl="3"/>
            <a:r>
              <a:rPr lang="de-DE" dirty="0" smtClean="0">
                <a:latin typeface="Arial" pitchFamily="34" charset="0"/>
                <a:cs typeface="Arial" pitchFamily="34" charset="0"/>
              </a:rPr>
              <a:t>bessere </a:t>
            </a:r>
            <a:r>
              <a:rPr lang="de-DE" dirty="0">
                <a:latin typeface="Arial" pitchFamily="34" charset="0"/>
                <a:cs typeface="Arial" pitchFamily="34" charset="0"/>
              </a:rPr>
              <a:t>Rahmenbedingungen für das Ehrenamt</a:t>
            </a:r>
          </a:p>
          <a:p>
            <a:pPr lvl="3"/>
            <a:r>
              <a:rPr lang="de-DE" dirty="0" smtClean="0">
                <a:latin typeface="Arial" pitchFamily="34" charset="0"/>
                <a:cs typeface="Arial" pitchFamily="34" charset="0"/>
              </a:rPr>
              <a:t>Verbesserung </a:t>
            </a:r>
            <a:r>
              <a:rPr lang="de-DE" dirty="0">
                <a:latin typeface="Arial" pitchFamily="34" charset="0"/>
                <a:cs typeface="Arial" pitchFamily="34" charset="0"/>
              </a:rPr>
              <a:t>der Einnahmemöglichkeiten der </a:t>
            </a:r>
            <a:r>
              <a:rPr lang="de-DE" dirty="0" smtClean="0">
                <a:latin typeface="Arial" pitchFamily="34" charset="0"/>
                <a:cs typeface="Arial" pitchFamily="34" charset="0"/>
              </a:rPr>
              <a:t>Kommunen (Kostenersatz)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pPr lvl="1"/>
            <a:endParaRPr lang="de-DE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3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dirty="0"/>
              <a:t>Führungsfachkongress 17.06.2016</a:t>
            </a:r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Erweiterung der Rechte Ehrenamtlicher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Bessere Freistellungsmöglichkeiten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Feuerwehrangehörige 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mit fester Arbeitszeit und gleitender Arbeitszeit werden bei der Freistellung gleichgestellt</a:t>
            </a:r>
          </a:p>
          <a:p>
            <a:pPr lvl="3"/>
            <a:r>
              <a:rPr lang="de-DE" sz="2400" dirty="0">
                <a:latin typeface="Arial" pitchFamily="34" charset="0"/>
                <a:cs typeface="Arial" pitchFamily="34" charset="0"/>
              </a:rPr>
              <a:t>Feuerwehrangehöriger muss glaubhaft machen, dass er zur Zeit des Einsatzes gearbeitet hätte</a:t>
            </a:r>
          </a:p>
          <a:p>
            <a:pPr lvl="3"/>
            <a:r>
              <a:rPr lang="de-DE" sz="2400" dirty="0">
                <a:latin typeface="Arial" pitchFamily="34" charset="0"/>
                <a:cs typeface="Arial" pitchFamily="34" charset="0"/>
              </a:rPr>
              <a:t>Auf die Dauer des Einsatzes kommt es nicht mehr an („Zwei-Stunden-Regelung“ wurde gestrichen)</a:t>
            </a:r>
          </a:p>
        </p:txBody>
      </p:sp>
    </p:spTree>
    <p:extLst>
      <p:ext uri="{BB962C8B-B14F-4D97-AF65-F5344CB8AC3E}">
        <p14:creationId xmlns:p14="http://schemas.microsoft.com/office/powerpoint/2010/main" val="25563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dirty="0"/>
              <a:t>Führungsfachkongress 17.06.2016</a:t>
            </a:r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01097" cy="923925"/>
          </a:xfrm>
        </p:spPr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Weitergehende Ersatzansprüche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Erweiterung der Rechte der Ehrenamtlichen</a:t>
            </a:r>
          </a:p>
          <a:p>
            <a:pPr lvl="3">
              <a:spcBef>
                <a:spcPts val="12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Ersatzanspruch gegen die Gemeinde für alle vom Arbeitgeber nicht erstatteten Einnahmeausfälle</a:t>
            </a:r>
          </a:p>
          <a:p>
            <a:pPr marL="703263" lvl="4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z.B. steuerfreie Zuschläge für Sonntags-, Feiertags- und Nachtarbeit</a:t>
            </a:r>
          </a:p>
          <a:p>
            <a:pPr lvl="3">
              <a:spcBef>
                <a:spcPts val="1200"/>
              </a:spcBef>
            </a:pPr>
            <a:r>
              <a:rPr lang="de-DE" sz="2400" dirty="0">
                <a:latin typeface="Arial" pitchFamily="34" charset="0"/>
                <a:cs typeface="Arial" pitchFamily="34" charset="0"/>
              </a:rPr>
              <a:t>Gleiches gilt </a:t>
            </a:r>
            <a:r>
              <a:rPr lang="de-DE" sz="2400" dirty="0" smtClean="0">
                <a:latin typeface="Arial" pitchFamily="34" charset="0"/>
                <a:cs typeface="Arial" pitchFamily="34" charset="0"/>
              </a:rPr>
              <a:t>für entgangene Sozialleistungen, z.B. wegen eines Besuchs eines Lehrgangs an der LFKS</a:t>
            </a:r>
          </a:p>
          <a:p>
            <a:pPr marL="703263" lvl="4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Glaubhaftmachung der entgangenen Beträge reicht (keine zu strengen Beweisanforderungen)</a:t>
            </a:r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6201097" cy="923925"/>
          </a:xfrm>
        </p:spPr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Weitere wesentliche Neuerungen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179512" y="1687650"/>
            <a:ext cx="8496944" cy="4909999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Ausgleichsanspruch für entgangenen Erholungsurlaub</a:t>
            </a:r>
          </a:p>
          <a:p>
            <a:pPr lvl="3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Manche Feuerwehrangehörige nehmen aus Sorge vor dem Verlust des Arbeitsplatzes für Lehrgänge an der LFKS Erholungsurlaub</a:t>
            </a:r>
          </a:p>
          <a:p>
            <a:pPr lvl="3">
              <a:spcBef>
                <a:spcPts val="600"/>
              </a:spcBef>
            </a:pPr>
            <a:r>
              <a:rPr lang="de-DE" sz="2400" dirty="0" smtClean="0">
                <a:latin typeface="Arial" pitchFamily="34" charset="0"/>
                <a:cs typeface="Arial" pitchFamily="34" charset="0"/>
              </a:rPr>
              <a:t>Als Ausgleich erhalten sie künftig einen Anspruch auf angemessene Aufwandsentschädigung für entgangenen Erholungsurlaub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Kann sich z.B. am Einkommen des Feuerwehrangehörigen orientieren</a:t>
            </a:r>
          </a:p>
          <a:p>
            <a:pPr marL="703263" lvl="4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dirty="0" smtClean="0">
                <a:latin typeface="Arial" pitchFamily="34" charset="0"/>
                <a:cs typeface="Arial" pitchFamily="34" charset="0"/>
              </a:rPr>
              <a:t>Gemeinden werden nicht benachteiligt, denn sie </a:t>
            </a:r>
            <a:br>
              <a:rPr lang="de-DE" dirty="0" smtClean="0">
                <a:latin typeface="Arial" pitchFamily="34" charset="0"/>
                <a:cs typeface="Arial" pitchFamily="34" charset="0"/>
              </a:rPr>
            </a:br>
            <a:r>
              <a:rPr lang="de-DE" dirty="0" smtClean="0">
                <a:latin typeface="Arial" pitchFamily="34" charset="0"/>
                <a:cs typeface="Arial" pitchFamily="34" charset="0"/>
              </a:rPr>
              <a:t>müssten dem Arbeitgeber bei Freistellung die fortgewährten Leistungen ersetzen</a:t>
            </a:r>
          </a:p>
        </p:txBody>
      </p:sp>
    </p:spTree>
    <p:extLst>
      <p:ext uri="{BB962C8B-B14F-4D97-AF65-F5344CB8AC3E}">
        <p14:creationId xmlns:p14="http://schemas.microsoft.com/office/powerpoint/2010/main" val="322592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Bessere Vereinbarkeit von Ehrenamt und Familie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lvl="3" indent="0">
              <a:buNone/>
            </a:pPr>
            <a:r>
              <a:rPr lang="de-DE" sz="3200" dirty="0" smtClean="0">
                <a:solidFill>
                  <a:srgbClr val="8F1936"/>
                </a:solidFill>
                <a:latin typeface="Arial" pitchFamily="34" charset="0"/>
                <a:cs typeface="ＭＳ Ｐゴシック" pitchFamily="49" charset="-128"/>
              </a:rPr>
              <a:t>Beurlaubungsmöglichkeiten </a:t>
            </a:r>
            <a:r>
              <a:rPr lang="de-DE" sz="3200" dirty="0">
                <a:solidFill>
                  <a:srgbClr val="8F1936"/>
                </a:solidFill>
                <a:latin typeface="Arial" pitchFamily="34" charset="0"/>
                <a:cs typeface="ＭＳ Ｐゴシック" pitchFamily="49" charset="-128"/>
              </a:rPr>
              <a:t>aus beruflichen, gesundheitlichen oder familiären Gründen werden erweitert</a:t>
            </a:r>
          </a:p>
          <a:p>
            <a:pPr lvl="3"/>
            <a:r>
              <a:rPr lang="de-DE" sz="2400" dirty="0">
                <a:latin typeface="Arial" pitchFamily="34" charset="0"/>
                <a:cs typeface="Arial" pitchFamily="34" charset="0"/>
              </a:rPr>
              <a:t>Wer z.B. wegen Kinderbetreuung vorübergehend verhindert ist, </a:t>
            </a:r>
            <a:r>
              <a:rPr lang="de-DE" sz="2400" dirty="0" err="1">
                <a:latin typeface="Arial" pitchFamily="34" charset="0"/>
                <a:cs typeface="Arial" pitchFamily="34" charset="0"/>
              </a:rPr>
              <a:t>muss</a:t>
            </a:r>
            <a:r>
              <a:rPr lang="de-DE" sz="2400" dirty="0">
                <a:latin typeface="Arial" pitchFamily="34" charset="0"/>
                <a:cs typeface="Arial" pitchFamily="34" charset="0"/>
              </a:rPr>
              <a:t> nicht mehr entpflichtet werden und bleibt der Feuerwehr erhalten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Nachgewiesene Kosten für die Betreuung von Kindern oder pflegebedürftigen Angehörigen (z.B. bei Lehrgangsbesuch an der LFKS) können erstattet werden</a:t>
            </a:r>
          </a:p>
        </p:txBody>
      </p:sp>
    </p:spTree>
    <p:extLst>
      <p:ext uri="{BB962C8B-B14F-4D97-AF65-F5344CB8AC3E}">
        <p14:creationId xmlns:p14="http://schemas.microsoft.com/office/powerpoint/2010/main" val="193367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Vergünstigungen für Ehrenamtliche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Bisherige Praxis wird ausdrücklich gesetzlich zugelassen: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z.B. Vergünstigungen bei der Nutzung kommunaler Einrichtungen im Rahmen einer Ehrenamts-Card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Unentgeltliche Ausleihe von Feuerwehrgeräten, wenn dadurch die Einsatzbereitschaft nicht beeinträchtigt wird (§ 92 GemO, wonach alle Einnahmemöglichkeiten auszuschöpfen sind, findet keine Anwendung)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ggf. auch unentgeltliche Nutzung von Räumen in Feuerwehrhäusern für private Geburtstagsfeiern</a:t>
            </a:r>
          </a:p>
        </p:txBody>
      </p:sp>
    </p:spTree>
    <p:extLst>
      <p:ext uri="{BB962C8B-B14F-4D97-AF65-F5344CB8AC3E}">
        <p14:creationId xmlns:p14="http://schemas.microsoft.com/office/powerpoint/2010/main" val="386940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Verbesserungen beim Sachschadenersatz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Bei Sachschäden gab es öfter Probleme (z.B. im Einsatz beschädigtes privates Smartphone):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Beamtenrechtliche Regelungen passen nicht zu 100 % auf Ehrenamtliche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Gemeinden müssen künftig verlorene oder beschädigte Gegenstände ersetzen (außer besonders wertvolle Gegenstände, wie teure Uhren; die sollen nicht mit in den Einsatz genommen werden)</a:t>
            </a:r>
          </a:p>
        </p:txBody>
      </p:sp>
    </p:spTree>
    <p:extLst>
      <p:ext uri="{BB962C8B-B14F-4D97-AF65-F5344CB8AC3E}">
        <p14:creationId xmlns:p14="http://schemas.microsoft.com/office/powerpoint/2010/main" val="287299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/>
          <a:p>
            <a:r>
              <a:rPr lang="de-DE" smtClean="0"/>
              <a:t>Führungsfachkongress 17.06.2016</a:t>
            </a:r>
            <a:endParaRPr lang="de-DE" dirty="0"/>
          </a:p>
        </p:txBody>
      </p:sp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cap="none" dirty="0" smtClean="0">
                <a:latin typeface="Arial" pitchFamily="34" charset="0"/>
                <a:ea typeface="ＭＳ Ｐゴシック" pitchFamily="49" charset="-128"/>
                <a:cs typeface="Arial" pitchFamily="34" charset="0"/>
              </a:rPr>
              <a:t>Haftung Ehrenamtlicher nur bei Vorsatz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>
          <a:xfrm>
            <a:off x="323528" y="1879600"/>
            <a:ext cx="8177561" cy="4406920"/>
          </a:xfrm>
        </p:spPr>
        <p:txBody>
          <a:bodyPr/>
          <a:lstStyle/>
          <a:p>
            <a:pPr marL="0" indent="0"/>
            <a:r>
              <a:rPr lang="de-DE" dirty="0" smtClean="0">
                <a:latin typeface="Arial" pitchFamily="34" charset="0"/>
                <a:ea typeface="ＭＳ Ｐゴシック" pitchFamily="49" charset="-128"/>
                <a:cs typeface="ＭＳ Ｐゴシック" pitchFamily="49" charset="-128"/>
              </a:rPr>
              <a:t>Bisherige Rechtslage richtete sich nach Beamtenrecht: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Beamte müssen bei grob fahrlässiger Beschädigung eines Einsatzfahrzeugs einen Eigenanteil von 500 € tragen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Das würde Ehrenamtliche, die keine Vergütung erhalten, unzumutbar belasten (bei Einsatzfahrten kann die Grenze zwischen mittlerer und grober Fahrlässigkeit fließend sein)</a:t>
            </a:r>
          </a:p>
          <a:p>
            <a:pPr lvl="3"/>
            <a:r>
              <a:rPr lang="de-DE" sz="2400" dirty="0" smtClean="0">
                <a:latin typeface="Arial" pitchFamily="34" charset="0"/>
                <a:cs typeface="Arial" pitchFamily="34" charset="0"/>
              </a:rPr>
              <a:t>Nach dem neuen LBKG haften Ehrenamtliche nur </a:t>
            </a:r>
            <a:br>
              <a:rPr lang="de-DE" sz="2400" dirty="0" smtClean="0">
                <a:latin typeface="Arial" pitchFamily="34" charset="0"/>
                <a:cs typeface="Arial" pitchFamily="34" charset="0"/>
              </a:rPr>
            </a:br>
            <a:r>
              <a:rPr lang="de-DE" sz="2400" dirty="0" smtClean="0">
                <a:latin typeface="Arial" pitchFamily="34" charset="0"/>
                <a:cs typeface="Arial" pitchFamily="34" charset="0"/>
              </a:rPr>
              <a:t>noch bei Vorsatz</a:t>
            </a:r>
          </a:p>
        </p:txBody>
      </p:sp>
    </p:spTree>
    <p:extLst>
      <p:ext uri="{BB962C8B-B14F-4D97-AF65-F5344CB8AC3E}">
        <p14:creationId xmlns:p14="http://schemas.microsoft.com/office/powerpoint/2010/main" val="4011207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SM mit Logo">
  <a:themeElements>
    <a:clrScheme name="Aufzählung Standart 1">
      <a:dk1>
        <a:srgbClr val="000000"/>
      </a:dk1>
      <a:lt1>
        <a:srgbClr val="FFFFFF"/>
      </a:lt1>
      <a:dk2>
        <a:srgbClr val="871D33"/>
      </a:dk2>
      <a:lt2>
        <a:srgbClr val="2D2015"/>
      </a:lt2>
      <a:accent1>
        <a:srgbClr val="F6D1C6"/>
      </a:accent1>
      <a:accent2>
        <a:srgbClr val="8F5F2F"/>
      </a:accent2>
      <a:accent3>
        <a:srgbClr val="FFFFFF"/>
      </a:accent3>
      <a:accent4>
        <a:srgbClr val="000000"/>
      </a:accent4>
      <a:accent5>
        <a:srgbClr val="FAE5DF"/>
      </a:accent5>
      <a:accent6>
        <a:srgbClr val="81552A"/>
      </a:accent6>
      <a:hlink>
        <a:srgbClr val="CCB400"/>
      </a:hlink>
      <a:folHlink>
        <a:srgbClr val="8C9EA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ere Prä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ere Prä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ufzählung Standart 1">
        <a:dk1>
          <a:srgbClr val="000000"/>
        </a:dk1>
        <a:lt1>
          <a:srgbClr val="FFFFFF"/>
        </a:lt1>
        <a:dk2>
          <a:srgbClr val="871D33"/>
        </a:dk2>
        <a:lt2>
          <a:srgbClr val="2D2015"/>
        </a:lt2>
        <a:accent1>
          <a:srgbClr val="F6D1C6"/>
        </a:accent1>
        <a:accent2>
          <a:srgbClr val="8F5F2F"/>
        </a:accent2>
        <a:accent3>
          <a:srgbClr val="FFFFFF"/>
        </a:accent3>
        <a:accent4>
          <a:srgbClr val="000000"/>
        </a:accent4>
        <a:accent5>
          <a:srgbClr val="FAE5DF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Leere Präsentatio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963</Words>
  <Application>Microsoft Office PowerPoint</Application>
  <PresentationFormat>Bildschirmpräsentation (4:3)</PresentationFormat>
  <Paragraphs>120</Paragraphs>
  <Slides>19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5" baseType="lpstr">
      <vt:lpstr>ＭＳ Ｐゴシック</vt:lpstr>
      <vt:lpstr>Arial</vt:lpstr>
      <vt:lpstr>Bliss Light</vt:lpstr>
      <vt:lpstr>Bliss Regular</vt:lpstr>
      <vt:lpstr>Wingdings</vt:lpstr>
      <vt:lpstr>ISM mit Logo</vt:lpstr>
      <vt:lpstr>LBKG-Novelle vom  8. März 2016</vt:lpstr>
      <vt:lpstr>LBKG immer noch ein modernes Gefahrenabwehrgesetz</vt:lpstr>
      <vt:lpstr>Erweiterung der Rechte Ehrenamtlicher</vt:lpstr>
      <vt:lpstr>Weitergehende Ersatzansprüche</vt:lpstr>
      <vt:lpstr>Weitere wesentliche Neuerungen</vt:lpstr>
      <vt:lpstr>Bessere Vereinbarkeit von Ehrenamt und Familie</vt:lpstr>
      <vt:lpstr>Vergünstigungen für Ehrenamtliche</vt:lpstr>
      <vt:lpstr>Verbesserungen beim Sachschadenersatz</vt:lpstr>
      <vt:lpstr>Haftung Ehrenamtlicher nur bei Vorsatz</vt:lpstr>
      <vt:lpstr>Alters- und Ehrenabteilungen</vt:lpstr>
      <vt:lpstr>Bessere Integration von Menschen mit Behinderungen in die Feuerwehr</vt:lpstr>
      <vt:lpstr>Doppelmitgliedschaften</vt:lpstr>
      <vt:lpstr>Auch Dienst in anderen Hilfsorganisationen ist zulässig</vt:lpstr>
      <vt:lpstr>Neuregelung beim Kostenersatz</vt:lpstr>
      <vt:lpstr>Kostenpauschalen</vt:lpstr>
      <vt:lpstr>Weitere Neuerungen</vt:lpstr>
      <vt:lpstr>Weiterer Anpassungsbedarf erkennbar</vt:lpstr>
      <vt:lpstr>Wie geht es weiter?</vt:lpstr>
      <vt:lpstr>PowerPoint-Präsentation</vt:lpstr>
    </vt:vector>
  </TitlesOfParts>
  <Manager/>
  <Company>Ministerium des Innern und für Sport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FOLIENMASTER</dc:title>
  <dc:subject/>
  <dc:creator>StummB</dc:creator>
  <cp:keywords/>
  <dc:description/>
  <cp:lastModifiedBy>Wambach, Rudi (ISIM)</cp:lastModifiedBy>
  <cp:revision>11</cp:revision>
  <cp:lastPrinted>2008-12-19T16:33:30Z</cp:lastPrinted>
  <dcterms:created xsi:type="dcterms:W3CDTF">2009-11-03T06:11:45Z</dcterms:created>
  <dcterms:modified xsi:type="dcterms:W3CDTF">2016-08-05T13:31:39Z</dcterms:modified>
  <cp:category/>
</cp:coreProperties>
</file>