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1" r:id="rId5"/>
  </p:sldMasterIdLst>
  <p:notesMasterIdLst>
    <p:notesMasterId r:id="rId13"/>
  </p:notesMasterIdLst>
  <p:sldIdLst>
    <p:sldId id="266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796088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618" y="-84"/>
      </p:cViewPr>
      <p:guideLst>
        <p:guide orient="horz" pos="240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3162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81BF88-36BE-43B3-BC98-2C9554BBB8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333C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5800" y="438150"/>
            <a:ext cx="5838825" cy="9239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7162" y="446174"/>
            <a:ext cx="5838825" cy="432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ext Box 1031"/>
          <p:cNvSpPr txBox="1">
            <a:spLocks noChangeArrowheads="1"/>
          </p:cNvSpPr>
          <p:nvPr/>
        </p:nvSpPr>
        <p:spPr bwMode="auto">
          <a:xfrm>
            <a:off x="6004800" y="228600"/>
            <a:ext cx="2403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800" b="1" dirty="0">
                <a:latin typeface="Arial" charset="0"/>
              </a:rPr>
              <a:t>Lehrgang: Atemschutzgeräteträger</a:t>
            </a:r>
          </a:p>
          <a:p>
            <a:pPr>
              <a:defRPr/>
            </a:pPr>
            <a:r>
              <a:rPr lang="de-DE" sz="800" b="1" dirty="0">
                <a:latin typeface="Arial" charset="0"/>
              </a:rPr>
              <a:t>Thema:      </a:t>
            </a:r>
            <a:r>
              <a:rPr lang="de-DE" sz="800" b="1" dirty="0" smtClean="0">
                <a:latin typeface="Arial" charset="0"/>
              </a:rPr>
              <a:t>Handhabung / einsatzmäßige</a:t>
            </a:r>
          </a:p>
          <a:p>
            <a:pPr>
              <a:defRPr/>
            </a:pPr>
            <a:r>
              <a:rPr lang="de-DE" sz="800" b="1" baseline="0" dirty="0" smtClean="0">
                <a:latin typeface="Arial" charset="0"/>
              </a:rPr>
              <a:t>                   Handhabung des </a:t>
            </a:r>
            <a:r>
              <a:rPr lang="de-DE" sz="800" b="1" baseline="0" dirty="0" err="1" smtClean="0">
                <a:latin typeface="Arial" charset="0"/>
              </a:rPr>
              <a:t>Pressluftatmers</a:t>
            </a:r>
            <a:r>
              <a:rPr lang="de-DE" sz="800" b="1" baseline="0" dirty="0" smtClean="0">
                <a:latin typeface="Arial" charset="0"/>
              </a:rPr>
              <a:t> </a:t>
            </a:r>
            <a:endParaRPr lang="de-DE" sz="800" b="1" dirty="0">
              <a:latin typeface="Arial" charset="0"/>
            </a:endParaRPr>
          </a:p>
          <a:p>
            <a:pPr>
              <a:defRPr/>
            </a:pPr>
            <a:r>
              <a:rPr lang="de-DE" sz="800" b="1" dirty="0">
                <a:latin typeface="Arial" charset="0"/>
              </a:rPr>
              <a:t>Stand:        </a:t>
            </a:r>
            <a:r>
              <a:rPr lang="de-DE" sz="800" b="1" dirty="0" smtClean="0">
                <a:latin typeface="Arial" charset="0"/>
              </a:rPr>
              <a:t>12/2011</a:t>
            </a:r>
            <a:endParaRPr lang="de-DE" sz="1000" b="1" dirty="0">
              <a:latin typeface="Arial" charset="0"/>
            </a:endParaRPr>
          </a:p>
        </p:txBody>
      </p:sp>
      <p:sp>
        <p:nvSpPr>
          <p:cNvPr id="22536" name="Text Box 1032"/>
          <p:cNvSpPr txBox="1">
            <a:spLocks noChangeArrowheads="1"/>
          </p:cNvSpPr>
          <p:nvPr/>
        </p:nvSpPr>
        <p:spPr bwMode="auto">
          <a:xfrm>
            <a:off x="1162800" y="304800"/>
            <a:ext cx="185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000" b="1" dirty="0">
                <a:latin typeface="Arial" charset="0"/>
              </a:rPr>
              <a:t>Feuerwehr-Kreisausbildung</a:t>
            </a:r>
          </a:p>
          <a:p>
            <a:pPr algn="ctr">
              <a:defRPr/>
            </a:pPr>
            <a:r>
              <a:rPr lang="de-DE" sz="1000" b="1" dirty="0">
                <a:latin typeface="Arial" charset="0"/>
              </a:rPr>
              <a:t>Rheinland-Pfalz</a:t>
            </a:r>
            <a:endParaRPr lang="de-DE" sz="1600" b="1" dirty="0">
              <a:latin typeface="Arial" charset="0"/>
            </a:endParaRPr>
          </a:p>
        </p:txBody>
      </p:sp>
      <p:sp>
        <p:nvSpPr>
          <p:cNvPr id="22537" name="Line 1033"/>
          <p:cNvSpPr>
            <a:spLocks noChangeShapeType="1"/>
          </p:cNvSpPr>
          <p:nvPr/>
        </p:nvSpPr>
        <p:spPr bwMode="auto">
          <a:xfrm>
            <a:off x="324000" y="990600"/>
            <a:ext cx="8496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Times New Roman" charset="0"/>
            </a:endParaRPr>
          </a:p>
        </p:txBody>
      </p:sp>
      <p:pic>
        <p:nvPicPr>
          <p:cNvPr id="1029" name="Picture 1034" descr="Rplfarb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5200" y="228600"/>
            <a:ext cx="5508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 Box 1035"/>
          <p:cNvSpPr txBox="1">
            <a:spLocks noChangeArrowheads="1"/>
          </p:cNvSpPr>
          <p:nvPr/>
        </p:nvSpPr>
        <p:spPr bwMode="auto">
          <a:xfrm>
            <a:off x="399600" y="6370910"/>
            <a:ext cx="3736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800" b="0" dirty="0">
                <a:latin typeface="Arial" charset="0"/>
              </a:rPr>
              <a:t>© Copyright 2007: Feuerwehr- und Katastrophenschutzschule Rheinland-Pfalz</a:t>
            </a:r>
          </a:p>
          <a:p>
            <a:pPr>
              <a:defRPr/>
            </a:pPr>
            <a:r>
              <a:rPr lang="de-DE" sz="800" b="0" dirty="0">
                <a:latin typeface="Arial" charset="0"/>
              </a:rPr>
              <a:t>Bildquelle: LFKS</a:t>
            </a:r>
          </a:p>
        </p:txBody>
      </p:sp>
      <p:sp>
        <p:nvSpPr>
          <p:cNvPr id="22540" name="Line 1036"/>
          <p:cNvSpPr>
            <a:spLocks noChangeShapeType="1"/>
          </p:cNvSpPr>
          <p:nvPr/>
        </p:nvSpPr>
        <p:spPr bwMode="auto">
          <a:xfrm>
            <a:off x="324000" y="6294710"/>
            <a:ext cx="8496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ChangeArrowheads="1"/>
          </p:cNvSpPr>
          <p:nvPr/>
        </p:nvSpPr>
        <p:spPr bwMode="auto">
          <a:xfrm>
            <a:off x="960438" y="1987550"/>
            <a:ext cx="6919912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3" name="Rectangle 17"/>
          <p:cNvSpPr>
            <a:spLocks noChangeArrowheads="1"/>
          </p:cNvSpPr>
          <p:nvPr/>
        </p:nvSpPr>
        <p:spPr bwMode="auto">
          <a:xfrm>
            <a:off x="1189038" y="4349750"/>
            <a:ext cx="71485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808038" y="3587750"/>
            <a:ext cx="73850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055" name="Rectangle 19"/>
          <p:cNvSpPr>
            <a:spLocks noChangeArrowheads="1"/>
          </p:cNvSpPr>
          <p:nvPr/>
        </p:nvSpPr>
        <p:spPr bwMode="auto">
          <a:xfrm>
            <a:off x="1691680" y="2708920"/>
            <a:ext cx="52816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800" b="1" dirty="0">
                <a:solidFill>
                  <a:srgbClr val="0000FF"/>
                </a:solidFill>
                <a:latin typeface="Arial" charset="0"/>
              </a:rPr>
              <a:t>5. Unterrichtseinheit:</a:t>
            </a:r>
          </a:p>
          <a:p>
            <a:r>
              <a:rPr lang="de-DE" sz="2800" b="1" dirty="0">
                <a:solidFill>
                  <a:srgbClr val="0000FF"/>
                </a:solidFill>
                <a:latin typeface="Arial" charset="0"/>
              </a:rPr>
              <a:t>          Atemschutzgeräteeinsatz</a:t>
            </a:r>
            <a:endParaRPr lang="de-DE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056" name="Text Box 20"/>
          <p:cNvSpPr txBox="1">
            <a:spLocks noChangeArrowheads="1"/>
          </p:cNvSpPr>
          <p:nvPr/>
        </p:nvSpPr>
        <p:spPr bwMode="auto">
          <a:xfrm>
            <a:off x="2411760" y="4149080"/>
            <a:ext cx="58015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  <a:latin typeface="Arial" charset="0"/>
              </a:rPr>
              <a:t>5.3 Handhabung / einsatzmäßige </a:t>
            </a:r>
            <a:r>
              <a:rPr lang="de-DE" sz="2000" b="1" dirty="0" smtClean="0">
                <a:solidFill>
                  <a:srgbClr val="0000FF"/>
                </a:solidFill>
                <a:latin typeface="Arial" charset="0"/>
              </a:rPr>
              <a:t>Handhabung</a:t>
            </a:r>
          </a:p>
          <a:p>
            <a:r>
              <a:rPr lang="de-DE" sz="2000" b="1" dirty="0" smtClean="0">
                <a:solidFill>
                  <a:srgbClr val="0000FF"/>
                </a:solidFill>
                <a:latin typeface="Arial" charset="0"/>
              </a:rPr>
              <a:t>	des </a:t>
            </a:r>
            <a:r>
              <a:rPr lang="de-DE" sz="2000" b="1" dirty="0" err="1" smtClean="0">
                <a:solidFill>
                  <a:srgbClr val="0000FF"/>
                </a:solidFill>
                <a:latin typeface="Arial" charset="0"/>
              </a:rPr>
              <a:t>Pressluftatmers</a:t>
            </a:r>
            <a:endParaRPr lang="de-DE" sz="2000" b="1" dirty="0">
              <a:solidFill>
                <a:srgbClr val="0000FF"/>
              </a:solidFill>
              <a:latin typeface="Arial" charset="0"/>
            </a:endParaRPr>
          </a:p>
          <a:p>
            <a:r>
              <a:rPr lang="de-DE" sz="2000" b="1" dirty="0" smtClean="0">
                <a:solidFill>
                  <a:srgbClr val="0000FF"/>
                </a:solidFill>
                <a:latin typeface="Arial" charset="0"/>
              </a:rPr>
              <a:t>	(Stationsausbildung und </a:t>
            </a:r>
          </a:p>
          <a:p>
            <a:r>
              <a:rPr lang="de-DE" sz="2000" b="1" dirty="0" smtClean="0">
                <a:solidFill>
                  <a:srgbClr val="0000FF"/>
                </a:solidFill>
                <a:latin typeface="Arial" charset="0"/>
              </a:rPr>
              <a:t>	Praktische </a:t>
            </a:r>
            <a:r>
              <a:rPr lang="de-DE" sz="2000" b="1" dirty="0">
                <a:solidFill>
                  <a:srgbClr val="0000FF"/>
                </a:solidFill>
                <a:latin typeface="Arial" charset="0"/>
              </a:rPr>
              <a:t>Unterweisung)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051200" y="2048400"/>
            <a:ext cx="1758495" cy="430887"/>
          </a:xfr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l" eaLnBrk="1" hangingPunct="1">
              <a:defRPr/>
            </a:pPr>
            <a:r>
              <a:rPr lang="de-DE" sz="2800" b="1" dirty="0" smtClean="0">
                <a:solidFill>
                  <a:schemeClr val="tx1"/>
                </a:solidFill>
                <a:latin typeface="Arial"/>
                <a:ea typeface="ＭＳ Ｐゴシック" pitchFamily="-107" charset="-128"/>
                <a:cs typeface="ＭＳ Ｐゴシック" pitchFamily="-107" charset="-128"/>
              </a:rPr>
              <a:t>Lehrgang:</a:t>
            </a:r>
            <a:endParaRPr lang="de-DE" sz="2800" b="1" dirty="0">
              <a:solidFill>
                <a:schemeClr val="tx1"/>
              </a:solidFill>
              <a:latin typeface="Arial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" name="Titel 8"/>
          <p:cNvSpPr txBox="1">
            <a:spLocks/>
          </p:cNvSpPr>
          <p:nvPr/>
        </p:nvSpPr>
        <p:spPr bwMode="auto">
          <a:xfrm>
            <a:off x="2880000" y="2049561"/>
            <a:ext cx="41389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-107" charset="-128"/>
                <a:cs typeface="ＭＳ Ｐゴシック" pitchFamily="-107" charset="-128"/>
              </a:rPr>
              <a:t>Atemschutzgeräteträger</a:t>
            </a:r>
            <a:endParaRPr kumimoji="0" lang="de-DE" sz="2800" b="1" i="0" u="none" strike="noStrike" kern="0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634805" y="2492896"/>
            <a:ext cx="4257675" cy="3096344"/>
          </a:xfrm>
          <a:prstGeom prst="rect">
            <a:avLst/>
          </a:prstGeom>
          <a:solidFill>
            <a:srgbClr val="F2F2F2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60000" lvl="1"/>
            <a:r>
              <a:rPr lang="de-DE" sz="2000" b="1" dirty="0">
                <a:latin typeface="+mn-lt"/>
              </a:rPr>
              <a:t>Pressluftatmer aufnehmen; </a:t>
            </a:r>
          </a:p>
          <a:p>
            <a:pPr marL="360000" lvl="1">
              <a:spcAft>
                <a:spcPts val="1000"/>
              </a:spcAft>
            </a:pPr>
            <a:r>
              <a:rPr lang="de-DE" sz="2000" dirty="0">
                <a:latin typeface="+mn-lt"/>
              </a:rPr>
              <a:t>(ggf. unterstützt ein weiterer Feuerwehrangehöriger das Anlegen)</a:t>
            </a:r>
            <a:endParaRPr lang="de-DE" sz="2000" b="1" dirty="0">
              <a:latin typeface="+mn-lt"/>
            </a:endParaRPr>
          </a:p>
          <a:p>
            <a:pPr marL="360000" lvl="1"/>
            <a:r>
              <a:rPr lang="de-DE" sz="2000" b="1" dirty="0">
                <a:latin typeface="+mn-lt"/>
              </a:rPr>
              <a:t>Begurtung einstellen</a:t>
            </a:r>
          </a:p>
          <a:p>
            <a:pPr marL="360000" lvl="1"/>
            <a:endParaRPr lang="de-DE" sz="2000" b="1" dirty="0">
              <a:latin typeface="+mn-lt"/>
            </a:endParaRPr>
          </a:p>
          <a:p>
            <a:pPr marL="360000" lvl="1"/>
            <a:r>
              <a:rPr lang="de-DE" sz="2000" b="1" dirty="0">
                <a:latin typeface="+mn-lt"/>
              </a:rPr>
              <a:t>Bei Überdruck-</a:t>
            </a:r>
            <a:r>
              <a:rPr lang="de-DE" sz="2000" b="1" dirty="0" err="1">
                <a:latin typeface="+mn-lt"/>
              </a:rPr>
              <a:t>Pressluftatmer</a:t>
            </a:r>
            <a:r>
              <a:rPr lang="de-DE" sz="2000" b="1" dirty="0">
                <a:latin typeface="+mn-lt"/>
              </a:rPr>
              <a:t> zusätzlich Lungenautomat </a:t>
            </a:r>
            <a:r>
              <a:rPr lang="de-DE" sz="2000" b="1" dirty="0" smtClean="0">
                <a:latin typeface="+mn-lt"/>
              </a:rPr>
              <a:t>deaktivieren</a:t>
            </a:r>
            <a:endParaRPr lang="de-DE" sz="2000" b="1" dirty="0">
              <a:latin typeface="+mn-lt"/>
            </a:endParaRPr>
          </a:p>
          <a:p>
            <a:endParaRPr lang="de-DE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0063" y="5589240"/>
            <a:ext cx="3639889" cy="4646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1000" b="1" dirty="0">
                <a:latin typeface="Arial" pitchFamily="34" charset="0"/>
                <a:cs typeface="Arial" pitchFamily="34" charset="0"/>
              </a:rPr>
              <a:t>Bild 1:  	</a:t>
            </a:r>
          </a:p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Aufnehmen Pressluftatmer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  <a:p>
            <a:r>
              <a:rPr lang="de-DE" sz="1000" b="1" dirty="0">
                <a:latin typeface="Arial" pitchFamily="34" charset="0"/>
                <a:cs typeface="Arial" pitchFamily="34" charset="0"/>
              </a:rPr>
              <a:t>m</a:t>
            </a:r>
            <a:r>
              <a:rPr lang="de-DE" sz="1000" b="1" dirty="0" smtClean="0">
                <a:latin typeface="Arial" pitchFamily="34" charset="0"/>
                <a:cs typeface="Arial" pitchFamily="34" charset="0"/>
              </a:rPr>
              <a:t>it Unterstützung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ctrTitle" idx="4294967295"/>
          </p:nvPr>
        </p:nvSpPr>
        <p:spPr>
          <a:xfrm>
            <a:off x="4671453" y="1268760"/>
            <a:ext cx="4221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2800" b="1" dirty="0" smtClean="0">
                <a:solidFill>
                  <a:srgbClr val="0000FF"/>
                </a:solidFill>
              </a:rPr>
              <a:t>Anlegen </a:t>
            </a:r>
            <a:r>
              <a:rPr lang="de-DE" sz="2800" b="1" dirty="0" err="1" smtClean="0">
                <a:solidFill>
                  <a:srgbClr val="0000FF"/>
                </a:solidFill>
              </a:rPr>
              <a:t>Pressluftatmer</a:t>
            </a:r>
            <a:endParaRPr lang="de-DE" sz="2800" b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0234"/>
          <a:stretch>
            <a:fillRect/>
          </a:stretch>
        </p:blipFill>
        <p:spPr bwMode="auto">
          <a:xfrm>
            <a:off x="642910" y="1428736"/>
            <a:ext cx="363379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uiExpand="1" build="p" bldLvl="2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430837" y="2492896"/>
            <a:ext cx="4461643" cy="2160240"/>
          </a:xfrm>
          <a:prstGeom prst="rect">
            <a:avLst/>
          </a:prstGeom>
          <a:solidFill>
            <a:srgbClr val="F2F2F2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60000" lvl="1"/>
            <a:r>
              <a:rPr lang="de-DE" sz="2000" b="1" dirty="0">
                <a:latin typeface="+mn-lt"/>
              </a:rPr>
              <a:t>Pressluftatmer über die Schulter ziehen </a:t>
            </a:r>
          </a:p>
          <a:p>
            <a:pPr marL="360000" lvl="1"/>
            <a:r>
              <a:rPr lang="de-DE" sz="2000" dirty="0">
                <a:latin typeface="+mn-lt"/>
              </a:rPr>
              <a:t>(darauf </a:t>
            </a:r>
            <a:r>
              <a:rPr lang="de-DE" sz="2000" dirty="0" smtClean="0">
                <a:latin typeface="+mn-lt"/>
              </a:rPr>
              <a:t>achten, dass </a:t>
            </a:r>
            <a:r>
              <a:rPr lang="de-DE" sz="2000" dirty="0">
                <a:latin typeface="+mn-lt"/>
              </a:rPr>
              <a:t>sich die Begurtung nicht verdreht</a:t>
            </a:r>
            <a:r>
              <a:rPr lang="de-DE" sz="2000" dirty="0" smtClean="0">
                <a:latin typeface="+mn-lt"/>
              </a:rPr>
              <a:t>.)</a:t>
            </a:r>
          </a:p>
          <a:p>
            <a:pPr marL="360000" lvl="1"/>
            <a:endParaRPr lang="de-DE" sz="2000" dirty="0" smtClean="0">
              <a:latin typeface="+mn-lt"/>
            </a:endParaRPr>
          </a:p>
          <a:p>
            <a:pPr marL="360000" lvl="1"/>
            <a:r>
              <a:rPr lang="de-DE" sz="2000" b="1" dirty="0" smtClean="0">
                <a:latin typeface="+mn-lt"/>
              </a:rPr>
              <a:t>Leibgurt anziehen, </a:t>
            </a:r>
            <a:r>
              <a:rPr lang="de-DE" sz="2000" dirty="0" smtClean="0">
                <a:latin typeface="+mn-lt"/>
              </a:rPr>
              <a:t>um das Gewicht des PA aufzufangen</a:t>
            </a:r>
            <a:endParaRPr lang="de-DE" sz="2000" dirty="0">
              <a:latin typeface="+mn-lt"/>
            </a:endParaRPr>
          </a:p>
          <a:p>
            <a:pPr marL="360000" lvl="1"/>
            <a:endParaRPr lang="de-DE" sz="2000" b="1" dirty="0">
              <a:latin typeface="+mn-lt"/>
            </a:endParaRPr>
          </a:p>
          <a:p>
            <a:pPr lvl="1">
              <a:spcAft>
                <a:spcPts val="1000"/>
              </a:spcAft>
            </a:pPr>
            <a:endParaRPr lang="de-DE" sz="1100" dirty="0"/>
          </a:p>
          <a:p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233363" y="1071563"/>
            <a:ext cx="3906589" cy="5093741"/>
            <a:chOff x="233363" y="1071563"/>
            <a:chExt cx="3906589" cy="5093741"/>
          </a:xfrm>
        </p:grpSpPr>
        <p:pic>
          <p:nvPicPr>
            <p:cNvPr id="4098" name="Picture 2" descr="AnlegenPA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363" y="1071563"/>
              <a:ext cx="2981325" cy="507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00063" y="5700619"/>
              <a:ext cx="3639889" cy="4646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 sz="1000" b="1" dirty="0">
                  <a:latin typeface="Arial" pitchFamily="34" charset="0"/>
                  <a:cs typeface="Arial" pitchFamily="34" charset="0"/>
                </a:rPr>
                <a:t>Bild </a:t>
              </a:r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2:  </a:t>
              </a:r>
              <a:r>
                <a:rPr lang="de-DE" sz="1000" b="1" dirty="0">
                  <a:latin typeface="Arial" pitchFamily="34" charset="0"/>
                  <a:cs typeface="Arial" pitchFamily="34" charset="0"/>
                </a:rPr>
                <a:t>	</a:t>
              </a:r>
            </a:p>
            <a:p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Pressluftatmer</a:t>
              </a:r>
              <a:endParaRPr lang="de-DE" sz="1000" b="1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1000" b="1" dirty="0">
                  <a:latin typeface="Arial" pitchFamily="34" charset="0"/>
                  <a:cs typeface="Arial" pitchFamily="34" charset="0"/>
                </a:rPr>
                <a:t>ü</a:t>
              </a:r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ber Schulter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bldLvl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0" y="3213547"/>
            <a:ext cx="3243212" cy="431477"/>
          </a:xfrm>
          <a:prstGeom prst="rect">
            <a:avLst/>
          </a:prstGeom>
          <a:solidFill>
            <a:srgbClr val="F2F2F2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60000" lvl="1"/>
            <a:r>
              <a:rPr lang="de-DE" sz="2000" b="1" dirty="0">
                <a:latin typeface="+mn-lt"/>
              </a:rPr>
              <a:t>Leibgurt schließen !</a:t>
            </a:r>
          </a:p>
          <a:p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28625" y="1571625"/>
            <a:ext cx="3711327" cy="4482300"/>
            <a:chOff x="428625" y="1571625"/>
            <a:chExt cx="3711327" cy="4482300"/>
          </a:xfrm>
        </p:grpSpPr>
        <p:pic>
          <p:nvPicPr>
            <p:cNvPr id="5122" name="Picture 2" descr="AnlegenPA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625" y="1571625"/>
              <a:ext cx="3571875" cy="414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00063" y="5589240"/>
              <a:ext cx="3639889" cy="4646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 sz="1000" b="1" dirty="0">
                  <a:latin typeface="Arial" pitchFamily="34" charset="0"/>
                  <a:cs typeface="Arial" pitchFamily="34" charset="0"/>
                </a:rPr>
                <a:t>Bild </a:t>
              </a:r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3:  </a:t>
              </a:r>
              <a:r>
                <a:rPr lang="de-DE" sz="1000" b="1" dirty="0">
                  <a:latin typeface="Arial" pitchFamily="34" charset="0"/>
                  <a:cs typeface="Arial" pitchFamily="34" charset="0"/>
                </a:rPr>
                <a:t>	</a:t>
              </a:r>
            </a:p>
            <a:p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Verschluss</a:t>
              </a:r>
              <a:r>
                <a:rPr lang="de-DE" sz="1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Leibgurt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500063" y="1500188"/>
            <a:ext cx="4706937" cy="4553737"/>
            <a:chOff x="500063" y="1500188"/>
            <a:chExt cx="4706937" cy="4553737"/>
          </a:xfrm>
        </p:grpSpPr>
        <p:pic>
          <p:nvPicPr>
            <p:cNvPr id="130050" name="Picture 2" descr="AnlegenPA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38" y="1500188"/>
              <a:ext cx="4564062" cy="3786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00063" y="5589240"/>
              <a:ext cx="3639889" cy="4646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 sz="1000" b="1" dirty="0">
                  <a:latin typeface="Arial" pitchFamily="34" charset="0"/>
                  <a:cs typeface="Arial" pitchFamily="34" charset="0"/>
                </a:rPr>
                <a:t>Bild </a:t>
              </a:r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4:  </a:t>
              </a:r>
              <a:r>
                <a:rPr lang="de-DE" sz="1000" b="1" dirty="0">
                  <a:latin typeface="Arial" pitchFamily="34" charset="0"/>
                  <a:cs typeface="Arial" pitchFamily="34" charset="0"/>
                </a:rPr>
                <a:t>	</a:t>
              </a:r>
            </a:p>
            <a:p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Anziehen Schulterbegurtung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85852" y="5786454"/>
            <a:ext cx="3639889" cy="4646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1000" b="1" dirty="0">
                <a:latin typeface="Arial" pitchFamily="34" charset="0"/>
                <a:cs typeface="Arial" pitchFamily="34" charset="0"/>
              </a:rPr>
              <a:t>Bild </a:t>
            </a:r>
            <a:r>
              <a:rPr lang="de-DE" sz="1000" b="1" dirty="0" smtClean="0">
                <a:latin typeface="Arial" pitchFamily="34" charset="0"/>
                <a:cs typeface="Arial" pitchFamily="34" charset="0"/>
              </a:rPr>
              <a:t>5:  </a:t>
            </a:r>
            <a:r>
              <a:rPr lang="de-DE" sz="10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Last auf Leibgurt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5220072" y="1196752"/>
            <a:ext cx="3786187" cy="4968552"/>
          </a:xfrm>
          <a:prstGeom prst="rect">
            <a:avLst/>
          </a:prstGeom>
          <a:solidFill>
            <a:srgbClr val="F2F2F2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60000" lvl="1"/>
            <a:r>
              <a:rPr lang="de-DE" sz="2000" b="1" dirty="0">
                <a:latin typeface="+mn-lt"/>
              </a:rPr>
              <a:t>Schulterbegurtung </a:t>
            </a:r>
            <a:r>
              <a:rPr lang="de-DE" sz="2000" b="1" dirty="0" smtClean="0">
                <a:latin typeface="+mn-lt"/>
              </a:rPr>
              <a:t>lösen / anziehen</a:t>
            </a:r>
            <a:r>
              <a:rPr lang="de-DE" sz="2000" b="1" dirty="0">
                <a:latin typeface="+mn-lt"/>
              </a:rPr>
              <a:t>, so </a:t>
            </a:r>
            <a:r>
              <a:rPr lang="de-DE" sz="2000" b="1" dirty="0" smtClean="0">
                <a:latin typeface="+mn-lt"/>
              </a:rPr>
              <a:t>dass </a:t>
            </a:r>
            <a:r>
              <a:rPr lang="de-DE" sz="2000" b="1" dirty="0">
                <a:latin typeface="+mn-lt"/>
              </a:rPr>
              <a:t>noch eine </a:t>
            </a:r>
            <a:r>
              <a:rPr lang="de-DE" sz="2000" b="1" dirty="0" smtClean="0">
                <a:latin typeface="+mn-lt"/>
              </a:rPr>
              <a:t>„Daumendicke </a:t>
            </a:r>
            <a:r>
              <a:rPr lang="de-DE" sz="2000" b="1" dirty="0">
                <a:latin typeface="+mn-lt"/>
              </a:rPr>
              <a:t>„ Platz ist, </a:t>
            </a:r>
          </a:p>
          <a:p>
            <a:pPr marL="360000" lvl="1"/>
            <a:r>
              <a:rPr lang="de-DE" sz="2000" dirty="0">
                <a:latin typeface="+mn-lt"/>
              </a:rPr>
              <a:t>damit die evtl. vorhandene Membrane der Jacke nicht gequetscht wird. </a:t>
            </a:r>
          </a:p>
          <a:p>
            <a:pPr marL="360000" lvl="1"/>
            <a:endParaRPr lang="de-DE" sz="2000" b="1" dirty="0">
              <a:latin typeface="+mn-lt"/>
            </a:endParaRPr>
          </a:p>
          <a:p>
            <a:pPr marL="360000" lvl="1"/>
            <a:r>
              <a:rPr lang="de-DE" sz="2000" b="1" dirty="0">
                <a:latin typeface="+mn-lt"/>
              </a:rPr>
              <a:t>Das Gewicht des </a:t>
            </a:r>
            <a:r>
              <a:rPr lang="de-DE" sz="2000" b="1" dirty="0" err="1">
                <a:latin typeface="+mn-lt"/>
              </a:rPr>
              <a:t>Pressluftatmers</a:t>
            </a:r>
            <a:r>
              <a:rPr lang="de-DE" sz="2000" b="1" dirty="0">
                <a:latin typeface="+mn-lt"/>
              </a:rPr>
              <a:t> soll zum größten Teil über den Leibgurt aufgenommen werden </a:t>
            </a:r>
            <a:r>
              <a:rPr lang="de-DE" sz="2000" b="1" dirty="0" smtClean="0">
                <a:latin typeface="+mn-lt"/>
              </a:rPr>
              <a:t>!</a:t>
            </a:r>
          </a:p>
          <a:p>
            <a:pPr marL="360000" lvl="1"/>
            <a:endParaRPr lang="de-DE" sz="2000" b="1" dirty="0" smtClean="0">
              <a:latin typeface="+mn-lt"/>
            </a:endParaRPr>
          </a:p>
          <a:p>
            <a:pPr marL="360000" lvl="1"/>
            <a:r>
              <a:rPr lang="de-DE" sz="2000" b="1" dirty="0" smtClean="0">
                <a:latin typeface="+mn-lt"/>
              </a:rPr>
              <a:t>Flaschenventil(e) ganz öffnen</a:t>
            </a:r>
            <a:endParaRPr lang="de-DE" sz="2000" b="1" dirty="0">
              <a:latin typeface="+mn-lt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683568" y="980728"/>
            <a:ext cx="4329113" cy="4667250"/>
            <a:chOff x="683568" y="980728"/>
            <a:chExt cx="4329113" cy="4667250"/>
          </a:xfrm>
        </p:grpSpPr>
        <p:sp>
          <p:nvSpPr>
            <p:cNvPr id="1026" name="Oval 2"/>
            <p:cNvSpPr>
              <a:spLocks noChangeArrowheads="1"/>
            </p:cNvSpPr>
            <p:nvPr/>
          </p:nvSpPr>
          <p:spPr bwMode="auto">
            <a:xfrm>
              <a:off x="683568" y="980728"/>
              <a:ext cx="4329113" cy="4667250"/>
            </a:xfrm>
            <a:prstGeom prst="ellipse">
              <a:avLst/>
            </a:prstGeom>
            <a:solidFill>
              <a:srgbClr val="9BBB59"/>
            </a:solidFill>
            <a:ln w="38100" algn="ctr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1027" name="Picture 3" descr="IMG_2416"/>
            <p:cNvPicPr>
              <a:picLocks noChangeAspect="1" noChangeArrowheads="1"/>
            </p:cNvPicPr>
            <p:nvPr/>
          </p:nvPicPr>
          <p:blipFill>
            <a:blip r:embed="rId3" cstate="print"/>
            <a:srcRect r="4332"/>
            <a:stretch>
              <a:fillRect/>
            </a:stretch>
          </p:blipFill>
          <p:spPr bwMode="auto">
            <a:xfrm>
              <a:off x="1043608" y="2132856"/>
              <a:ext cx="3548063" cy="246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076056" y="1628800"/>
            <a:ext cx="3888432" cy="3960440"/>
          </a:xfrm>
          <a:prstGeom prst="rect">
            <a:avLst/>
          </a:prstGeom>
          <a:solidFill>
            <a:srgbClr val="F2F2F2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 lIns="36000" tIns="36000" rIns="36000" bIns="36000"/>
          <a:lstStyle/>
          <a:p>
            <a:pPr marL="360000" lvl="1"/>
            <a:r>
              <a:rPr lang="de-DE" sz="2000" b="1" dirty="0">
                <a:latin typeface="+mn-lt"/>
              </a:rPr>
              <a:t>Lungenautomat von der Atemschutzmaske trennen</a:t>
            </a:r>
          </a:p>
          <a:p>
            <a:pPr marL="360000" lvl="1"/>
            <a:r>
              <a:rPr lang="de-DE" sz="2000" dirty="0">
                <a:latin typeface="+mn-lt"/>
              </a:rPr>
              <a:t>(Bei Überdruck-</a:t>
            </a:r>
            <a:r>
              <a:rPr lang="de-DE" sz="2000" dirty="0" err="1">
                <a:latin typeface="+mn-lt"/>
              </a:rPr>
              <a:t>Pressluftatmern</a:t>
            </a:r>
            <a:r>
              <a:rPr lang="de-DE" sz="2000" dirty="0">
                <a:latin typeface="+mn-lt"/>
              </a:rPr>
              <a:t> zusätzlich Lungenautomat </a:t>
            </a:r>
            <a:r>
              <a:rPr lang="de-DE" sz="2000" dirty="0" smtClean="0">
                <a:latin typeface="+mn-lt"/>
              </a:rPr>
              <a:t>deaktivieren.)</a:t>
            </a:r>
            <a:endParaRPr lang="de-DE" sz="2000" dirty="0">
              <a:latin typeface="+mn-lt"/>
            </a:endParaRPr>
          </a:p>
          <a:p>
            <a:pPr marL="360000" lvl="1"/>
            <a:endParaRPr lang="de-DE" sz="2000" dirty="0">
              <a:latin typeface="+mn-lt"/>
            </a:endParaRPr>
          </a:p>
          <a:p>
            <a:pPr marL="360000" lvl="1"/>
            <a:r>
              <a:rPr lang="de-DE" sz="2000" b="1" dirty="0">
                <a:latin typeface="+mn-lt"/>
              </a:rPr>
              <a:t>Flaschenventil(e) schließen</a:t>
            </a:r>
          </a:p>
          <a:p>
            <a:pPr marL="360000" lvl="1"/>
            <a:r>
              <a:rPr lang="de-DE" sz="2000" b="1" dirty="0" err="1">
                <a:latin typeface="+mn-lt"/>
              </a:rPr>
              <a:t>Pressluftatmer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b="1" dirty="0" smtClean="0">
                <a:latin typeface="+mn-lt"/>
              </a:rPr>
              <a:t>druck- entlasten </a:t>
            </a:r>
            <a:endParaRPr lang="de-DE" sz="2000" b="1" dirty="0">
              <a:latin typeface="+mn-lt"/>
            </a:endParaRPr>
          </a:p>
          <a:p>
            <a:pPr marL="360000" lvl="1"/>
            <a:r>
              <a:rPr lang="de-DE" sz="2000" dirty="0">
                <a:latin typeface="+mn-lt"/>
              </a:rPr>
              <a:t>(dazu Spülfunktion am Lungenautomat betätigen</a:t>
            </a:r>
            <a:r>
              <a:rPr lang="de-DE" sz="2000" dirty="0" smtClean="0">
                <a:latin typeface="+mn-lt"/>
              </a:rPr>
              <a:t>)</a:t>
            </a:r>
          </a:p>
          <a:p>
            <a:pPr marL="360000" lvl="1"/>
            <a:endParaRPr lang="de-DE" sz="2000" dirty="0" smtClean="0">
              <a:latin typeface="+mn-lt"/>
            </a:endParaRPr>
          </a:p>
          <a:p>
            <a:pPr lvl="1">
              <a:spcAft>
                <a:spcPts val="1000"/>
              </a:spcAft>
            </a:pPr>
            <a:endParaRPr lang="de-DE" sz="1100" dirty="0"/>
          </a:p>
          <a:p>
            <a:pPr lvl="1">
              <a:spcAft>
                <a:spcPts val="1000"/>
              </a:spcAft>
            </a:pPr>
            <a:endParaRPr lang="de-DE" sz="1100" dirty="0">
              <a:latin typeface="Arial" charset="0"/>
            </a:endParaRPr>
          </a:p>
          <a:p>
            <a:pPr lvl="1">
              <a:spcAft>
                <a:spcPts val="1000"/>
              </a:spcAft>
            </a:pPr>
            <a:endParaRPr lang="de-DE" sz="1100" dirty="0"/>
          </a:p>
          <a:p>
            <a:endParaRPr lang="de-DE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0063" y="5589240"/>
            <a:ext cx="3639889" cy="4646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1000" b="1" dirty="0">
                <a:latin typeface="Arial" pitchFamily="34" charset="0"/>
                <a:cs typeface="Arial" pitchFamily="34" charset="0"/>
              </a:rPr>
              <a:t>Bild </a:t>
            </a:r>
            <a:r>
              <a:rPr lang="de-DE" sz="1000" b="1" dirty="0" smtClean="0">
                <a:latin typeface="Arial" pitchFamily="34" charset="0"/>
                <a:cs typeface="Arial" pitchFamily="34" charset="0"/>
              </a:rPr>
              <a:t>6:  </a:t>
            </a:r>
            <a:r>
              <a:rPr lang="de-DE" sz="10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Trennen Lungenautomat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  <a:p>
            <a:r>
              <a:rPr lang="de-DE" sz="1000" b="1" dirty="0">
                <a:latin typeface="Arial" pitchFamily="34" charset="0"/>
                <a:cs typeface="Arial" pitchFamily="34" charset="0"/>
              </a:rPr>
              <a:t>m</a:t>
            </a:r>
            <a:r>
              <a:rPr lang="de-DE" sz="1000" b="1" dirty="0" smtClean="0">
                <a:latin typeface="Arial" pitchFamily="34" charset="0"/>
                <a:cs typeface="Arial" pitchFamily="34" charset="0"/>
              </a:rPr>
              <a:t>it Unterstützung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683568" y="1196752"/>
            <a:ext cx="4221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Ablegen 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Pressluftatmer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4933958" cy="364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0" y="1088107"/>
            <a:ext cx="4786313" cy="4965818"/>
            <a:chOff x="0" y="1088107"/>
            <a:chExt cx="4786313" cy="4965818"/>
          </a:xfrm>
        </p:grpSpPr>
        <p:pic>
          <p:nvPicPr>
            <p:cNvPr id="8194" name="Picture 2" descr="AblegenPA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88107"/>
              <a:ext cx="4786313" cy="442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00063" y="5589240"/>
              <a:ext cx="3639889" cy="4646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de-DE" sz="1000" b="1" dirty="0">
                  <a:latin typeface="Arial" pitchFamily="34" charset="0"/>
                  <a:cs typeface="Arial" pitchFamily="34" charset="0"/>
                </a:rPr>
                <a:t>Bild </a:t>
              </a:r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7:  </a:t>
              </a:r>
              <a:r>
                <a:rPr lang="de-DE" sz="1000" b="1" dirty="0">
                  <a:latin typeface="Arial" pitchFamily="34" charset="0"/>
                  <a:cs typeface="Arial" pitchFamily="34" charset="0"/>
                </a:rPr>
                <a:t>	</a:t>
              </a:r>
            </a:p>
            <a:p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Abnehmen Pressluftatmer</a:t>
              </a:r>
              <a:endParaRPr lang="de-DE" sz="1000" b="1" dirty="0">
                <a:latin typeface="Arial" pitchFamily="34" charset="0"/>
                <a:cs typeface="Arial" pitchFamily="34" charset="0"/>
              </a:endParaRPr>
            </a:p>
            <a:p>
              <a:r>
                <a:rPr lang="de-DE" sz="1000" b="1" dirty="0">
                  <a:latin typeface="Arial" pitchFamily="34" charset="0"/>
                  <a:cs typeface="Arial" pitchFamily="34" charset="0"/>
                </a:rPr>
                <a:t>m</a:t>
              </a:r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it Unterstützung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716016" y="1268760"/>
            <a:ext cx="4015235" cy="4575398"/>
          </a:xfrm>
          <a:prstGeom prst="rect">
            <a:avLst/>
          </a:prstGeom>
          <a:solidFill>
            <a:srgbClr val="F2F2F2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60000" lvl="1"/>
            <a:r>
              <a:rPr lang="de-DE" sz="2000" b="1" dirty="0">
                <a:latin typeface="+mn-lt"/>
              </a:rPr>
              <a:t>Leibgurtschnalle öffnen und Leibgurt ganz öffnen</a:t>
            </a:r>
          </a:p>
          <a:p>
            <a:pPr marL="360000" lvl="1"/>
            <a:endParaRPr lang="de-DE" sz="2000" b="1" dirty="0">
              <a:latin typeface="+mn-lt"/>
            </a:endParaRPr>
          </a:p>
          <a:p>
            <a:pPr marL="360000" lvl="1"/>
            <a:r>
              <a:rPr lang="de-DE" sz="2000" b="1" dirty="0">
                <a:latin typeface="+mn-lt"/>
              </a:rPr>
              <a:t>Die Schulterbegurtung durch Heben beider Schnallen lösen</a:t>
            </a:r>
          </a:p>
          <a:p>
            <a:pPr marL="360000" lvl="1">
              <a:buFont typeface="Symbol" pitchFamily="18" charset="2"/>
              <a:buChar char="·"/>
            </a:pPr>
            <a:endParaRPr lang="de-DE" sz="2000" b="1" dirty="0">
              <a:latin typeface="+mn-lt"/>
            </a:endParaRPr>
          </a:p>
          <a:p>
            <a:pPr marL="360000" lvl="1"/>
            <a:r>
              <a:rPr lang="de-DE" sz="2000" b="1" dirty="0">
                <a:latin typeface="+mn-lt"/>
              </a:rPr>
              <a:t>Die Schulterbegurtung ganz öffnen</a:t>
            </a:r>
          </a:p>
          <a:p>
            <a:pPr marL="360000" lvl="1">
              <a:buFont typeface="Symbol" pitchFamily="18" charset="2"/>
              <a:buChar char="·"/>
            </a:pPr>
            <a:endParaRPr lang="de-DE" sz="2000" b="1" dirty="0">
              <a:latin typeface="+mn-lt"/>
            </a:endParaRPr>
          </a:p>
          <a:p>
            <a:pPr marL="360000" lvl="1"/>
            <a:r>
              <a:rPr lang="de-DE" sz="2000" b="1" dirty="0">
                <a:latin typeface="+mn-lt"/>
              </a:rPr>
              <a:t>Pressluftatmer abnehmen </a:t>
            </a:r>
          </a:p>
          <a:p>
            <a:pPr marL="360000" lvl="1"/>
            <a:r>
              <a:rPr lang="de-DE" sz="2000" dirty="0">
                <a:latin typeface="+mn-lt"/>
              </a:rPr>
              <a:t>(zuletzt die Seite von der Schulter nehmen, an der der Lungenautomat geführt wird)</a:t>
            </a:r>
          </a:p>
          <a:p>
            <a:pPr lvl="1">
              <a:spcAft>
                <a:spcPts val="1000"/>
              </a:spcAft>
            </a:pPr>
            <a:endParaRPr lang="de-DE" sz="1100" dirty="0">
              <a:latin typeface="Arial" charset="0"/>
            </a:endParaRPr>
          </a:p>
          <a:p>
            <a:pPr lvl="1">
              <a:spcAft>
                <a:spcPts val="1000"/>
              </a:spcAft>
            </a:pPr>
            <a:endParaRPr lang="de-DE" sz="1100" dirty="0"/>
          </a:p>
          <a:p>
            <a:pPr lvl="1">
              <a:spcAft>
                <a:spcPts val="1000"/>
              </a:spcAft>
            </a:pPr>
            <a:endParaRPr lang="de-DE" sz="1100" dirty="0">
              <a:latin typeface="Arial" charset="0"/>
            </a:endParaRPr>
          </a:p>
          <a:p>
            <a:pPr lvl="1">
              <a:spcAft>
                <a:spcPts val="1000"/>
              </a:spcAft>
            </a:pPr>
            <a:endParaRPr lang="de-DE" sz="1100" dirty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bldLvl="2" animBg="1"/>
    </p:bldLst>
  </p:timing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>
  <documentManagement>
    <Thema xmlns="2daf07dc-52ac-4d71-aac0-a4dbd7e2abbc">Atemschutzgeräteträger</Thema>
    <Dokumente xmlns="2daf07dc-52ac-4d71-aac0-a4dbd7e2abbc">Präsentationen</Dokument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23EBF4CCD79D4D8C8EF4B2ACD9B815" ma:contentTypeVersion="2" ma:contentTypeDescription="Ein neues Dokument erstellen." ma:contentTypeScope="" ma:versionID="94b98f797358a7f7c1a626100ba504cf">
  <xsd:schema xmlns:xsd="http://www.w3.org/2001/XMLSchema" xmlns:xs="http://www.w3.org/2001/XMLSchema" xmlns:p="http://schemas.microsoft.com/office/2006/metadata/properties" xmlns:ns2="2daf07dc-52ac-4d71-aac0-a4dbd7e2abbc" targetNamespace="http://schemas.microsoft.com/office/2006/metadata/properties" ma:root="true" ma:fieldsID="062a018d03d773cb00a95205dca85d34" ns2:_="">
    <xsd:import namespace="2daf07dc-52ac-4d71-aac0-a4dbd7e2abbc"/>
    <xsd:element name="properties">
      <xsd:complexType>
        <xsd:sequence>
          <xsd:element name="documentManagement">
            <xsd:complexType>
              <xsd:all>
                <xsd:element ref="ns2:Thema" minOccurs="0"/>
                <xsd:element ref="ns2:Dokumen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f07dc-52ac-4d71-aac0-a4dbd7e2abbc" elementFormDefault="qualified">
    <xsd:import namespace="http://schemas.microsoft.com/office/2006/documentManagement/types"/>
    <xsd:import namespace="http://schemas.microsoft.com/office/infopath/2007/PartnerControls"/>
    <xsd:element name="Thema" ma:index="8" nillable="true" ma:displayName="Thema" ma:format="RadioButtons" ma:internalName="Thema">
      <xsd:simpleType>
        <xsd:restriction base="dms:Choice">
          <xsd:enumeration value="Atemschutzgeräteträger"/>
          <xsd:enumeration value="Bootsführer"/>
          <xsd:enumeration value="CSA Atemschutzgeräteträger"/>
          <xsd:enumeration value="Einführung zum Ausbilderheft"/>
          <xsd:enumeration value="KAB in der FwDV 2"/>
          <xsd:enumeration value="Konzept"/>
          <xsd:enumeration value="Leiter"/>
          <xsd:enumeration value="Maschinist"/>
          <xsd:enumeration value="Sprechfunk analog"/>
          <xsd:enumeration value="Sprechfunk digital"/>
          <xsd:enumeration value="Truppführer"/>
          <xsd:enumeration value="Truppmann Teil 1"/>
          <xsd:enumeration value="Truppmann Teil 2"/>
          <xsd:enumeration value="Veröffentlichungen"/>
        </xsd:restriction>
      </xsd:simpleType>
    </xsd:element>
    <xsd:element name="Dokumente" ma:index="9" nillable="true" ma:displayName="Dokumente" ma:format="RadioButtons" ma:internalName="Dokumente">
      <xsd:simpleType>
        <xsd:restriction base="dms:Choice">
          <xsd:enumeration value="Ausbilderheft"/>
          <xsd:enumeration value="Teilnehmerheft"/>
          <xsd:enumeration value="Präsentationen"/>
          <xsd:enumeration value="Schriftverkeh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73B17C-3542-48AC-AFBC-E21317D474F0}"/>
</file>

<file path=customXml/itemProps2.xml><?xml version="1.0" encoding="utf-8"?>
<ds:datastoreItem xmlns:ds="http://schemas.openxmlformats.org/officeDocument/2006/customXml" ds:itemID="{860719CF-CB3A-4F7B-8081-0966AAC296C7}"/>
</file>

<file path=customXml/itemProps3.xml><?xml version="1.0" encoding="utf-8"?>
<ds:datastoreItem xmlns:ds="http://schemas.openxmlformats.org/officeDocument/2006/customXml" ds:itemID="{022BD163-CACC-47EA-B770-C344A6636A18}"/>
</file>

<file path=customXml/itemProps4.xml><?xml version="1.0" encoding="utf-8"?>
<ds:datastoreItem xmlns:ds="http://schemas.openxmlformats.org/officeDocument/2006/customXml" ds:itemID="{E24B36A2-7329-4C9F-A263-B95BD91406B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</Words>
  <Application>Microsoft Office PowerPoint</Application>
  <PresentationFormat>Bildschirmpräsentation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_KAB-Folien-Layout-längsformat</vt:lpstr>
      <vt:lpstr>Lehrgang:</vt:lpstr>
      <vt:lpstr>Anlegen Pressluftatmer</vt:lpstr>
      <vt:lpstr>Folie 3</vt:lpstr>
      <vt:lpstr>Folie 4</vt:lpstr>
      <vt:lpstr>Folie 5</vt:lpstr>
      <vt:lpstr>Folie 6</vt:lpstr>
      <vt:lpstr>Folie 7</vt:lpstr>
    </vt:vector>
  </TitlesOfParts>
  <Company>LFKS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Client</dc:creator>
  <cp:lastModifiedBy>MAckermann</cp:lastModifiedBy>
  <cp:revision>74</cp:revision>
  <cp:lastPrinted>2004-09-08T08:22:01Z</cp:lastPrinted>
  <dcterms:created xsi:type="dcterms:W3CDTF">2001-08-31T10:43:20Z</dcterms:created>
  <dcterms:modified xsi:type="dcterms:W3CDTF">2012-09-10T11:53:15Z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1500.00000000000</vt:lpwstr>
  </property>
  <property fmtid="{D5CDD505-2E9C-101B-9397-08002B2CF9AE}" pid="3" name="ContentTypeId">
    <vt:lpwstr>0x010100B123EBF4CCD79D4D8C8EF4B2ACD9B815</vt:lpwstr>
  </property>
</Properties>
</file>